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37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</p:sldIdLst>
  <p:sldSz cx="18288000" cy="10287000"/>
  <p:notesSz cx="6858000" cy="9144000"/>
  <p:embeddedFontLst>
    <p:embeddedFont>
      <p:font typeface="Söhne 1 Light" charset="1" panose="020B0303030202060203"/>
      <p:regular r:id="rId33"/>
    </p:embeddedFont>
    <p:embeddedFont>
      <p:font typeface="Söhne 1 Semi-Bold" charset="1" panose="020B0703030202060203"/>
      <p:regular r:id="rId34"/>
    </p:embeddedFont>
    <p:embeddedFont>
      <p:font typeface="Söhne 2 Semi-Bold" charset="1" panose="020B0703030202060203"/>
      <p:regular r:id="rId35"/>
    </p:embeddedFont>
    <p:embeddedFont>
      <p:font typeface="Söhne 3 Light" charset="1" panose="020B0303030202060203"/>
      <p:regular r:id="rId36"/>
    </p:embeddedFont>
    <p:embeddedFont>
      <p:font typeface="Arimo" charset="1" panose="020B0604020202020204"/>
      <p:regular r:id="rId40"/>
    </p:embeddedFont>
    <p:embeddedFont>
      <p:font typeface="Inter" charset="1" panose="02000503000000020004"/>
      <p:regular r:id="rId41"/>
    </p:embeddedFont>
    <p:embeddedFont>
      <p:font typeface="Inter Medium" charset="1" panose="02000503000000020004"/>
      <p:regular r:id="rId43"/>
    </p:embeddedFont>
    <p:embeddedFont>
      <p:font typeface="Inter Bold" charset="1" panose="02000503000000020004"/>
      <p:regular r:id="rId44"/>
    </p:embeddedFont>
    <p:embeddedFont>
      <p:font typeface="Arimo Bold" charset="1" panose="020B0704020202020204"/>
      <p:regular r:id="rId4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fonts/font33.fntdata" Type="http://schemas.openxmlformats.org/officeDocument/2006/relationships/font"/><Relationship Id="rId34" Target="fonts/font34.fntdata" Type="http://schemas.openxmlformats.org/officeDocument/2006/relationships/font"/><Relationship Id="rId35" Target="fonts/font35.fntdata" Type="http://schemas.openxmlformats.org/officeDocument/2006/relationships/font"/><Relationship Id="rId36" Target="fonts/font36.fntdata" Type="http://schemas.openxmlformats.org/officeDocument/2006/relationships/font"/><Relationship Id="rId37" Target="notesMasters/notesMaster1.xml" Type="http://schemas.openxmlformats.org/officeDocument/2006/relationships/notesMaster"/><Relationship Id="rId38" Target="theme/theme2.xml" Type="http://schemas.openxmlformats.org/officeDocument/2006/relationships/theme"/><Relationship Id="rId39" Target="notesSlides/notesSlide1.xml" Type="http://schemas.openxmlformats.org/officeDocument/2006/relationships/notesSlide"/><Relationship Id="rId4" Target="theme/theme1.xml" Type="http://schemas.openxmlformats.org/officeDocument/2006/relationships/theme"/><Relationship Id="rId40" Target="fonts/font40.fntdata" Type="http://schemas.openxmlformats.org/officeDocument/2006/relationships/font"/><Relationship Id="rId41" Target="fonts/font41.fntdata" Type="http://schemas.openxmlformats.org/officeDocument/2006/relationships/font"/><Relationship Id="rId42" Target="notesSlides/notesSlide2.xml" Type="http://schemas.openxmlformats.org/officeDocument/2006/relationships/notesSlide"/><Relationship Id="rId43" Target="fonts/font43.fntdata" Type="http://schemas.openxmlformats.org/officeDocument/2006/relationships/font"/><Relationship Id="rId44" Target="fonts/font44.fntdata" Type="http://schemas.openxmlformats.org/officeDocument/2006/relationships/font"/><Relationship Id="rId45" Target="notesSlides/notesSlide3.xml" Type="http://schemas.openxmlformats.org/officeDocument/2006/relationships/notesSlide"/><Relationship Id="rId46" Target="fonts/font46.fntdata" Type="http://schemas.openxmlformats.org/officeDocument/2006/relationships/font"/><Relationship Id="rId47" Target="notesSlides/notesSlide4.xml" Type="http://schemas.openxmlformats.org/officeDocument/2006/relationships/notesSlide"/><Relationship Id="rId48" Target="notesSlides/notesSlide5.xml" Type="http://schemas.openxmlformats.org/officeDocument/2006/relationships/notesSlide"/><Relationship Id="rId49" Target="notesSlides/notesSlide6.xml" Type="http://schemas.openxmlformats.org/officeDocument/2006/relationships/notesSlide"/><Relationship Id="rId5" Target="tableStyles.xml" Type="http://schemas.openxmlformats.org/officeDocument/2006/relationships/tableStyles"/><Relationship Id="rId50" Target="notesSlides/notesSlide7.xml" Type="http://schemas.openxmlformats.org/officeDocument/2006/relationships/notesSlide"/><Relationship Id="rId51" Target="notesSlides/notesSlide8.xml" Type="http://schemas.openxmlformats.org/officeDocument/2006/relationships/notesSlide"/><Relationship Id="rId52" Target="notesSlides/notesSlide9.xml" Type="http://schemas.openxmlformats.org/officeDocument/2006/relationships/notesSlide"/><Relationship Id="rId53" Target="notesSlides/notesSlide10.xml" Type="http://schemas.openxmlformats.org/officeDocument/2006/relationships/notesSlide"/><Relationship Id="rId54" Target="notesSlides/notesSlide11.xml" Type="http://schemas.openxmlformats.org/officeDocument/2006/relationships/notesSlide"/><Relationship Id="rId55" Target="notesSlides/notesSlide12.xml" Type="http://schemas.openxmlformats.org/officeDocument/2006/relationships/notesSlide"/><Relationship Id="rId56" Target="notesSlides/notesSlide13.xml" Type="http://schemas.openxmlformats.org/officeDocument/2006/relationships/notesSlide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5.xml" Type="http://schemas.openxmlformats.org/officeDocument/2006/relationships/slide"/></Relationships>
</file>

<file path=ppt/notesSlides/_rels/notesSlide1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4.xml" Type="http://schemas.openxmlformats.org/officeDocument/2006/relationships/slide"/></Relationships>
</file>

<file path=ppt/notesSlides/_rels/notesSlide1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5.xml" Type="http://schemas.openxmlformats.org/officeDocument/2006/relationships/slide"/></Relationships>
</file>

<file path=ppt/notesSlides/_rels/notesSlide1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6.xml" Type="http://schemas.openxmlformats.org/officeDocument/2006/relationships/slide"/></Relationships>
</file>

<file path=ppt/notesSlides/_rels/notesSlide1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7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6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7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8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9.xml" Type="http://schemas.openxmlformats.org/officeDocument/2006/relationships/slide"/></Relationships>
</file>

<file path=ppt/notesSlides/_rels/notesSlide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0.xml" Type="http://schemas.openxmlformats.org/officeDocument/2006/relationships/slide"/></Relationships>
</file>

<file path=ppt/notesSlides/_rels/notesSlide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1.xml" Type="http://schemas.openxmlformats.org/officeDocument/2006/relationships/slide"/></Relationships>
</file>

<file path=ppt/notesSlides/_rels/notesSlide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2.xml" Type="http://schemas.openxmlformats.org/officeDocument/2006/relationships/slide"/></Relationships>
</file>

<file path=ppt/notesSlides/_rels/notesSlide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3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png" Type="http://schemas.openxmlformats.org/officeDocument/2006/relationships/image"/><Relationship Id="rId12" Target="../media/image11.png" Type="http://schemas.openxmlformats.org/officeDocument/2006/relationships/image"/><Relationship Id="rId13" Target="../media/image12.png" Type="http://schemas.openxmlformats.org/officeDocument/2006/relationships/image"/><Relationship Id="rId14" Target="../media/image13.png" Type="http://schemas.openxmlformats.org/officeDocument/2006/relationships/image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.png" Type="http://schemas.openxmlformats.org/officeDocument/2006/relationships/image"/><Relationship Id="rId11" Target="../media/image13.png" Type="http://schemas.openxmlformats.org/officeDocument/2006/relationships/image"/><Relationship Id="rId12" Target="../media/image61.png" Type="http://schemas.openxmlformats.org/officeDocument/2006/relationships/image"/><Relationship Id="rId2" Target="../media/image176.png" Type="http://schemas.openxmlformats.org/officeDocument/2006/relationships/image"/><Relationship Id="rId3" Target="../media/image177.svg" Type="http://schemas.openxmlformats.org/officeDocument/2006/relationships/image"/><Relationship Id="rId4" Target="../media/image178.png" Type="http://schemas.openxmlformats.org/officeDocument/2006/relationships/image"/><Relationship Id="rId5" Target="../media/image179.svg" Type="http://schemas.openxmlformats.org/officeDocument/2006/relationships/image"/><Relationship Id="rId6" Target="../media/image180.png" Type="http://schemas.openxmlformats.org/officeDocument/2006/relationships/image"/><Relationship Id="rId7" Target="../media/image181.svg" Type="http://schemas.openxmlformats.org/officeDocument/2006/relationships/image"/><Relationship Id="rId8" Target="../media/image182.png" Type="http://schemas.openxmlformats.org/officeDocument/2006/relationships/image"/><Relationship Id="rId9" Target="../media/image183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91.svg" Type="http://schemas.openxmlformats.org/officeDocument/2006/relationships/image"/><Relationship Id="rId11" Target="../media/image192.png" Type="http://schemas.openxmlformats.org/officeDocument/2006/relationships/image"/><Relationship Id="rId12" Target="../media/image193.svg" Type="http://schemas.openxmlformats.org/officeDocument/2006/relationships/image"/><Relationship Id="rId13" Target="../media/image194.png" Type="http://schemas.openxmlformats.org/officeDocument/2006/relationships/image"/><Relationship Id="rId14" Target="../media/image195.svg" Type="http://schemas.openxmlformats.org/officeDocument/2006/relationships/image"/><Relationship Id="rId15" Target="../media/image12.png" Type="http://schemas.openxmlformats.org/officeDocument/2006/relationships/image"/><Relationship Id="rId16" Target="../media/image13.png" Type="http://schemas.openxmlformats.org/officeDocument/2006/relationships/image"/><Relationship Id="rId2" Target="../media/image61.png" Type="http://schemas.openxmlformats.org/officeDocument/2006/relationships/image"/><Relationship Id="rId3" Target="../media/image184.png" Type="http://schemas.openxmlformats.org/officeDocument/2006/relationships/image"/><Relationship Id="rId4" Target="../media/image185.svg" Type="http://schemas.openxmlformats.org/officeDocument/2006/relationships/image"/><Relationship Id="rId5" Target="../media/image186.png" Type="http://schemas.openxmlformats.org/officeDocument/2006/relationships/image"/><Relationship Id="rId6" Target="../media/image187.svg" Type="http://schemas.openxmlformats.org/officeDocument/2006/relationships/image"/><Relationship Id="rId7" Target="../media/image188.png" Type="http://schemas.openxmlformats.org/officeDocument/2006/relationships/image"/><Relationship Id="rId8" Target="../media/image189.svg" Type="http://schemas.openxmlformats.org/officeDocument/2006/relationships/image"/><Relationship Id="rId9" Target="../media/image190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04.png" Type="http://schemas.openxmlformats.org/officeDocument/2006/relationships/image"/><Relationship Id="rId11" Target="../media/image205.svg" Type="http://schemas.openxmlformats.org/officeDocument/2006/relationships/image"/><Relationship Id="rId12" Target="../media/image206.svg" Type="http://schemas.openxmlformats.org/officeDocument/2006/relationships/image"/><Relationship Id="rId13" Target="../media/image207.png" Type="http://schemas.openxmlformats.org/officeDocument/2006/relationships/image"/><Relationship Id="rId14" Target="../media/image208.svg" Type="http://schemas.openxmlformats.org/officeDocument/2006/relationships/image"/><Relationship Id="rId15" Target="../media/image209.png" Type="http://schemas.openxmlformats.org/officeDocument/2006/relationships/image"/><Relationship Id="rId16" Target="../media/image210.svg" Type="http://schemas.openxmlformats.org/officeDocument/2006/relationships/image"/><Relationship Id="rId17" Target="../media/image211.png" Type="http://schemas.openxmlformats.org/officeDocument/2006/relationships/image"/><Relationship Id="rId18" Target="../media/image212.svg" Type="http://schemas.openxmlformats.org/officeDocument/2006/relationships/image"/><Relationship Id="rId19" Target="../media/image213.png" Type="http://schemas.openxmlformats.org/officeDocument/2006/relationships/image"/><Relationship Id="rId2" Target="../media/image196.png" Type="http://schemas.openxmlformats.org/officeDocument/2006/relationships/image"/><Relationship Id="rId20" Target="../media/image214.svg" Type="http://schemas.openxmlformats.org/officeDocument/2006/relationships/image"/><Relationship Id="rId21" Target="../media/image61.png" Type="http://schemas.openxmlformats.org/officeDocument/2006/relationships/image"/><Relationship Id="rId22" Target="../media/image215.png" Type="http://schemas.openxmlformats.org/officeDocument/2006/relationships/image"/><Relationship Id="rId23" Target="../media/image216.svg" Type="http://schemas.openxmlformats.org/officeDocument/2006/relationships/image"/><Relationship Id="rId24" Target="../media/image217.png" Type="http://schemas.openxmlformats.org/officeDocument/2006/relationships/image"/><Relationship Id="rId25" Target="../media/image218.svg" Type="http://schemas.openxmlformats.org/officeDocument/2006/relationships/image"/><Relationship Id="rId26" Target="../media/image219.png" Type="http://schemas.openxmlformats.org/officeDocument/2006/relationships/image"/><Relationship Id="rId27" Target="../media/image220.svg" Type="http://schemas.openxmlformats.org/officeDocument/2006/relationships/image"/><Relationship Id="rId28" Target="../media/image12.png" Type="http://schemas.openxmlformats.org/officeDocument/2006/relationships/image"/><Relationship Id="rId29" Target="../media/image13.png" Type="http://schemas.openxmlformats.org/officeDocument/2006/relationships/image"/><Relationship Id="rId3" Target="../media/image197.svg" Type="http://schemas.openxmlformats.org/officeDocument/2006/relationships/image"/><Relationship Id="rId4" Target="../media/image198.png" Type="http://schemas.openxmlformats.org/officeDocument/2006/relationships/image"/><Relationship Id="rId5" Target="../media/image199.svg" Type="http://schemas.openxmlformats.org/officeDocument/2006/relationships/image"/><Relationship Id="rId6" Target="../media/image200.png" Type="http://schemas.openxmlformats.org/officeDocument/2006/relationships/image"/><Relationship Id="rId7" Target="../media/image201.svg" Type="http://schemas.openxmlformats.org/officeDocument/2006/relationships/image"/><Relationship Id="rId8" Target="../media/image202.png" Type="http://schemas.openxmlformats.org/officeDocument/2006/relationships/image"/><Relationship Id="rId9" Target="../media/image203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0.png" Type="http://schemas.openxmlformats.org/officeDocument/2006/relationships/image"/><Relationship Id="rId11" Target="../media/image11.png" Type="http://schemas.openxmlformats.org/officeDocument/2006/relationships/image"/><Relationship Id="rId12" Target="../media/image12.png" Type="http://schemas.openxmlformats.org/officeDocument/2006/relationships/image"/><Relationship Id="rId13" Target="../media/image13.png" Type="http://schemas.openxmlformats.org/officeDocument/2006/relationships/image"/><Relationship Id="rId14" Target="../media/image6.png" Type="http://schemas.openxmlformats.org/officeDocument/2006/relationships/image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7.png" Type="http://schemas.openxmlformats.org/officeDocument/2006/relationships/image"/><Relationship Id="rId8" Target="../media/image8.svg" Type="http://schemas.openxmlformats.org/officeDocument/2006/relationships/image"/><Relationship Id="rId9" Target="../media/image9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221.png" Type="http://schemas.openxmlformats.org/officeDocument/2006/relationships/image"/><Relationship Id="rId4" Target="../media/image222.png" Type="http://schemas.openxmlformats.org/officeDocument/2006/relationships/image"/><Relationship Id="rId5" Target="../media/image223.png" Type="http://schemas.openxmlformats.org/officeDocument/2006/relationships/image"/><Relationship Id="rId6" Target="../media/image224.png" Type="http://schemas.openxmlformats.org/officeDocument/2006/relationships/image"/><Relationship Id="rId7" Target="../media/image225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2.png" Type="http://schemas.openxmlformats.org/officeDocument/2006/relationships/image"/><Relationship Id="rId11" Target="../media/image233.png" Type="http://schemas.openxmlformats.org/officeDocument/2006/relationships/image"/><Relationship Id="rId12" Target="../media/image234.png" Type="http://schemas.openxmlformats.org/officeDocument/2006/relationships/image"/><Relationship Id="rId13" Target="../media/image235.png" Type="http://schemas.openxmlformats.org/officeDocument/2006/relationships/image"/><Relationship Id="rId14" Target="../media/image236.png" Type="http://schemas.openxmlformats.org/officeDocument/2006/relationships/image"/><Relationship Id="rId15" Target="../media/image237.png" Type="http://schemas.openxmlformats.org/officeDocument/2006/relationships/image"/><Relationship Id="rId16" Target="../media/image238.png" Type="http://schemas.openxmlformats.org/officeDocument/2006/relationships/image"/><Relationship Id="rId17" Target="../media/image239.png" Type="http://schemas.openxmlformats.org/officeDocument/2006/relationships/image"/><Relationship Id="rId18" Target="../media/image240.jpeg" Type="http://schemas.openxmlformats.org/officeDocument/2006/relationships/image"/><Relationship Id="rId2" Target="../notesSlides/notesSlide2.xml" Type="http://schemas.openxmlformats.org/officeDocument/2006/relationships/notesSlide"/><Relationship Id="rId3" Target="../media/image221.png" Type="http://schemas.openxmlformats.org/officeDocument/2006/relationships/image"/><Relationship Id="rId4" Target="../media/image226.png" Type="http://schemas.openxmlformats.org/officeDocument/2006/relationships/image"/><Relationship Id="rId5" Target="../media/image227.png" Type="http://schemas.openxmlformats.org/officeDocument/2006/relationships/image"/><Relationship Id="rId6" Target="../media/image228.png" Type="http://schemas.openxmlformats.org/officeDocument/2006/relationships/image"/><Relationship Id="rId7" Target="../media/image229.png" Type="http://schemas.openxmlformats.org/officeDocument/2006/relationships/image"/><Relationship Id="rId8" Target="../media/image230.png" Type="http://schemas.openxmlformats.org/officeDocument/2006/relationships/image"/><Relationship Id="rId9" Target="../media/image231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46.png" Type="http://schemas.openxmlformats.org/officeDocument/2006/relationships/image"/><Relationship Id="rId2" Target="../notesSlides/notesSlide3.xml" Type="http://schemas.openxmlformats.org/officeDocument/2006/relationships/notesSlide"/><Relationship Id="rId3" Target="../media/image221.png" Type="http://schemas.openxmlformats.org/officeDocument/2006/relationships/image"/><Relationship Id="rId4" Target="../media/image241.png" Type="http://schemas.openxmlformats.org/officeDocument/2006/relationships/image"/><Relationship Id="rId5" Target="../media/image242.png" Type="http://schemas.openxmlformats.org/officeDocument/2006/relationships/image"/><Relationship Id="rId6" Target="../media/image243.png" Type="http://schemas.openxmlformats.org/officeDocument/2006/relationships/image"/><Relationship Id="rId7" Target="../media/image240.jpeg" Type="http://schemas.openxmlformats.org/officeDocument/2006/relationships/image"/><Relationship Id="rId8" Target="../media/image244.png" Type="http://schemas.openxmlformats.org/officeDocument/2006/relationships/image"/><Relationship Id="rId9" Target="../media/image245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53.png" Type="http://schemas.openxmlformats.org/officeDocument/2006/relationships/image"/><Relationship Id="rId11" Target="../media/image254.png" Type="http://schemas.openxmlformats.org/officeDocument/2006/relationships/image"/><Relationship Id="rId12" Target="../media/image255.png" Type="http://schemas.openxmlformats.org/officeDocument/2006/relationships/image"/><Relationship Id="rId13" Target="../media/image256.png" Type="http://schemas.openxmlformats.org/officeDocument/2006/relationships/image"/><Relationship Id="rId14" Target="../media/image257.png" Type="http://schemas.openxmlformats.org/officeDocument/2006/relationships/image"/><Relationship Id="rId15" Target="../media/image240.jpeg" Type="http://schemas.openxmlformats.org/officeDocument/2006/relationships/image"/><Relationship Id="rId2" Target="../notesSlides/notesSlide4.xml" Type="http://schemas.openxmlformats.org/officeDocument/2006/relationships/notesSlide"/><Relationship Id="rId3" Target="../media/image221.png" Type="http://schemas.openxmlformats.org/officeDocument/2006/relationships/image"/><Relationship Id="rId4" Target="../media/image247.png" Type="http://schemas.openxmlformats.org/officeDocument/2006/relationships/image"/><Relationship Id="rId5" Target="../media/image248.png" Type="http://schemas.openxmlformats.org/officeDocument/2006/relationships/image"/><Relationship Id="rId6" Target="../media/image249.png" Type="http://schemas.openxmlformats.org/officeDocument/2006/relationships/image"/><Relationship Id="rId7" Target="../media/image250.png" Type="http://schemas.openxmlformats.org/officeDocument/2006/relationships/image"/><Relationship Id="rId8" Target="../media/image251.png" Type="http://schemas.openxmlformats.org/officeDocument/2006/relationships/image"/><Relationship Id="rId9" Target="../media/image252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5.xml" Type="http://schemas.openxmlformats.org/officeDocument/2006/relationships/notesSlide"/><Relationship Id="rId3" Target="../media/image221.png" Type="http://schemas.openxmlformats.org/officeDocument/2006/relationships/image"/><Relationship Id="rId4" Target="../media/image258.png" Type="http://schemas.openxmlformats.org/officeDocument/2006/relationships/image"/><Relationship Id="rId5" Target="../media/image259.png" Type="http://schemas.openxmlformats.org/officeDocument/2006/relationships/image"/><Relationship Id="rId6" Target="../media/image260.png" Type="http://schemas.openxmlformats.org/officeDocument/2006/relationships/image"/><Relationship Id="rId7" Target="../media/image261.png" Type="http://schemas.openxmlformats.org/officeDocument/2006/relationships/image"/><Relationship Id="rId8" Target="../media/image262.png" Type="http://schemas.openxmlformats.org/officeDocument/2006/relationships/image"/><Relationship Id="rId9" Target="../media/image240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2.svg" Type="http://schemas.openxmlformats.org/officeDocument/2006/relationships/image"/><Relationship Id="rId11" Target="../media/image23.svg" Type="http://schemas.openxmlformats.org/officeDocument/2006/relationships/image"/><Relationship Id="rId12" Target="../media/image24.png" Type="http://schemas.openxmlformats.org/officeDocument/2006/relationships/image"/><Relationship Id="rId13" Target="../media/image25.svg" Type="http://schemas.openxmlformats.org/officeDocument/2006/relationships/image"/><Relationship Id="rId14" Target="../media/image26.png" Type="http://schemas.openxmlformats.org/officeDocument/2006/relationships/image"/><Relationship Id="rId15" Target="../media/image27.svg" Type="http://schemas.openxmlformats.org/officeDocument/2006/relationships/image"/><Relationship Id="rId16" Target="../media/image28.png" Type="http://schemas.openxmlformats.org/officeDocument/2006/relationships/image"/><Relationship Id="rId17" Target="../media/image29.svg" Type="http://schemas.openxmlformats.org/officeDocument/2006/relationships/image"/><Relationship Id="rId18" Target="../media/image30.png" Type="http://schemas.openxmlformats.org/officeDocument/2006/relationships/image"/><Relationship Id="rId19" Target="../media/image31.svg" Type="http://schemas.openxmlformats.org/officeDocument/2006/relationships/image"/><Relationship Id="rId2" Target="../media/image14.png" Type="http://schemas.openxmlformats.org/officeDocument/2006/relationships/image"/><Relationship Id="rId20" Target="../media/image32.svg" Type="http://schemas.openxmlformats.org/officeDocument/2006/relationships/image"/><Relationship Id="rId21" Target="../media/image33.svg" Type="http://schemas.openxmlformats.org/officeDocument/2006/relationships/image"/><Relationship Id="rId22" Target="../media/image34.svg" Type="http://schemas.openxmlformats.org/officeDocument/2006/relationships/image"/><Relationship Id="rId23" Target="../media/image35.png" Type="http://schemas.openxmlformats.org/officeDocument/2006/relationships/image"/><Relationship Id="rId24" Target="../media/image36.svg" Type="http://schemas.openxmlformats.org/officeDocument/2006/relationships/image"/><Relationship Id="rId25" Target="../media/image37.svg" Type="http://schemas.openxmlformats.org/officeDocument/2006/relationships/image"/><Relationship Id="rId26" Target="../media/image38.png" Type="http://schemas.openxmlformats.org/officeDocument/2006/relationships/image"/><Relationship Id="rId27" Target="../media/image39.svg" Type="http://schemas.openxmlformats.org/officeDocument/2006/relationships/image"/><Relationship Id="rId28" Target="../media/image40.svg" Type="http://schemas.openxmlformats.org/officeDocument/2006/relationships/image"/><Relationship Id="rId29" Target="../media/image41.png" Type="http://schemas.openxmlformats.org/officeDocument/2006/relationships/image"/><Relationship Id="rId3" Target="../media/image15.svg" Type="http://schemas.openxmlformats.org/officeDocument/2006/relationships/image"/><Relationship Id="rId30" Target="../media/image42.svg" Type="http://schemas.openxmlformats.org/officeDocument/2006/relationships/image"/><Relationship Id="rId31" Target="../media/image43.png" Type="http://schemas.openxmlformats.org/officeDocument/2006/relationships/image"/><Relationship Id="rId32" Target="../media/image44.svg" Type="http://schemas.openxmlformats.org/officeDocument/2006/relationships/image"/><Relationship Id="rId33" Target="../media/image45.png" Type="http://schemas.openxmlformats.org/officeDocument/2006/relationships/image"/><Relationship Id="rId34" Target="../media/image46.svg" Type="http://schemas.openxmlformats.org/officeDocument/2006/relationships/image"/><Relationship Id="rId35" Target="../media/image47.png" Type="http://schemas.openxmlformats.org/officeDocument/2006/relationships/image"/><Relationship Id="rId36" Target="../media/image48.svg" Type="http://schemas.openxmlformats.org/officeDocument/2006/relationships/image"/><Relationship Id="rId37" Target="../media/image49.png" Type="http://schemas.openxmlformats.org/officeDocument/2006/relationships/image"/><Relationship Id="rId38" Target="../media/image50.svg" Type="http://schemas.openxmlformats.org/officeDocument/2006/relationships/image"/><Relationship Id="rId39" Target="../media/image51.png" Type="http://schemas.openxmlformats.org/officeDocument/2006/relationships/image"/><Relationship Id="rId4" Target="../media/image16.png" Type="http://schemas.openxmlformats.org/officeDocument/2006/relationships/image"/><Relationship Id="rId40" Target="../media/image52.svg" Type="http://schemas.openxmlformats.org/officeDocument/2006/relationships/image"/><Relationship Id="rId41" Target="../media/image53.png" Type="http://schemas.openxmlformats.org/officeDocument/2006/relationships/image"/><Relationship Id="rId42" Target="../media/image54.svg" Type="http://schemas.openxmlformats.org/officeDocument/2006/relationships/image"/><Relationship Id="rId43" Target="../media/image55.png" Type="http://schemas.openxmlformats.org/officeDocument/2006/relationships/image"/><Relationship Id="rId44" Target="../media/image56.svg" Type="http://schemas.openxmlformats.org/officeDocument/2006/relationships/image"/><Relationship Id="rId45" Target="../media/image57.png" Type="http://schemas.openxmlformats.org/officeDocument/2006/relationships/image"/><Relationship Id="rId46" Target="../media/image58.svg" Type="http://schemas.openxmlformats.org/officeDocument/2006/relationships/image"/><Relationship Id="rId47" Target="../media/image59.png" Type="http://schemas.openxmlformats.org/officeDocument/2006/relationships/image"/><Relationship Id="rId48" Target="../media/image60.svg" Type="http://schemas.openxmlformats.org/officeDocument/2006/relationships/image"/><Relationship Id="rId49" Target="../media/image61.png" Type="http://schemas.openxmlformats.org/officeDocument/2006/relationships/image"/><Relationship Id="rId5" Target="../media/image17.png" Type="http://schemas.openxmlformats.org/officeDocument/2006/relationships/image"/><Relationship Id="rId50" Target="../media/image12.png" Type="http://schemas.openxmlformats.org/officeDocument/2006/relationships/image"/><Relationship Id="rId51" Target="../media/image13.png" Type="http://schemas.openxmlformats.org/officeDocument/2006/relationships/image"/><Relationship Id="rId6" Target="../media/image18.svg" Type="http://schemas.openxmlformats.org/officeDocument/2006/relationships/image"/><Relationship Id="rId7" Target="../media/image19.png" Type="http://schemas.openxmlformats.org/officeDocument/2006/relationships/image"/><Relationship Id="rId8" Target="../media/image20.sv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69.png" Type="http://schemas.openxmlformats.org/officeDocument/2006/relationships/image"/><Relationship Id="rId11" Target="../media/image270.png" Type="http://schemas.openxmlformats.org/officeDocument/2006/relationships/image"/><Relationship Id="rId12" Target="../media/image271.png" Type="http://schemas.openxmlformats.org/officeDocument/2006/relationships/image"/><Relationship Id="rId13" Target="../media/image272.png" Type="http://schemas.openxmlformats.org/officeDocument/2006/relationships/image"/><Relationship Id="rId14" Target="../media/image273.png" Type="http://schemas.openxmlformats.org/officeDocument/2006/relationships/image"/><Relationship Id="rId15" Target="../media/image274.png" Type="http://schemas.openxmlformats.org/officeDocument/2006/relationships/image"/><Relationship Id="rId16" Target="../media/image275.png" Type="http://schemas.openxmlformats.org/officeDocument/2006/relationships/image"/><Relationship Id="rId17" Target="../media/image276.png" Type="http://schemas.openxmlformats.org/officeDocument/2006/relationships/image"/><Relationship Id="rId18" Target="../media/image277.png" Type="http://schemas.openxmlformats.org/officeDocument/2006/relationships/image"/><Relationship Id="rId19" Target="../media/image278.png" Type="http://schemas.openxmlformats.org/officeDocument/2006/relationships/image"/><Relationship Id="rId2" Target="../notesSlides/notesSlide6.xml" Type="http://schemas.openxmlformats.org/officeDocument/2006/relationships/notesSlide"/><Relationship Id="rId20" Target="../media/image279.png" Type="http://schemas.openxmlformats.org/officeDocument/2006/relationships/image"/><Relationship Id="rId21" Target="../media/image280.png" Type="http://schemas.openxmlformats.org/officeDocument/2006/relationships/image"/><Relationship Id="rId22" Target="../media/image281.png" Type="http://schemas.openxmlformats.org/officeDocument/2006/relationships/image"/><Relationship Id="rId23" Target="../media/image282.png" Type="http://schemas.openxmlformats.org/officeDocument/2006/relationships/image"/><Relationship Id="rId24" Target="../media/image240.jpeg" Type="http://schemas.openxmlformats.org/officeDocument/2006/relationships/image"/><Relationship Id="rId3" Target="../media/image221.png" Type="http://schemas.openxmlformats.org/officeDocument/2006/relationships/image"/><Relationship Id="rId4" Target="../media/image263.png" Type="http://schemas.openxmlformats.org/officeDocument/2006/relationships/image"/><Relationship Id="rId5" Target="../media/image264.png" Type="http://schemas.openxmlformats.org/officeDocument/2006/relationships/image"/><Relationship Id="rId6" Target="../media/image265.png" Type="http://schemas.openxmlformats.org/officeDocument/2006/relationships/image"/><Relationship Id="rId7" Target="../media/image266.png" Type="http://schemas.openxmlformats.org/officeDocument/2006/relationships/image"/><Relationship Id="rId8" Target="../media/image267.png" Type="http://schemas.openxmlformats.org/officeDocument/2006/relationships/image"/><Relationship Id="rId9" Target="../media/image268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89.png" Type="http://schemas.openxmlformats.org/officeDocument/2006/relationships/image"/><Relationship Id="rId11" Target="../media/image290.png" Type="http://schemas.openxmlformats.org/officeDocument/2006/relationships/image"/><Relationship Id="rId12" Target="../media/image291.png" Type="http://schemas.openxmlformats.org/officeDocument/2006/relationships/image"/><Relationship Id="rId13" Target="../media/image292.png" Type="http://schemas.openxmlformats.org/officeDocument/2006/relationships/image"/><Relationship Id="rId14" Target="../media/image293.png" Type="http://schemas.openxmlformats.org/officeDocument/2006/relationships/image"/><Relationship Id="rId15" Target="../media/image294.png" Type="http://schemas.openxmlformats.org/officeDocument/2006/relationships/image"/><Relationship Id="rId16" Target="../media/image295.png" Type="http://schemas.openxmlformats.org/officeDocument/2006/relationships/image"/><Relationship Id="rId17" Target="../media/image296.png" Type="http://schemas.openxmlformats.org/officeDocument/2006/relationships/image"/><Relationship Id="rId18" Target="../media/image240.jpeg" Type="http://schemas.openxmlformats.org/officeDocument/2006/relationships/image"/><Relationship Id="rId2" Target="../notesSlides/notesSlide7.xml" Type="http://schemas.openxmlformats.org/officeDocument/2006/relationships/notesSlide"/><Relationship Id="rId3" Target="../media/image221.png" Type="http://schemas.openxmlformats.org/officeDocument/2006/relationships/image"/><Relationship Id="rId4" Target="../media/image283.png" Type="http://schemas.openxmlformats.org/officeDocument/2006/relationships/image"/><Relationship Id="rId5" Target="../media/image284.png" Type="http://schemas.openxmlformats.org/officeDocument/2006/relationships/image"/><Relationship Id="rId6" Target="../media/image285.png" Type="http://schemas.openxmlformats.org/officeDocument/2006/relationships/image"/><Relationship Id="rId7" Target="../media/image286.png" Type="http://schemas.openxmlformats.org/officeDocument/2006/relationships/image"/><Relationship Id="rId8" Target="../media/image287.png" Type="http://schemas.openxmlformats.org/officeDocument/2006/relationships/image"/><Relationship Id="rId9" Target="../media/image288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03.png" Type="http://schemas.openxmlformats.org/officeDocument/2006/relationships/image"/><Relationship Id="rId11" Target="../media/image304.png" Type="http://schemas.openxmlformats.org/officeDocument/2006/relationships/image"/><Relationship Id="rId12" Target="../media/image305.png" Type="http://schemas.openxmlformats.org/officeDocument/2006/relationships/image"/><Relationship Id="rId13" Target="../media/image306.png" Type="http://schemas.openxmlformats.org/officeDocument/2006/relationships/image"/><Relationship Id="rId14" Target="../media/image307.png" Type="http://schemas.openxmlformats.org/officeDocument/2006/relationships/image"/><Relationship Id="rId15" Target="../media/image240.jpeg" Type="http://schemas.openxmlformats.org/officeDocument/2006/relationships/image"/><Relationship Id="rId2" Target="../notesSlides/notesSlide8.xml" Type="http://schemas.openxmlformats.org/officeDocument/2006/relationships/notesSlide"/><Relationship Id="rId3" Target="../media/image221.png" Type="http://schemas.openxmlformats.org/officeDocument/2006/relationships/image"/><Relationship Id="rId4" Target="../media/image297.png" Type="http://schemas.openxmlformats.org/officeDocument/2006/relationships/image"/><Relationship Id="rId5" Target="../media/image298.png" Type="http://schemas.openxmlformats.org/officeDocument/2006/relationships/image"/><Relationship Id="rId6" Target="../media/image299.png" Type="http://schemas.openxmlformats.org/officeDocument/2006/relationships/image"/><Relationship Id="rId7" Target="../media/image300.png" Type="http://schemas.openxmlformats.org/officeDocument/2006/relationships/image"/><Relationship Id="rId8" Target="../media/image301.png" Type="http://schemas.openxmlformats.org/officeDocument/2006/relationships/image"/><Relationship Id="rId9" Target="../media/image302.pn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13.png" Type="http://schemas.openxmlformats.org/officeDocument/2006/relationships/image"/><Relationship Id="rId11" Target="../media/image314.png" Type="http://schemas.openxmlformats.org/officeDocument/2006/relationships/image"/><Relationship Id="rId12" Target="../media/image315.png" Type="http://schemas.openxmlformats.org/officeDocument/2006/relationships/image"/><Relationship Id="rId13" Target="../media/image316.png" Type="http://schemas.openxmlformats.org/officeDocument/2006/relationships/image"/><Relationship Id="rId14" Target="../media/image317.png" Type="http://schemas.openxmlformats.org/officeDocument/2006/relationships/image"/><Relationship Id="rId15" Target="../media/image318.png" Type="http://schemas.openxmlformats.org/officeDocument/2006/relationships/image"/><Relationship Id="rId16" Target="../media/image319.png" Type="http://schemas.openxmlformats.org/officeDocument/2006/relationships/image"/><Relationship Id="rId17" Target="../media/image320.png" Type="http://schemas.openxmlformats.org/officeDocument/2006/relationships/image"/><Relationship Id="rId18" Target="../media/image321.png" Type="http://schemas.openxmlformats.org/officeDocument/2006/relationships/image"/><Relationship Id="rId19" Target="../media/image322.png" Type="http://schemas.openxmlformats.org/officeDocument/2006/relationships/image"/><Relationship Id="rId2" Target="../notesSlides/notesSlide9.xml" Type="http://schemas.openxmlformats.org/officeDocument/2006/relationships/notesSlide"/><Relationship Id="rId20" Target="../media/image323.png" Type="http://schemas.openxmlformats.org/officeDocument/2006/relationships/image"/><Relationship Id="rId21" Target="../media/image324.png" Type="http://schemas.openxmlformats.org/officeDocument/2006/relationships/image"/><Relationship Id="rId22" Target="../media/image325.png" Type="http://schemas.openxmlformats.org/officeDocument/2006/relationships/image"/><Relationship Id="rId23" Target="../media/image326.png" Type="http://schemas.openxmlformats.org/officeDocument/2006/relationships/image"/><Relationship Id="rId24" Target="../media/image327.png" Type="http://schemas.openxmlformats.org/officeDocument/2006/relationships/image"/><Relationship Id="rId25" Target="../media/image328.png" Type="http://schemas.openxmlformats.org/officeDocument/2006/relationships/image"/><Relationship Id="rId26" Target="../media/image329.png" Type="http://schemas.openxmlformats.org/officeDocument/2006/relationships/image"/><Relationship Id="rId27" Target="../media/image330.png" Type="http://schemas.openxmlformats.org/officeDocument/2006/relationships/image"/><Relationship Id="rId28" Target="../media/image331.png" Type="http://schemas.openxmlformats.org/officeDocument/2006/relationships/image"/><Relationship Id="rId29" Target="../media/image332.png" Type="http://schemas.openxmlformats.org/officeDocument/2006/relationships/image"/><Relationship Id="rId3" Target="../media/image221.png" Type="http://schemas.openxmlformats.org/officeDocument/2006/relationships/image"/><Relationship Id="rId30" Target="../media/image333.png" Type="http://schemas.openxmlformats.org/officeDocument/2006/relationships/image"/><Relationship Id="rId31" Target="../media/image334.png" Type="http://schemas.openxmlformats.org/officeDocument/2006/relationships/image"/><Relationship Id="rId32" Target="../media/image335.png" Type="http://schemas.openxmlformats.org/officeDocument/2006/relationships/image"/><Relationship Id="rId4" Target="../media/image308.png" Type="http://schemas.openxmlformats.org/officeDocument/2006/relationships/image"/><Relationship Id="rId5" Target="../media/image309.png" Type="http://schemas.openxmlformats.org/officeDocument/2006/relationships/image"/><Relationship Id="rId6" Target="../media/image240.jpeg" Type="http://schemas.openxmlformats.org/officeDocument/2006/relationships/image"/><Relationship Id="rId7" Target="../media/image310.png" Type="http://schemas.openxmlformats.org/officeDocument/2006/relationships/image"/><Relationship Id="rId8" Target="../media/image311.png" Type="http://schemas.openxmlformats.org/officeDocument/2006/relationships/image"/><Relationship Id="rId9" Target="../media/image312.pn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42.png" Type="http://schemas.openxmlformats.org/officeDocument/2006/relationships/image"/><Relationship Id="rId11" Target="../media/image343.png" Type="http://schemas.openxmlformats.org/officeDocument/2006/relationships/image"/><Relationship Id="rId12" Target="../media/image344.png" Type="http://schemas.openxmlformats.org/officeDocument/2006/relationships/image"/><Relationship Id="rId13" Target="../media/image345.png" Type="http://schemas.openxmlformats.org/officeDocument/2006/relationships/image"/><Relationship Id="rId14" Target="../media/image346.png" Type="http://schemas.openxmlformats.org/officeDocument/2006/relationships/image"/><Relationship Id="rId15" Target="../media/image347.png" Type="http://schemas.openxmlformats.org/officeDocument/2006/relationships/image"/><Relationship Id="rId16" Target="../media/image348.png" Type="http://schemas.openxmlformats.org/officeDocument/2006/relationships/image"/><Relationship Id="rId17" Target="../media/image349.png" Type="http://schemas.openxmlformats.org/officeDocument/2006/relationships/image"/><Relationship Id="rId18" Target="../media/image350.png" Type="http://schemas.openxmlformats.org/officeDocument/2006/relationships/image"/><Relationship Id="rId19" Target="../media/image351.png" Type="http://schemas.openxmlformats.org/officeDocument/2006/relationships/image"/><Relationship Id="rId2" Target="../notesSlides/notesSlide10.xml" Type="http://schemas.openxmlformats.org/officeDocument/2006/relationships/notesSlide"/><Relationship Id="rId20" Target="../media/image352.png" Type="http://schemas.openxmlformats.org/officeDocument/2006/relationships/image"/><Relationship Id="rId21" Target="../media/image240.jpeg" Type="http://schemas.openxmlformats.org/officeDocument/2006/relationships/image"/><Relationship Id="rId3" Target="../media/image221.png" Type="http://schemas.openxmlformats.org/officeDocument/2006/relationships/image"/><Relationship Id="rId4" Target="../media/image336.png" Type="http://schemas.openxmlformats.org/officeDocument/2006/relationships/image"/><Relationship Id="rId5" Target="../media/image337.png" Type="http://schemas.openxmlformats.org/officeDocument/2006/relationships/image"/><Relationship Id="rId6" Target="../media/image338.png" Type="http://schemas.openxmlformats.org/officeDocument/2006/relationships/image"/><Relationship Id="rId7" Target="../media/image339.png" Type="http://schemas.openxmlformats.org/officeDocument/2006/relationships/image"/><Relationship Id="rId8" Target="../media/image340.png" Type="http://schemas.openxmlformats.org/officeDocument/2006/relationships/image"/><Relationship Id="rId9" Target="../media/image341.pn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59.png" Type="http://schemas.openxmlformats.org/officeDocument/2006/relationships/image"/><Relationship Id="rId11" Target="../media/image360.png" Type="http://schemas.openxmlformats.org/officeDocument/2006/relationships/image"/><Relationship Id="rId12" Target="../media/image361.png" Type="http://schemas.openxmlformats.org/officeDocument/2006/relationships/image"/><Relationship Id="rId13" Target="../media/image362.png" Type="http://schemas.openxmlformats.org/officeDocument/2006/relationships/image"/><Relationship Id="rId14" Target="../media/image363.png" Type="http://schemas.openxmlformats.org/officeDocument/2006/relationships/image"/><Relationship Id="rId15" Target="../media/image240.jpeg" Type="http://schemas.openxmlformats.org/officeDocument/2006/relationships/image"/><Relationship Id="rId2" Target="../notesSlides/notesSlide11.xml" Type="http://schemas.openxmlformats.org/officeDocument/2006/relationships/notesSlide"/><Relationship Id="rId3" Target="../media/image221.png" Type="http://schemas.openxmlformats.org/officeDocument/2006/relationships/image"/><Relationship Id="rId4" Target="../media/image353.png" Type="http://schemas.openxmlformats.org/officeDocument/2006/relationships/image"/><Relationship Id="rId5" Target="../media/image354.png" Type="http://schemas.openxmlformats.org/officeDocument/2006/relationships/image"/><Relationship Id="rId6" Target="../media/image355.png" Type="http://schemas.openxmlformats.org/officeDocument/2006/relationships/image"/><Relationship Id="rId7" Target="../media/image356.png" Type="http://schemas.openxmlformats.org/officeDocument/2006/relationships/image"/><Relationship Id="rId8" Target="../media/image357.png" Type="http://schemas.openxmlformats.org/officeDocument/2006/relationships/image"/><Relationship Id="rId9" Target="../media/image358.pn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70.png" Type="http://schemas.openxmlformats.org/officeDocument/2006/relationships/image"/><Relationship Id="rId11" Target="../media/image240.jpeg" Type="http://schemas.openxmlformats.org/officeDocument/2006/relationships/image"/><Relationship Id="rId12" Target="../media/image371.png" Type="http://schemas.openxmlformats.org/officeDocument/2006/relationships/image"/><Relationship Id="rId13" Target="../media/image372.png" Type="http://schemas.openxmlformats.org/officeDocument/2006/relationships/image"/><Relationship Id="rId14" Target="../media/image373.png" Type="http://schemas.openxmlformats.org/officeDocument/2006/relationships/image"/><Relationship Id="rId2" Target="../notesSlides/notesSlide12.xml" Type="http://schemas.openxmlformats.org/officeDocument/2006/relationships/notesSlide"/><Relationship Id="rId3" Target="../media/image221.png" Type="http://schemas.openxmlformats.org/officeDocument/2006/relationships/image"/><Relationship Id="rId4" Target="../media/image364.png" Type="http://schemas.openxmlformats.org/officeDocument/2006/relationships/image"/><Relationship Id="rId5" Target="../media/image365.png" Type="http://schemas.openxmlformats.org/officeDocument/2006/relationships/image"/><Relationship Id="rId6" Target="../media/image366.png" Type="http://schemas.openxmlformats.org/officeDocument/2006/relationships/image"/><Relationship Id="rId7" Target="../media/image367.png" Type="http://schemas.openxmlformats.org/officeDocument/2006/relationships/image"/><Relationship Id="rId8" Target="../media/image368.png" Type="http://schemas.openxmlformats.org/officeDocument/2006/relationships/image"/><Relationship Id="rId9" Target="../media/image369.pn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3.xml" Type="http://schemas.openxmlformats.org/officeDocument/2006/relationships/notesSlide"/><Relationship Id="rId3" Target="../media/image374.png" Type="http://schemas.openxmlformats.org/officeDocument/2006/relationships/image"/><Relationship Id="rId4" Target="../media/image375.png" Type="http://schemas.openxmlformats.org/officeDocument/2006/relationships/image"/><Relationship Id="rId5" Target="../media/image240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7.png" Type="http://schemas.openxmlformats.org/officeDocument/2006/relationships/image"/><Relationship Id="rId11" Target="../media/image68.svg" Type="http://schemas.openxmlformats.org/officeDocument/2006/relationships/image"/><Relationship Id="rId12" Target="../media/image69.png" Type="http://schemas.openxmlformats.org/officeDocument/2006/relationships/image"/><Relationship Id="rId13" Target="../media/image70.svg" Type="http://schemas.openxmlformats.org/officeDocument/2006/relationships/image"/><Relationship Id="rId14" Target="../media/image71.png" Type="http://schemas.openxmlformats.org/officeDocument/2006/relationships/image"/><Relationship Id="rId15" Target="../media/image72.svg" Type="http://schemas.openxmlformats.org/officeDocument/2006/relationships/image"/><Relationship Id="rId16" Target="../media/image73.png" Type="http://schemas.openxmlformats.org/officeDocument/2006/relationships/image"/><Relationship Id="rId17" Target="../media/image74.svg" Type="http://schemas.openxmlformats.org/officeDocument/2006/relationships/image"/><Relationship Id="rId18" Target="../media/image75.png" Type="http://schemas.openxmlformats.org/officeDocument/2006/relationships/image"/><Relationship Id="rId19" Target="../media/image76.svg" Type="http://schemas.openxmlformats.org/officeDocument/2006/relationships/image"/><Relationship Id="rId2" Target="../media/image14.png" Type="http://schemas.openxmlformats.org/officeDocument/2006/relationships/image"/><Relationship Id="rId20" Target="../media/image61.png" Type="http://schemas.openxmlformats.org/officeDocument/2006/relationships/image"/><Relationship Id="rId21" Target="../media/image12.png" Type="http://schemas.openxmlformats.org/officeDocument/2006/relationships/image"/><Relationship Id="rId22" Target="../media/image13.png" Type="http://schemas.openxmlformats.org/officeDocument/2006/relationships/image"/><Relationship Id="rId3" Target="../media/image15.svg" Type="http://schemas.openxmlformats.org/officeDocument/2006/relationships/image"/><Relationship Id="rId4" Target="../media/image16.png" Type="http://schemas.openxmlformats.org/officeDocument/2006/relationships/image"/><Relationship Id="rId5" Target="../media/image62.png" Type="http://schemas.openxmlformats.org/officeDocument/2006/relationships/image"/><Relationship Id="rId6" Target="../media/image63.svg" Type="http://schemas.openxmlformats.org/officeDocument/2006/relationships/image"/><Relationship Id="rId7" Target="../media/image64.png" Type="http://schemas.openxmlformats.org/officeDocument/2006/relationships/image"/><Relationship Id="rId8" Target="../media/image65.png" Type="http://schemas.openxmlformats.org/officeDocument/2006/relationships/image"/><Relationship Id="rId9" Target="../media/image66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3.svg" Type="http://schemas.openxmlformats.org/officeDocument/2006/relationships/image"/><Relationship Id="rId11" Target="../media/image84.svg" Type="http://schemas.openxmlformats.org/officeDocument/2006/relationships/image"/><Relationship Id="rId12" Target="../media/image61.png" Type="http://schemas.openxmlformats.org/officeDocument/2006/relationships/image"/><Relationship Id="rId13" Target="../media/image85.png" Type="http://schemas.openxmlformats.org/officeDocument/2006/relationships/image"/><Relationship Id="rId14" Target="../media/image86.svg" Type="http://schemas.openxmlformats.org/officeDocument/2006/relationships/image"/><Relationship Id="rId15" Target="../media/image87.png" Type="http://schemas.openxmlformats.org/officeDocument/2006/relationships/image"/><Relationship Id="rId16" Target="../media/image88.svg" Type="http://schemas.openxmlformats.org/officeDocument/2006/relationships/image"/><Relationship Id="rId17" Target="../media/image89.png" Type="http://schemas.openxmlformats.org/officeDocument/2006/relationships/image"/><Relationship Id="rId18" Target="../media/image90.svg" Type="http://schemas.openxmlformats.org/officeDocument/2006/relationships/image"/><Relationship Id="rId19" Target="../media/image91.png" Type="http://schemas.openxmlformats.org/officeDocument/2006/relationships/image"/><Relationship Id="rId2" Target="../media/image14.png" Type="http://schemas.openxmlformats.org/officeDocument/2006/relationships/image"/><Relationship Id="rId20" Target="../media/image92.svg" Type="http://schemas.openxmlformats.org/officeDocument/2006/relationships/image"/><Relationship Id="rId21" Target="../media/image93.png" Type="http://schemas.openxmlformats.org/officeDocument/2006/relationships/image"/><Relationship Id="rId22" Target="../media/image94.svg" Type="http://schemas.openxmlformats.org/officeDocument/2006/relationships/image"/><Relationship Id="rId23" Target="../media/image12.png" Type="http://schemas.openxmlformats.org/officeDocument/2006/relationships/image"/><Relationship Id="rId24" Target="../media/image13.png" Type="http://schemas.openxmlformats.org/officeDocument/2006/relationships/image"/><Relationship Id="rId3" Target="../media/image15.svg" Type="http://schemas.openxmlformats.org/officeDocument/2006/relationships/image"/><Relationship Id="rId4" Target="../media/image77.png" Type="http://schemas.openxmlformats.org/officeDocument/2006/relationships/image"/><Relationship Id="rId5" Target="../media/image78.svg" Type="http://schemas.openxmlformats.org/officeDocument/2006/relationships/image"/><Relationship Id="rId6" Target="../media/image79.png" Type="http://schemas.openxmlformats.org/officeDocument/2006/relationships/image"/><Relationship Id="rId7" Target="../media/image80.svg" Type="http://schemas.openxmlformats.org/officeDocument/2006/relationships/image"/><Relationship Id="rId8" Target="../media/image81.png" Type="http://schemas.openxmlformats.org/officeDocument/2006/relationships/image"/><Relationship Id="rId9" Target="../media/image82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9.png" Type="http://schemas.openxmlformats.org/officeDocument/2006/relationships/image"/><Relationship Id="rId11" Target="../media/image100.svg" Type="http://schemas.openxmlformats.org/officeDocument/2006/relationships/image"/><Relationship Id="rId12" Target="../media/image101.svg" Type="http://schemas.openxmlformats.org/officeDocument/2006/relationships/image"/><Relationship Id="rId13" Target="../media/image61.png" Type="http://schemas.openxmlformats.org/officeDocument/2006/relationships/image"/><Relationship Id="rId14" Target="../media/image12.png" Type="http://schemas.openxmlformats.org/officeDocument/2006/relationships/image"/><Relationship Id="rId15" Target="../media/image13.png" Type="http://schemas.openxmlformats.org/officeDocument/2006/relationships/image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95.png" Type="http://schemas.openxmlformats.org/officeDocument/2006/relationships/image"/><Relationship Id="rId5" Target="../media/image96.svg" Type="http://schemas.openxmlformats.org/officeDocument/2006/relationships/image"/><Relationship Id="rId6" Target="../media/image97.svg" Type="http://schemas.openxmlformats.org/officeDocument/2006/relationships/image"/><Relationship Id="rId7" Target="../media/image79.png" Type="http://schemas.openxmlformats.org/officeDocument/2006/relationships/image"/><Relationship Id="rId8" Target="../media/image80.svg" Type="http://schemas.openxmlformats.org/officeDocument/2006/relationships/image"/><Relationship Id="rId9" Target="../media/image98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0.svg" Type="http://schemas.openxmlformats.org/officeDocument/2006/relationships/image"/><Relationship Id="rId11" Target="../media/image111.png" Type="http://schemas.openxmlformats.org/officeDocument/2006/relationships/image"/><Relationship Id="rId12" Target="../media/image112.png" Type="http://schemas.openxmlformats.org/officeDocument/2006/relationships/image"/><Relationship Id="rId13" Target="../media/image113.svg" Type="http://schemas.openxmlformats.org/officeDocument/2006/relationships/image"/><Relationship Id="rId14" Target="../media/image114.png" Type="http://schemas.openxmlformats.org/officeDocument/2006/relationships/image"/><Relationship Id="rId15" Target="../media/image115.svg" Type="http://schemas.openxmlformats.org/officeDocument/2006/relationships/image"/><Relationship Id="rId16" Target="../media/image116.png" Type="http://schemas.openxmlformats.org/officeDocument/2006/relationships/image"/><Relationship Id="rId17" Target="../media/image117.svg" Type="http://schemas.openxmlformats.org/officeDocument/2006/relationships/image"/><Relationship Id="rId18" Target="../media/image61.png" Type="http://schemas.openxmlformats.org/officeDocument/2006/relationships/image"/><Relationship Id="rId19" Target="../media/image89.png" Type="http://schemas.openxmlformats.org/officeDocument/2006/relationships/image"/><Relationship Id="rId2" Target="../media/image102.png" Type="http://schemas.openxmlformats.org/officeDocument/2006/relationships/image"/><Relationship Id="rId20" Target="../media/image90.svg" Type="http://schemas.openxmlformats.org/officeDocument/2006/relationships/image"/><Relationship Id="rId21" Target="../media/image118.png" Type="http://schemas.openxmlformats.org/officeDocument/2006/relationships/image"/><Relationship Id="rId22" Target="../media/image119.svg" Type="http://schemas.openxmlformats.org/officeDocument/2006/relationships/image"/><Relationship Id="rId23" Target="../media/image120.png" Type="http://schemas.openxmlformats.org/officeDocument/2006/relationships/image"/><Relationship Id="rId24" Target="../media/image121.svg" Type="http://schemas.openxmlformats.org/officeDocument/2006/relationships/image"/><Relationship Id="rId25" Target="../media/image122.png" Type="http://schemas.openxmlformats.org/officeDocument/2006/relationships/image"/><Relationship Id="rId26" Target="../media/image123.svg" Type="http://schemas.openxmlformats.org/officeDocument/2006/relationships/image"/><Relationship Id="rId27" Target="../media/image124.png" Type="http://schemas.openxmlformats.org/officeDocument/2006/relationships/image"/><Relationship Id="rId28" Target="../media/image125.svg" Type="http://schemas.openxmlformats.org/officeDocument/2006/relationships/image"/><Relationship Id="rId29" Target="../media/image12.png" Type="http://schemas.openxmlformats.org/officeDocument/2006/relationships/image"/><Relationship Id="rId3" Target="../media/image103.svg" Type="http://schemas.openxmlformats.org/officeDocument/2006/relationships/image"/><Relationship Id="rId30" Target="../media/image13.png" Type="http://schemas.openxmlformats.org/officeDocument/2006/relationships/image"/><Relationship Id="rId4" Target="../media/image104.svg" Type="http://schemas.openxmlformats.org/officeDocument/2006/relationships/image"/><Relationship Id="rId5" Target="../media/image105.png" Type="http://schemas.openxmlformats.org/officeDocument/2006/relationships/image"/><Relationship Id="rId6" Target="../media/image106.svg" Type="http://schemas.openxmlformats.org/officeDocument/2006/relationships/image"/><Relationship Id="rId7" Target="../media/image107.png" Type="http://schemas.openxmlformats.org/officeDocument/2006/relationships/image"/><Relationship Id="rId8" Target="../media/image108.svg" Type="http://schemas.openxmlformats.org/officeDocument/2006/relationships/image"/><Relationship Id="rId9" Target="../media/image109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31.svg" Type="http://schemas.openxmlformats.org/officeDocument/2006/relationships/image"/><Relationship Id="rId11" Target="../media/image132.png" Type="http://schemas.openxmlformats.org/officeDocument/2006/relationships/image"/><Relationship Id="rId12" Target="../media/image133.svg" Type="http://schemas.openxmlformats.org/officeDocument/2006/relationships/image"/><Relationship Id="rId13" Target="../media/image134.svg" Type="http://schemas.openxmlformats.org/officeDocument/2006/relationships/image"/><Relationship Id="rId14" Target="../media/image135.svg" Type="http://schemas.openxmlformats.org/officeDocument/2006/relationships/image"/><Relationship Id="rId15" Target="../media/image61.png" Type="http://schemas.openxmlformats.org/officeDocument/2006/relationships/image"/><Relationship Id="rId16" Target="../media/image12.png" Type="http://schemas.openxmlformats.org/officeDocument/2006/relationships/image"/><Relationship Id="rId17" Target="../media/image13.png" Type="http://schemas.openxmlformats.org/officeDocument/2006/relationships/image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16.png" Type="http://schemas.openxmlformats.org/officeDocument/2006/relationships/image"/><Relationship Id="rId5" Target="../media/image126.png" Type="http://schemas.openxmlformats.org/officeDocument/2006/relationships/image"/><Relationship Id="rId6" Target="../media/image127.svg" Type="http://schemas.openxmlformats.org/officeDocument/2006/relationships/image"/><Relationship Id="rId7" Target="../media/image128.png" Type="http://schemas.openxmlformats.org/officeDocument/2006/relationships/image"/><Relationship Id="rId8" Target="../media/image129.svg" Type="http://schemas.openxmlformats.org/officeDocument/2006/relationships/image"/><Relationship Id="rId9" Target="../media/image130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44.png" Type="http://schemas.openxmlformats.org/officeDocument/2006/relationships/image"/><Relationship Id="rId11" Target="../media/image145.svg" Type="http://schemas.openxmlformats.org/officeDocument/2006/relationships/image"/><Relationship Id="rId12" Target="../media/image146.png" Type="http://schemas.openxmlformats.org/officeDocument/2006/relationships/image"/><Relationship Id="rId13" Target="../media/image147.svg" Type="http://schemas.openxmlformats.org/officeDocument/2006/relationships/image"/><Relationship Id="rId14" Target="../media/image148.png" Type="http://schemas.openxmlformats.org/officeDocument/2006/relationships/image"/><Relationship Id="rId15" Target="../media/image149.svg" Type="http://schemas.openxmlformats.org/officeDocument/2006/relationships/image"/><Relationship Id="rId16" Target="../media/image150.png" Type="http://schemas.openxmlformats.org/officeDocument/2006/relationships/image"/><Relationship Id="rId17" Target="../media/image151.svg" Type="http://schemas.openxmlformats.org/officeDocument/2006/relationships/image"/><Relationship Id="rId18" Target="../media/image152.png" Type="http://schemas.openxmlformats.org/officeDocument/2006/relationships/image"/><Relationship Id="rId19" Target="../media/image153.svg" Type="http://schemas.openxmlformats.org/officeDocument/2006/relationships/image"/><Relationship Id="rId2" Target="../media/image136.png" Type="http://schemas.openxmlformats.org/officeDocument/2006/relationships/image"/><Relationship Id="rId20" Target="../media/image61.png" Type="http://schemas.openxmlformats.org/officeDocument/2006/relationships/image"/><Relationship Id="rId21" Target="../media/image154.png" Type="http://schemas.openxmlformats.org/officeDocument/2006/relationships/image"/><Relationship Id="rId22" Target="../media/image155.svg" Type="http://schemas.openxmlformats.org/officeDocument/2006/relationships/image"/><Relationship Id="rId23" Target="../media/image156.png" Type="http://schemas.openxmlformats.org/officeDocument/2006/relationships/image"/><Relationship Id="rId24" Target="../media/image157.svg" Type="http://schemas.openxmlformats.org/officeDocument/2006/relationships/image"/><Relationship Id="rId25" Target="../media/image158.png" Type="http://schemas.openxmlformats.org/officeDocument/2006/relationships/image"/><Relationship Id="rId26" Target="../media/image159.svg" Type="http://schemas.openxmlformats.org/officeDocument/2006/relationships/image"/><Relationship Id="rId27" Target="../media/image160.png" Type="http://schemas.openxmlformats.org/officeDocument/2006/relationships/image"/><Relationship Id="rId28" Target="../media/image161.svg" Type="http://schemas.openxmlformats.org/officeDocument/2006/relationships/image"/><Relationship Id="rId29" Target="../media/image162.png" Type="http://schemas.openxmlformats.org/officeDocument/2006/relationships/image"/><Relationship Id="rId3" Target="../media/image137.svg" Type="http://schemas.openxmlformats.org/officeDocument/2006/relationships/image"/><Relationship Id="rId30" Target="../media/image163.svg" Type="http://schemas.openxmlformats.org/officeDocument/2006/relationships/image"/><Relationship Id="rId31" Target="../media/image12.png" Type="http://schemas.openxmlformats.org/officeDocument/2006/relationships/image"/><Relationship Id="rId32" Target="../media/image13.png" Type="http://schemas.openxmlformats.org/officeDocument/2006/relationships/image"/><Relationship Id="rId4" Target="../media/image138.png" Type="http://schemas.openxmlformats.org/officeDocument/2006/relationships/image"/><Relationship Id="rId5" Target="../media/image139.svg" Type="http://schemas.openxmlformats.org/officeDocument/2006/relationships/image"/><Relationship Id="rId6" Target="../media/image140.png" Type="http://schemas.openxmlformats.org/officeDocument/2006/relationships/image"/><Relationship Id="rId7" Target="../media/image141.svg" Type="http://schemas.openxmlformats.org/officeDocument/2006/relationships/image"/><Relationship Id="rId8" Target="../media/image142.png" Type="http://schemas.openxmlformats.org/officeDocument/2006/relationships/image"/><Relationship Id="rId9" Target="../media/image143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72.svg" Type="http://schemas.openxmlformats.org/officeDocument/2006/relationships/image"/><Relationship Id="rId11" Target="../media/image173.svg" Type="http://schemas.openxmlformats.org/officeDocument/2006/relationships/image"/><Relationship Id="rId12" Target="../media/image174.svg" Type="http://schemas.openxmlformats.org/officeDocument/2006/relationships/image"/><Relationship Id="rId13" Target="../media/image175.svg" Type="http://schemas.openxmlformats.org/officeDocument/2006/relationships/image"/><Relationship Id="rId14" Target="../media/image126.png" Type="http://schemas.openxmlformats.org/officeDocument/2006/relationships/image"/><Relationship Id="rId15" Target="../media/image127.svg" Type="http://schemas.openxmlformats.org/officeDocument/2006/relationships/image"/><Relationship Id="rId16" Target="../media/image61.png" Type="http://schemas.openxmlformats.org/officeDocument/2006/relationships/image"/><Relationship Id="rId17" Target="../media/image12.png" Type="http://schemas.openxmlformats.org/officeDocument/2006/relationships/image"/><Relationship Id="rId18" Target="../media/image13.png" Type="http://schemas.openxmlformats.org/officeDocument/2006/relationships/image"/><Relationship Id="rId2" Target="../media/image164.png" Type="http://schemas.openxmlformats.org/officeDocument/2006/relationships/image"/><Relationship Id="rId3" Target="../media/image165.svg" Type="http://schemas.openxmlformats.org/officeDocument/2006/relationships/image"/><Relationship Id="rId4" Target="../media/image166.png" Type="http://schemas.openxmlformats.org/officeDocument/2006/relationships/image"/><Relationship Id="rId5" Target="../media/image167.png" Type="http://schemas.openxmlformats.org/officeDocument/2006/relationships/image"/><Relationship Id="rId6" Target="../media/image168.svg" Type="http://schemas.openxmlformats.org/officeDocument/2006/relationships/image"/><Relationship Id="rId7" Target="../media/image169.png" Type="http://schemas.openxmlformats.org/officeDocument/2006/relationships/image"/><Relationship Id="rId8" Target="../media/image170.svg" Type="http://schemas.openxmlformats.org/officeDocument/2006/relationships/image"/><Relationship Id="rId9" Target="../media/image171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23701" y="-200978"/>
            <a:ext cx="18859125" cy="11048766"/>
            <a:chOff x="0" y="0"/>
            <a:chExt cx="24384000" cy="1428555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4285557"/>
            </a:xfrm>
            <a:custGeom>
              <a:avLst/>
              <a:gdLst/>
              <a:ahLst/>
              <a:cxnLst/>
              <a:rect r="r" b="b" t="t" l="l"/>
              <a:pathLst>
                <a:path h="14285557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4285557"/>
                  </a:lnTo>
                  <a:lnTo>
                    <a:pt x="0" y="14285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2081" t="0" r="-2081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143000" y="857250"/>
            <a:ext cx="2548976" cy="428625"/>
          </a:xfrm>
          <a:custGeom>
            <a:avLst/>
            <a:gdLst/>
            <a:ahLst/>
            <a:cxnLst/>
            <a:rect r="r" b="b" t="t" l="l"/>
            <a:pathLst>
              <a:path h="428625" w="2548976">
                <a:moveTo>
                  <a:pt x="0" y="0"/>
                </a:moveTo>
                <a:lnTo>
                  <a:pt x="2548976" y="0"/>
                </a:lnTo>
                <a:lnTo>
                  <a:pt x="2548976" y="428625"/>
                </a:lnTo>
                <a:lnTo>
                  <a:pt x="0" y="4286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3863426" y="857250"/>
            <a:ext cx="2520401" cy="428625"/>
          </a:xfrm>
          <a:custGeom>
            <a:avLst/>
            <a:gdLst/>
            <a:ahLst/>
            <a:cxnLst/>
            <a:rect r="r" b="b" t="t" l="l"/>
            <a:pathLst>
              <a:path h="428625" w="2520401">
                <a:moveTo>
                  <a:pt x="0" y="0"/>
                </a:moveTo>
                <a:lnTo>
                  <a:pt x="2520400" y="0"/>
                </a:lnTo>
                <a:lnTo>
                  <a:pt x="2520400" y="428625"/>
                </a:lnTo>
                <a:lnTo>
                  <a:pt x="0" y="42862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918754" y="5223948"/>
            <a:ext cx="40630" cy="4133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65"/>
              </a:lnSpc>
            </a:pPr>
            <a:r>
              <a:rPr lang="en-US" sz="2475">
                <a:solidFill>
                  <a:srgbClr val="94A3B8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 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028700" y="3761372"/>
            <a:ext cx="2011894" cy="2764255"/>
          </a:xfrm>
          <a:custGeom>
            <a:avLst/>
            <a:gdLst/>
            <a:ahLst/>
            <a:cxnLst/>
            <a:rect r="r" b="b" t="t" l="l"/>
            <a:pathLst>
              <a:path h="2764255" w="2011894">
                <a:moveTo>
                  <a:pt x="0" y="0"/>
                </a:moveTo>
                <a:lnTo>
                  <a:pt x="2011894" y="0"/>
                </a:lnTo>
                <a:lnTo>
                  <a:pt x="2011894" y="2764256"/>
                </a:lnTo>
                <a:lnTo>
                  <a:pt x="0" y="276425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45442" t="-36691" r="-30159" b="-36691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2794108" y="4378140"/>
            <a:ext cx="11567678" cy="18169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855"/>
              </a:lnSpc>
            </a:pPr>
            <a:r>
              <a:rPr lang="en-US" b="true" sz="7789">
                <a:solidFill>
                  <a:srgbClr val="00000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South African</a:t>
            </a:r>
          </a:p>
          <a:p>
            <a:pPr algn="l">
              <a:lnSpc>
                <a:spcPts val="6855"/>
              </a:lnSpc>
            </a:pPr>
            <a:r>
              <a:rPr lang="en-US" b="true" sz="7789">
                <a:solidFill>
                  <a:srgbClr val="FFA40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Retail Media </a:t>
            </a:r>
            <a:r>
              <a:rPr lang="en-US" b="true" sz="7789">
                <a:solidFill>
                  <a:srgbClr val="00000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Landscape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902821" y="6223707"/>
            <a:ext cx="13569977" cy="3264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15"/>
              </a:lnSpc>
            </a:pPr>
            <a:r>
              <a:rPr lang="en-US" b="true" sz="2399">
                <a:solidFill>
                  <a:srgbClr val="0F172A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2026 Ecoscape Report: Market Growth, Capabilities &amp; Strategic Benchmarks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806016" y="4050699"/>
            <a:ext cx="6062963" cy="2619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19"/>
              </a:lnSpc>
            </a:pPr>
            <a:r>
              <a:rPr lang="en-US" b="true" sz="1766">
                <a:solidFill>
                  <a:srgbClr val="64748B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MMA South Africa Retail Media Taskforce proudly presents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4192697" y="831192"/>
            <a:ext cx="3404459" cy="21865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888"/>
              </a:lnSpc>
            </a:pPr>
            <a:r>
              <a:rPr lang="en-US" b="true" sz="4888">
                <a:solidFill>
                  <a:srgbClr val="000000"/>
                </a:solidFill>
                <a:latin typeface="Söhne 2 Semi-Bold"/>
                <a:ea typeface="Söhne 2 Semi-Bold"/>
                <a:cs typeface="Söhne 2 Semi-Bold"/>
                <a:sym typeface="Söhne 2 Semi-Bold"/>
              </a:rPr>
              <a:t>Taskforce </a:t>
            </a:r>
            <a:r>
              <a:rPr lang="en-US" b="true" sz="4888">
                <a:solidFill>
                  <a:srgbClr val="5E5E5E"/>
                </a:solidFill>
                <a:latin typeface="Söhne 2 Semi-Bold"/>
                <a:ea typeface="Söhne 2 Semi-Bold"/>
                <a:cs typeface="Söhne 2 Semi-Bold"/>
                <a:sym typeface="Söhne 2 Semi-Bold"/>
              </a:rPr>
              <a:t>Report</a:t>
            </a:r>
          </a:p>
          <a:p>
            <a:pPr algn="r">
              <a:lnSpc>
                <a:spcPts val="7311"/>
              </a:lnSpc>
            </a:pPr>
            <a:r>
              <a:rPr lang="en-US" b="true" sz="7311">
                <a:solidFill>
                  <a:srgbClr val="F8FAFC"/>
                </a:solidFill>
                <a:latin typeface="Söhne 2 Semi-Bold"/>
                <a:ea typeface="Söhne 2 Semi-Bold"/>
                <a:cs typeface="Söhne 2 Semi-Bold"/>
                <a:sym typeface="Söhne 2 Semi-Bold"/>
              </a:rPr>
              <a:t>26</a:t>
            </a:r>
          </a:p>
        </p:txBody>
      </p:sp>
      <p:sp>
        <p:nvSpPr>
          <p:cNvPr name="Freeform 12" id="12"/>
          <p:cNvSpPr/>
          <p:nvPr/>
        </p:nvSpPr>
        <p:spPr>
          <a:xfrm flipH="true" flipV="false" rot="0">
            <a:off x="13404606" y="5511603"/>
            <a:ext cx="4775397" cy="4775397"/>
          </a:xfrm>
          <a:custGeom>
            <a:avLst/>
            <a:gdLst/>
            <a:ahLst/>
            <a:cxnLst/>
            <a:rect r="r" b="b" t="t" l="l"/>
            <a:pathLst>
              <a:path h="4775397" w="4775397">
                <a:moveTo>
                  <a:pt x="4775397" y="0"/>
                </a:moveTo>
                <a:lnTo>
                  <a:pt x="0" y="0"/>
                </a:lnTo>
                <a:lnTo>
                  <a:pt x="0" y="4775397"/>
                </a:lnTo>
                <a:lnTo>
                  <a:pt x="4775397" y="4775397"/>
                </a:lnTo>
                <a:lnTo>
                  <a:pt x="4775397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3" id="13"/>
          <p:cNvGrpSpPr/>
          <p:nvPr/>
        </p:nvGrpSpPr>
        <p:grpSpPr>
          <a:xfrm rot="0">
            <a:off x="1028700" y="8354428"/>
            <a:ext cx="8836889" cy="1435244"/>
            <a:chOff x="0" y="0"/>
            <a:chExt cx="11782519" cy="1913658"/>
          </a:xfrm>
        </p:grpSpPr>
        <p:sp>
          <p:nvSpPr>
            <p:cNvPr name="AutoShape 14" id="14"/>
            <p:cNvSpPr/>
            <p:nvPr/>
          </p:nvSpPr>
          <p:spPr>
            <a:xfrm>
              <a:off x="57629" y="531195"/>
              <a:ext cx="11502447" cy="0"/>
            </a:xfrm>
            <a:prstGeom prst="line">
              <a:avLst/>
            </a:prstGeom>
            <a:ln cap="flat" w="27565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0" y="661747"/>
              <a:ext cx="3432924" cy="1251911"/>
            </a:xfrm>
            <a:custGeom>
              <a:avLst/>
              <a:gdLst/>
              <a:ahLst/>
              <a:cxnLst/>
              <a:rect r="r" b="b" t="t" l="l"/>
              <a:pathLst>
                <a:path h="1251911" w="3432924">
                  <a:moveTo>
                    <a:pt x="0" y="0"/>
                  </a:moveTo>
                  <a:lnTo>
                    <a:pt x="3432924" y="0"/>
                  </a:lnTo>
                  <a:lnTo>
                    <a:pt x="3432924" y="1251911"/>
                  </a:lnTo>
                  <a:lnTo>
                    <a:pt x="0" y="1251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8052" t="0" r="0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3841534" y="769371"/>
              <a:ext cx="3689575" cy="894722"/>
            </a:xfrm>
            <a:custGeom>
              <a:avLst/>
              <a:gdLst/>
              <a:ahLst/>
              <a:cxnLst/>
              <a:rect r="r" b="b" t="t" l="l"/>
              <a:pathLst>
                <a:path h="894722" w="3689575">
                  <a:moveTo>
                    <a:pt x="0" y="0"/>
                  </a:moveTo>
                  <a:lnTo>
                    <a:pt x="3689575" y="0"/>
                  </a:lnTo>
                  <a:lnTo>
                    <a:pt x="3689575" y="894722"/>
                  </a:lnTo>
                  <a:lnTo>
                    <a:pt x="0" y="8947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0" t="0" r="0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7934515" y="742970"/>
              <a:ext cx="3848004" cy="1089466"/>
            </a:xfrm>
            <a:custGeom>
              <a:avLst/>
              <a:gdLst/>
              <a:ahLst/>
              <a:cxnLst/>
              <a:rect r="r" b="b" t="t" l="l"/>
              <a:pathLst>
                <a:path h="1089466" w="3848004">
                  <a:moveTo>
                    <a:pt x="0" y="0"/>
                  </a:moveTo>
                  <a:lnTo>
                    <a:pt x="3848004" y="0"/>
                  </a:lnTo>
                  <a:lnTo>
                    <a:pt x="3848004" y="1089466"/>
                  </a:lnTo>
                  <a:lnTo>
                    <a:pt x="0" y="10894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0" t="0" r="0" b="0"/>
              </a:stretch>
            </a:blipFill>
          </p:spPr>
        </p:sp>
        <p:sp>
          <p:nvSpPr>
            <p:cNvPr name="TextBox 18" id="18"/>
            <p:cNvSpPr txBox="true"/>
            <p:nvPr/>
          </p:nvSpPr>
          <p:spPr>
            <a:xfrm rot="0">
              <a:off x="57629" y="-28575"/>
              <a:ext cx="3152526" cy="4991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168"/>
                </a:lnSpc>
              </a:pPr>
              <a:r>
                <a:rPr lang="en-US" sz="1549">
                  <a:solidFill>
                    <a:srgbClr val="000000"/>
                  </a:solidFill>
                  <a:latin typeface="Söhne 3 Light"/>
                  <a:ea typeface="Söhne 3 Light"/>
                  <a:cs typeface="Söhne 3 Light"/>
                  <a:sym typeface="Söhne 3 Light"/>
                </a:rPr>
                <a:t>Strategic Partners</a:t>
              </a:r>
            </a:p>
          </p:txBody>
        </p:sp>
        <p:sp>
          <p:nvSpPr>
            <p:cNvPr name="AutoShape 19" id="19"/>
            <p:cNvSpPr/>
            <p:nvPr/>
          </p:nvSpPr>
          <p:spPr>
            <a:xfrm flipV="true">
              <a:off x="3627143" y="527154"/>
              <a:ext cx="0" cy="632024"/>
            </a:xfrm>
            <a:prstGeom prst="line">
              <a:avLst/>
            </a:prstGeom>
            <a:ln cap="flat" w="27565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0" id="20"/>
            <p:cNvSpPr/>
            <p:nvPr/>
          </p:nvSpPr>
          <p:spPr>
            <a:xfrm flipV="true">
              <a:off x="7723207" y="527154"/>
              <a:ext cx="0" cy="632024"/>
            </a:xfrm>
            <a:prstGeom prst="line">
              <a:avLst/>
            </a:prstGeom>
            <a:ln cap="flat" w="27565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21" id="21"/>
          <p:cNvGrpSpPr/>
          <p:nvPr/>
        </p:nvGrpSpPr>
        <p:grpSpPr>
          <a:xfrm rot="0">
            <a:off x="961363" y="759378"/>
            <a:ext cx="5112944" cy="1546835"/>
            <a:chOff x="0" y="0"/>
            <a:chExt cx="6817258" cy="2062446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3325967" cy="2062446"/>
            </a:xfrm>
            <a:custGeom>
              <a:avLst/>
              <a:gdLst/>
              <a:ahLst/>
              <a:cxnLst/>
              <a:rect r="r" b="b" t="t" l="l"/>
              <a:pathLst>
                <a:path h="2062446" w="3325967">
                  <a:moveTo>
                    <a:pt x="0" y="0"/>
                  </a:moveTo>
                  <a:lnTo>
                    <a:pt x="3325967" y="0"/>
                  </a:lnTo>
                  <a:lnTo>
                    <a:pt x="3325967" y="2062446"/>
                  </a:lnTo>
                  <a:lnTo>
                    <a:pt x="0" y="20624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l="-3268" t="-49553" r="-3595" b="-22780"/>
              </a:stretch>
            </a:blip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3906221" y="114823"/>
              <a:ext cx="2911037" cy="1122033"/>
            </a:xfrm>
            <a:custGeom>
              <a:avLst/>
              <a:gdLst/>
              <a:ahLst/>
              <a:cxnLst/>
              <a:rect r="r" b="b" t="t" l="l"/>
              <a:pathLst>
                <a:path h="1122033" w="2911037">
                  <a:moveTo>
                    <a:pt x="0" y="0"/>
                  </a:moveTo>
                  <a:lnTo>
                    <a:pt x="2911037" y="0"/>
                  </a:lnTo>
                  <a:lnTo>
                    <a:pt x="2911037" y="1122033"/>
                  </a:lnTo>
                  <a:lnTo>
                    <a:pt x="0" y="1122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 l="0" t="0" r="0" b="0"/>
              </a:stretch>
            </a:blipFill>
          </p:spPr>
        </p:sp>
        <p:sp>
          <p:nvSpPr>
            <p:cNvPr name="AutoShape 24" id="24"/>
            <p:cNvSpPr/>
            <p:nvPr/>
          </p:nvSpPr>
          <p:spPr>
            <a:xfrm flipV="true">
              <a:off x="3646310" y="103826"/>
              <a:ext cx="0" cy="1133030"/>
            </a:xfrm>
            <a:prstGeom prst="line">
              <a:avLst/>
            </a:prstGeom>
            <a:ln cap="flat" w="19050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14375" y="3180878"/>
            <a:ext cx="7724869" cy="3079329"/>
          </a:xfrm>
          <a:custGeom>
            <a:avLst/>
            <a:gdLst/>
            <a:ahLst/>
            <a:cxnLst/>
            <a:rect r="r" b="b" t="t" l="l"/>
            <a:pathLst>
              <a:path h="3079329" w="7724869">
                <a:moveTo>
                  <a:pt x="0" y="0"/>
                </a:moveTo>
                <a:lnTo>
                  <a:pt x="7724869" y="0"/>
                </a:lnTo>
                <a:lnTo>
                  <a:pt x="7724869" y="3079329"/>
                </a:lnTo>
                <a:lnTo>
                  <a:pt x="0" y="307932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714375" y="2553935"/>
            <a:ext cx="7724869" cy="3079329"/>
            <a:chOff x="0" y="0"/>
            <a:chExt cx="7391400" cy="29464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7391400" cy="2946400"/>
            </a:xfrm>
            <a:custGeom>
              <a:avLst/>
              <a:gdLst/>
              <a:ahLst/>
              <a:cxnLst/>
              <a:rect r="r" b="b" t="t" l="l"/>
              <a:pathLst>
                <a:path h="2946400" w="7391400">
                  <a:moveTo>
                    <a:pt x="437463" y="0"/>
                  </a:moveTo>
                  <a:lnTo>
                    <a:pt x="6953937" y="0"/>
                  </a:lnTo>
                  <a:cubicBezTo>
                    <a:pt x="7069959" y="0"/>
                    <a:pt x="7181230" y="46090"/>
                    <a:pt x="7263270" y="128130"/>
                  </a:cubicBezTo>
                  <a:cubicBezTo>
                    <a:pt x="7345311" y="210170"/>
                    <a:pt x="7391400" y="321441"/>
                    <a:pt x="7391400" y="437463"/>
                  </a:cubicBezTo>
                  <a:lnTo>
                    <a:pt x="7391400" y="2508937"/>
                  </a:lnTo>
                  <a:cubicBezTo>
                    <a:pt x="7391400" y="2624959"/>
                    <a:pt x="7345311" y="2736230"/>
                    <a:pt x="7263270" y="2818270"/>
                  </a:cubicBezTo>
                  <a:cubicBezTo>
                    <a:pt x="7181230" y="2900310"/>
                    <a:pt x="7069959" y="2946400"/>
                    <a:pt x="6953937" y="2946400"/>
                  </a:cubicBezTo>
                  <a:lnTo>
                    <a:pt x="437463" y="2946400"/>
                  </a:lnTo>
                  <a:cubicBezTo>
                    <a:pt x="321441" y="2946400"/>
                    <a:pt x="210170" y="2900310"/>
                    <a:pt x="128130" y="2818270"/>
                  </a:cubicBezTo>
                  <a:cubicBezTo>
                    <a:pt x="46090" y="2736230"/>
                    <a:pt x="0" y="2624959"/>
                    <a:pt x="0" y="2508937"/>
                  </a:cubicBezTo>
                  <a:lnTo>
                    <a:pt x="0" y="437463"/>
                  </a:lnTo>
                  <a:cubicBezTo>
                    <a:pt x="0" y="321441"/>
                    <a:pt x="46090" y="210170"/>
                    <a:pt x="128130" y="128130"/>
                  </a:cubicBezTo>
                  <a:cubicBezTo>
                    <a:pt x="210170" y="46090"/>
                    <a:pt x="321441" y="0"/>
                    <a:pt x="437463" y="0"/>
                  </a:cubicBezTo>
                  <a:close/>
                </a:path>
              </a:pathLst>
            </a:custGeom>
            <a:solidFill>
              <a:srgbClr val="BBBCBC"/>
            </a:solidFill>
            <a:ln w="14288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5" id="5"/>
          <p:cNvGrpSpPr/>
          <p:nvPr/>
        </p:nvGrpSpPr>
        <p:grpSpPr>
          <a:xfrm rot="0">
            <a:off x="9036528" y="2553935"/>
            <a:ext cx="4458336" cy="3079329"/>
            <a:chOff x="0" y="0"/>
            <a:chExt cx="4265878" cy="29464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265878" cy="2946400"/>
            </a:xfrm>
            <a:custGeom>
              <a:avLst/>
              <a:gdLst/>
              <a:ahLst/>
              <a:cxnLst/>
              <a:rect r="r" b="b" t="t" l="l"/>
              <a:pathLst>
                <a:path h="2946400" w="4265878">
                  <a:moveTo>
                    <a:pt x="757984" y="0"/>
                  </a:moveTo>
                  <a:lnTo>
                    <a:pt x="3507894" y="0"/>
                  </a:lnTo>
                  <a:cubicBezTo>
                    <a:pt x="3926517" y="0"/>
                    <a:pt x="4265878" y="339361"/>
                    <a:pt x="4265878" y="757984"/>
                  </a:cubicBezTo>
                  <a:lnTo>
                    <a:pt x="4265878" y="2188416"/>
                  </a:lnTo>
                  <a:cubicBezTo>
                    <a:pt x="4265878" y="2389446"/>
                    <a:pt x="4186019" y="2582242"/>
                    <a:pt x="4043869" y="2724392"/>
                  </a:cubicBezTo>
                  <a:cubicBezTo>
                    <a:pt x="3901720" y="2866541"/>
                    <a:pt x="3708924" y="2946400"/>
                    <a:pt x="3507894" y="2946400"/>
                  </a:cubicBezTo>
                  <a:lnTo>
                    <a:pt x="757984" y="2946400"/>
                  </a:lnTo>
                  <a:cubicBezTo>
                    <a:pt x="556954" y="2946400"/>
                    <a:pt x="364158" y="2866541"/>
                    <a:pt x="222008" y="2724392"/>
                  </a:cubicBezTo>
                  <a:cubicBezTo>
                    <a:pt x="79859" y="2582242"/>
                    <a:pt x="0" y="2389446"/>
                    <a:pt x="0" y="2188416"/>
                  </a:cubicBezTo>
                  <a:lnTo>
                    <a:pt x="0" y="757984"/>
                  </a:lnTo>
                  <a:cubicBezTo>
                    <a:pt x="0" y="556954"/>
                    <a:pt x="79859" y="364158"/>
                    <a:pt x="222008" y="222008"/>
                  </a:cubicBezTo>
                  <a:cubicBezTo>
                    <a:pt x="364158" y="79859"/>
                    <a:pt x="556954" y="0"/>
                    <a:pt x="757984" y="0"/>
                  </a:cubicBezTo>
                  <a:close/>
                </a:path>
              </a:pathLst>
            </a:custGeom>
            <a:solidFill>
              <a:srgbClr val="BBBCBC"/>
            </a:solidFill>
            <a:ln w="14288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7" id="7"/>
          <p:cNvGrpSpPr/>
          <p:nvPr/>
        </p:nvGrpSpPr>
        <p:grpSpPr>
          <a:xfrm rot="0">
            <a:off x="714375" y="5845631"/>
            <a:ext cx="7724869" cy="3079329"/>
            <a:chOff x="0" y="0"/>
            <a:chExt cx="7391400" cy="29464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7391400" cy="2946400"/>
            </a:xfrm>
            <a:custGeom>
              <a:avLst/>
              <a:gdLst/>
              <a:ahLst/>
              <a:cxnLst/>
              <a:rect r="r" b="b" t="t" l="l"/>
              <a:pathLst>
                <a:path h="2946400" w="7391400">
                  <a:moveTo>
                    <a:pt x="437463" y="0"/>
                  </a:moveTo>
                  <a:lnTo>
                    <a:pt x="6953937" y="0"/>
                  </a:lnTo>
                  <a:cubicBezTo>
                    <a:pt x="7069959" y="0"/>
                    <a:pt x="7181230" y="46090"/>
                    <a:pt x="7263270" y="128130"/>
                  </a:cubicBezTo>
                  <a:cubicBezTo>
                    <a:pt x="7345311" y="210170"/>
                    <a:pt x="7391400" y="321441"/>
                    <a:pt x="7391400" y="437463"/>
                  </a:cubicBezTo>
                  <a:lnTo>
                    <a:pt x="7391400" y="2508937"/>
                  </a:lnTo>
                  <a:cubicBezTo>
                    <a:pt x="7391400" y="2624959"/>
                    <a:pt x="7345311" y="2736230"/>
                    <a:pt x="7263270" y="2818270"/>
                  </a:cubicBezTo>
                  <a:cubicBezTo>
                    <a:pt x="7181230" y="2900310"/>
                    <a:pt x="7069959" y="2946400"/>
                    <a:pt x="6953937" y="2946400"/>
                  </a:cubicBezTo>
                  <a:lnTo>
                    <a:pt x="437463" y="2946400"/>
                  </a:lnTo>
                  <a:cubicBezTo>
                    <a:pt x="321441" y="2946400"/>
                    <a:pt x="210170" y="2900310"/>
                    <a:pt x="128130" y="2818270"/>
                  </a:cubicBezTo>
                  <a:cubicBezTo>
                    <a:pt x="46090" y="2736230"/>
                    <a:pt x="0" y="2624959"/>
                    <a:pt x="0" y="2508937"/>
                  </a:cubicBezTo>
                  <a:lnTo>
                    <a:pt x="0" y="437463"/>
                  </a:lnTo>
                  <a:cubicBezTo>
                    <a:pt x="0" y="321441"/>
                    <a:pt x="46090" y="210170"/>
                    <a:pt x="128130" y="128130"/>
                  </a:cubicBezTo>
                  <a:cubicBezTo>
                    <a:pt x="210170" y="46090"/>
                    <a:pt x="321441" y="0"/>
                    <a:pt x="437463" y="0"/>
                  </a:cubicBezTo>
                  <a:close/>
                </a:path>
              </a:pathLst>
            </a:custGeom>
            <a:solidFill>
              <a:srgbClr val="BBBCBC"/>
            </a:solidFill>
            <a:ln w="14288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9036528" y="5845631"/>
            <a:ext cx="4458336" cy="3079329"/>
            <a:chOff x="0" y="0"/>
            <a:chExt cx="4265878" cy="29464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4265878" cy="2946400"/>
            </a:xfrm>
            <a:custGeom>
              <a:avLst/>
              <a:gdLst/>
              <a:ahLst/>
              <a:cxnLst/>
              <a:rect r="r" b="b" t="t" l="l"/>
              <a:pathLst>
                <a:path h="2946400" w="4265878">
                  <a:moveTo>
                    <a:pt x="757984" y="0"/>
                  </a:moveTo>
                  <a:lnTo>
                    <a:pt x="3507894" y="0"/>
                  </a:lnTo>
                  <a:cubicBezTo>
                    <a:pt x="3926517" y="0"/>
                    <a:pt x="4265878" y="339361"/>
                    <a:pt x="4265878" y="757984"/>
                  </a:cubicBezTo>
                  <a:lnTo>
                    <a:pt x="4265878" y="2188416"/>
                  </a:lnTo>
                  <a:cubicBezTo>
                    <a:pt x="4265878" y="2389446"/>
                    <a:pt x="4186019" y="2582242"/>
                    <a:pt x="4043869" y="2724392"/>
                  </a:cubicBezTo>
                  <a:cubicBezTo>
                    <a:pt x="3901720" y="2866541"/>
                    <a:pt x="3708924" y="2946400"/>
                    <a:pt x="3507894" y="2946400"/>
                  </a:cubicBezTo>
                  <a:lnTo>
                    <a:pt x="757984" y="2946400"/>
                  </a:lnTo>
                  <a:cubicBezTo>
                    <a:pt x="556954" y="2946400"/>
                    <a:pt x="364158" y="2866541"/>
                    <a:pt x="222008" y="2724392"/>
                  </a:cubicBezTo>
                  <a:cubicBezTo>
                    <a:pt x="79859" y="2582242"/>
                    <a:pt x="0" y="2389446"/>
                    <a:pt x="0" y="2188416"/>
                  </a:cubicBezTo>
                  <a:lnTo>
                    <a:pt x="0" y="757984"/>
                  </a:lnTo>
                  <a:cubicBezTo>
                    <a:pt x="0" y="556954"/>
                    <a:pt x="79859" y="364158"/>
                    <a:pt x="222008" y="222008"/>
                  </a:cubicBezTo>
                  <a:cubicBezTo>
                    <a:pt x="364158" y="79859"/>
                    <a:pt x="556954" y="0"/>
                    <a:pt x="757984" y="0"/>
                  </a:cubicBezTo>
                  <a:close/>
                </a:path>
              </a:pathLst>
            </a:custGeom>
            <a:solidFill>
              <a:srgbClr val="BBBCBC"/>
            </a:solidFill>
            <a:ln w="14288" cap="rnd">
              <a:solidFill>
                <a:srgbClr val="000000"/>
              </a:solidFill>
              <a:prstDash val="solid"/>
              <a:round/>
            </a:ln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1006380" y="6260207"/>
            <a:ext cx="7140858" cy="225641"/>
          </a:xfrm>
          <a:custGeom>
            <a:avLst/>
            <a:gdLst/>
            <a:ahLst/>
            <a:cxnLst/>
            <a:rect r="r" b="b" t="t" l="l"/>
            <a:pathLst>
              <a:path h="225641" w="7140858">
                <a:moveTo>
                  <a:pt x="0" y="0"/>
                </a:moveTo>
                <a:lnTo>
                  <a:pt x="7140859" y="0"/>
                </a:lnTo>
                <a:lnTo>
                  <a:pt x="7140859" y="225641"/>
                </a:lnTo>
                <a:lnTo>
                  <a:pt x="0" y="22564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406093" y="7325862"/>
            <a:ext cx="1200158" cy="383029"/>
          </a:xfrm>
          <a:custGeom>
            <a:avLst/>
            <a:gdLst/>
            <a:ahLst/>
            <a:cxnLst/>
            <a:rect r="r" b="b" t="t" l="l"/>
            <a:pathLst>
              <a:path h="383029" w="1200158">
                <a:moveTo>
                  <a:pt x="0" y="0"/>
                </a:moveTo>
                <a:lnTo>
                  <a:pt x="1200158" y="0"/>
                </a:lnTo>
                <a:lnTo>
                  <a:pt x="1200158" y="383029"/>
                </a:lnTo>
                <a:lnTo>
                  <a:pt x="0" y="3830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3058711" y="7325862"/>
            <a:ext cx="791593" cy="383029"/>
          </a:xfrm>
          <a:custGeom>
            <a:avLst/>
            <a:gdLst/>
            <a:ahLst/>
            <a:cxnLst/>
            <a:rect r="r" b="b" t="t" l="l"/>
            <a:pathLst>
              <a:path h="383029" w="791593">
                <a:moveTo>
                  <a:pt x="0" y="0"/>
                </a:moveTo>
                <a:lnTo>
                  <a:pt x="791593" y="0"/>
                </a:lnTo>
                <a:lnTo>
                  <a:pt x="791593" y="383029"/>
                </a:lnTo>
                <a:lnTo>
                  <a:pt x="0" y="38302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4" id="14"/>
          <p:cNvGrpSpPr/>
          <p:nvPr/>
        </p:nvGrpSpPr>
        <p:grpSpPr>
          <a:xfrm rot="0">
            <a:off x="883643" y="3180878"/>
            <a:ext cx="3512529" cy="655536"/>
            <a:chOff x="0" y="0"/>
            <a:chExt cx="995822" cy="185848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995822" cy="185848"/>
            </a:xfrm>
            <a:custGeom>
              <a:avLst/>
              <a:gdLst/>
              <a:ahLst/>
              <a:cxnLst/>
              <a:rect r="r" b="b" t="t" l="l"/>
              <a:pathLst>
                <a:path h="185848" w="995822">
                  <a:moveTo>
                    <a:pt x="89266" y="0"/>
                  </a:moveTo>
                  <a:lnTo>
                    <a:pt x="906557" y="0"/>
                  </a:lnTo>
                  <a:cubicBezTo>
                    <a:pt x="930231" y="0"/>
                    <a:pt x="952936" y="9405"/>
                    <a:pt x="969677" y="26145"/>
                  </a:cubicBezTo>
                  <a:cubicBezTo>
                    <a:pt x="986417" y="42886"/>
                    <a:pt x="995822" y="65591"/>
                    <a:pt x="995822" y="89266"/>
                  </a:cubicBezTo>
                  <a:lnTo>
                    <a:pt x="995822" y="96583"/>
                  </a:lnTo>
                  <a:cubicBezTo>
                    <a:pt x="995822" y="120257"/>
                    <a:pt x="986417" y="142962"/>
                    <a:pt x="969677" y="159703"/>
                  </a:cubicBezTo>
                  <a:cubicBezTo>
                    <a:pt x="952936" y="176444"/>
                    <a:pt x="930231" y="185848"/>
                    <a:pt x="906557" y="185848"/>
                  </a:cubicBezTo>
                  <a:lnTo>
                    <a:pt x="89266" y="185848"/>
                  </a:lnTo>
                  <a:cubicBezTo>
                    <a:pt x="65591" y="185848"/>
                    <a:pt x="42886" y="176444"/>
                    <a:pt x="26145" y="159703"/>
                  </a:cubicBezTo>
                  <a:cubicBezTo>
                    <a:pt x="9405" y="142962"/>
                    <a:pt x="0" y="120257"/>
                    <a:pt x="0" y="96583"/>
                  </a:cubicBezTo>
                  <a:lnTo>
                    <a:pt x="0" y="89266"/>
                  </a:lnTo>
                  <a:cubicBezTo>
                    <a:pt x="0" y="65591"/>
                    <a:pt x="9405" y="42886"/>
                    <a:pt x="26145" y="26145"/>
                  </a:cubicBezTo>
                  <a:cubicBezTo>
                    <a:pt x="42886" y="9405"/>
                    <a:pt x="65591" y="0"/>
                    <a:pt x="89266" y="0"/>
                  </a:cubicBezTo>
                  <a:close/>
                </a:path>
              </a:pathLst>
            </a:custGeom>
            <a:solidFill>
              <a:srgbClr val="FFBB4D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995822" cy="2239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1159842" y="3328525"/>
            <a:ext cx="2845601" cy="3221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33"/>
              </a:lnSpc>
              <a:spcBef>
                <a:spcPct val="0"/>
              </a:spcBef>
            </a:pPr>
            <a:r>
              <a:rPr lang="en-US" b="true" sz="1881" strike="noStrike" u="none">
                <a:solidFill>
                  <a:srgbClr val="00000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High Scale / High Maturity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883643" y="6127478"/>
            <a:ext cx="3693166" cy="680739"/>
            <a:chOff x="0" y="0"/>
            <a:chExt cx="1047034" cy="192994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047034" cy="192994"/>
            </a:xfrm>
            <a:custGeom>
              <a:avLst/>
              <a:gdLst/>
              <a:ahLst/>
              <a:cxnLst/>
              <a:rect r="r" b="b" t="t" l="l"/>
              <a:pathLst>
                <a:path h="192994" w="1047034">
                  <a:moveTo>
                    <a:pt x="84899" y="0"/>
                  </a:moveTo>
                  <a:lnTo>
                    <a:pt x="962134" y="0"/>
                  </a:lnTo>
                  <a:cubicBezTo>
                    <a:pt x="984651" y="0"/>
                    <a:pt x="1006245" y="8945"/>
                    <a:pt x="1022167" y="24866"/>
                  </a:cubicBezTo>
                  <a:cubicBezTo>
                    <a:pt x="1038089" y="40788"/>
                    <a:pt x="1047034" y="62383"/>
                    <a:pt x="1047034" y="84899"/>
                  </a:cubicBezTo>
                  <a:lnTo>
                    <a:pt x="1047034" y="108094"/>
                  </a:lnTo>
                  <a:cubicBezTo>
                    <a:pt x="1047034" y="154983"/>
                    <a:pt x="1009023" y="192994"/>
                    <a:pt x="962134" y="192994"/>
                  </a:cubicBezTo>
                  <a:lnTo>
                    <a:pt x="84899" y="192994"/>
                  </a:lnTo>
                  <a:cubicBezTo>
                    <a:pt x="38011" y="192994"/>
                    <a:pt x="0" y="154983"/>
                    <a:pt x="0" y="108094"/>
                  </a:cubicBezTo>
                  <a:lnTo>
                    <a:pt x="0" y="84899"/>
                  </a:lnTo>
                  <a:cubicBezTo>
                    <a:pt x="0" y="38011"/>
                    <a:pt x="38011" y="0"/>
                    <a:pt x="84899" y="0"/>
                  </a:cubicBezTo>
                  <a:close/>
                </a:path>
              </a:pathLst>
            </a:custGeom>
            <a:solidFill>
              <a:srgbClr val="E98B4D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38100"/>
              <a:ext cx="1047034" cy="23109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21" id="21"/>
          <p:cNvSpPr txBox="true"/>
          <p:nvPr/>
        </p:nvSpPr>
        <p:spPr>
          <a:xfrm rot="0">
            <a:off x="1035330" y="6300328"/>
            <a:ext cx="3389792" cy="3221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33"/>
              </a:lnSpc>
              <a:spcBef>
                <a:spcPct val="0"/>
              </a:spcBef>
            </a:pPr>
            <a:r>
              <a:rPr lang="en-US" b="true" sz="1881">
                <a:solidFill>
                  <a:srgbClr val="545454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High Scale / Emerging Maturity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9217410" y="6152681"/>
            <a:ext cx="3512529" cy="655536"/>
            <a:chOff x="0" y="0"/>
            <a:chExt cx="995822" cy="185848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995822" cy="185848"/>
            </a:xfrm>
            <a:custGeom>
              <a:avLst/>
              <a:gdLst/>
              <a:ahLst/>
              <a:cxnLst/>
              <a:rect r="r" b="b" t="t" l="l"/>
              <a:pathLst>
                <a:path h="185848" w="995822">
                  <a:moveTo>
                    <a:pt x="89266" y="0"/>
                  </a:moveTo>
                  <a:lnTo>
                    <a:pt x="906557" y="0"/>
                  </a:lnTo>
                  <a:cubicBezTo>
                    <a:pt x="930231" y="0"/>
                    <a:pt x="952936" y="9405"/>
                    <a:pt x="969677" y="26145"/>
                  </a:cubicBezTo>
                  <a:cubicBezTo>
                    <a:pt x="986417" y="42886"/>
                    <a:pt x="995822" y="65591"/>
                    <a:pt x="995822" y="89266"/>
                  </a:cubicBezTo>
                  <a:lnTo>
                    <a:pt x="995822" y="96583"/>
                  </a:lnTo>
                  <a:cubicBezTo>
                    <a:pt x="995822" y="120257"/>
                    <a:pt x="986417" y="142962"/>
                    <a:pt x="969677" y="159703"/>
                  </a:cubicBezTo>
                  <a:cubicBezTo>
                    <a:pt x="952936" y="176444"/>
                    <a:pt x="930231" y="185848"/>
                    <a:pt x="906557" y="185848"/>
                  </a:cubicBezTo>
                  <a:lnTo>
                    <a:pt x="89266" y="185848"/>
                  </a:lnTo>
                  <a:cubicBezTo>
                    <a:pt x="65591" y="185848"/>
                    <a:pt x="42886" y="176444"/>
                    <a:pt x="26145" y="159703"/>
                  </a:cubicBezTo>
                  <a:cubicBezTo>
                    <a:pt x="9405" y="142962"/>
                    <a:pt x="0" y="120257"/>
                    <a:pt x="0" y="96583"/>
                  </a:cubicBezTo>
                  <a:lnTo>
                    <a:pt x="0" y="89266"/>
                  </a:lnTo>
                  <a:cubicBezTo>
                    <a:pt x="0" y="65591"/>
                    <a:pt x="9405" y="42886"/>
                    <a:pt x="26145" y="26145"/>
                  </a:cubicBezTo>
                  <a:cubicBezTo>
                    <a:pt x="42886" y="9405"/>
                    <a:pt x="65591" y="0"/>
                    <a:pt x="89266" y="0"/>
                  </a:cubicBezTo>
                  <a:close/>
                </a:path>
              </a:pathLst>
            </a:custGeom>
            <a:solidFill>
              <a:srgbClr val="4079D6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38100"/>
              <a:ext cx="995822" cy="2239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25" id="25"/>
          <p:cNvSpPr txBox="true"/>
          <p:nvPr/>
        </p:nvSpPr>
        <p:spPr>
          <a:xfrm rot="0">
            <a:off x="9489429" y="6300328"/>
            <a:ext cx="2749579" cy="3221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33"/>
              </a:lnSpc>
              <a:spcBef>
                <a:spcPct val="0"/>
              </a:spcBef>
            </a:pPr>
            <a:r>
              <a:rPr lang="en-US" b="true" sz="1881">
                <a:solidFill>
                  <a:srgbClr val="0F172A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Low Scale / Low Maturity </a:t>
            </a:r>
          </a:p>
        </p:txBody>
      </p:sp>
      <p:grpSp>
        <p:nvGrpSpPr>
          <p:cNvPr name="Group 26" id="26"/>
          <p:cNvGrpSpPr/>
          <p:nvPr/>
        </p:nvGrpSpPr>
        <p:grpSpPr>
          <a:xfrm rot="0">
            <a:off x="9217410" y="3170528"/>
            <a:ext cx="3512529" cy="655536"/>
            <a:chOff x="0" y="0"/>
            <a:chExt cx="995822" cy="185848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995822" cy="185848"/>
            </a:xfrm>
            <a:custGeom>
              <a:avLst/>
              <a:gdLst/>
              <a:ahLst/>
              <a:cxnLst/>
              <a:rect r="r" b="b" t="t" l="l"/>
              <a:pathLst>
                <a:path h="185848" w="995822">
                  <a:moveTo>
                    <a:pt x="89266" y="0"/>
                  </a:moveTo>
                  <a:lnTo>
                    <a:pt x="906557" y="0"/>
                  </a:lnTo>
                  <a:cubicBezTo>
                    <a:pt x="930231" y="0"/>
                    <a:pt x="952936" y="9405"/>
                    <a:pt x="969677" y="26145"/>
                  </a:cubicBezTo>
                  <a:cubicBezTo>
                    <a:pt x="986417" y="42886"/>
                    <a:pt x="995822" y="65591"/>
                    <a:pt x="995822" y="89266"/>
                  </a:cubicBezTo>
                  <a:lnTo>
                    <a:pt x="995822" y="96583"/>
                  </a:lnTo>
                  <a:cubicBezTo>
                    <a:pt x="995822" y="120257"/>
                    <a:pt x="986417" y="142962"/>
                    <a:pt x="969677" y="159703"/>
                  </a:cubicBezTo>
                  <a:cubicBezTo>
                    <a:pt x="952936" y="176444"/>
                    <a:pt x="930231" y="185848"/>
                    <a:pt x="906557" y="185848"/>
                  </a:cubicBezTo>
                  <a:lnTo>
                    <a:pt x="89266" y="185848"/>
                  </a:lnTo>
                  <a:cubicBezTo>
                    <a:pt x="65591" y="185848"/>
                    <a:pt x="42886" y="176444"/>
                    <a:pt x="26145" y="159703"/>
                  </a:cubicBezTo>
                  <a:cubicBezTo>
                    <a:pt x="9405" y="142962"/>
                    <a:pt x="0" y="120257"/>
                    <a:pt x="0" y="96583"/>
                  </a:cubicBezTo>
                  <a:lnTo>
                    <a:pt x="0" y="89266"/>
                  </a:lnTo>
                  <a:cubicBezTo>
                    <a:pt x="0" y="65591"/>
                    <a:pt x="9405" y="42886"/>
                    <a:pt x="26145" y="26145"/>
                  </a:cubicBezTo>
                  <a:cubicBezTo>
                    <a:pt x="42886" y="9405"/>
                    <a:pt x="65591" y="0"/>
                    <a:pt x="89266" y="0"/>
                  </a:cubicBezTo>
                  <a:close/>
                </a:path>
              </a:pathLst>
            </a:custGeom>
            <a:solidFill>
              <a:srgbClr val="D6E466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38100"/>
              <a:ext cx="995822" cy="2239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29" id="29"/>
          <p:cNvSpPr txBox="true"/>
          <p:nvPr/>
        </p:nvSpPr>
        <p:spPr>
          <a:xfrm rot="0">
            <a:off x="9562799" y="3310721"/>
            <a:ext cx="2821751" cy="3221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33"/>
              </a:lnSpc>
              <a:spcBef>
                <a:spcPct val="0"/>
              </a:spcBef>
            </a:pPr>
            <a:r>
              <a:rPr lang="en-US" b="true" sz="1881">
                <a:solidFill>
                  <a:srgbClr val="545454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Low Scale / High Maturity 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378961" y="888803"/>
            <a:ext cx="8929241" cy="808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640"/>
              </a:lnSpc>
            </a:pPr>
            <a:r>
              <a:rPr lang="en-US" b="true" sz="4743">
                <a:solidFill>
                  <a:srgbClr val="0F172A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SA Ecosystem Landscape Matrix</a:t>
            </a:r>
          </a:p>
        </p:txBody>
      </p:sp>
      <p:grpSp>
        <p:nvGrpSpPr>
          <p:cNvPr name="Group 31" id="31"/>
          <p:cNvGrpSpPr/>
          <p:nvPr/>
        </p:nvGrpSpPr>
        <p:grpSpPr>
          <a:xfrm rot="0">
            <a:off x="13810298" y="8924961"/>
            <a:ext cx="3786859" cy="1162736"/>
            <a:chOff x="0" y="0"/>
            <a:chExt cx="5049145" cy="1550315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165754"/>
              <a:ext cx="2232788" cy="1384561"/>
            </a:xfrm>
            <a:custGeom>
              <a:avLst/>
              <a:gdLst/>
              <a:ahLst/>
              <a:cxnLst/>
              <a:rect r="r" b="b" t="t" l="l"/>
              <a:pathLst>
                <a:path h="1384561" w="2232788">
                  <a:moveTo>
                    <a:pt x="0" y="0"/>
                  </a:moveTo>
                  <a:lnTo>
                    <a:pt x="2232788" y="0"/>
                  </a:lnTo>
                  <a:lnTo>
                    <a:pt x="2232788" y="1384561"/>
                  </a:lnTo>
                  <a:lnTo>
                    <a:pt x="0" y="13845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3268" t="-49553" r="-3595" b="-22780"/>
              </a:stretch>
            </a:blipFill>
          </p:spPr>
        </p:sp>
        <p:sp>
          <p:nvSpPr>
            <p:cNvPr name="Freeform 33" id="33"/>
            <p:cNvSpPr/>
            <p:nvPr/>
          </p:nvSpPr>
          <p:spPr>
            <a:xfrm flipH="false" flipV="false" rot="0">
              <a:off x="3003795" y="191536"/>
              <a:ext cx="2045350" cy="788362"/>
            </a:xfrm>
            <a:custGeom>
              <a:avLst/>
              <a:gdLst/>
              <a:ahLst/>
              <a:cxnLst/>
              <a:rect r="r" b="b" t="t" l="l"/>
              <a:pathLst>
                <a:path h="788362" w="2045350">
                  <a:moveTo>
                    <a:pt x="0" y="0"/>
                  </a:moveTo>
                  <a:lnTo>
                    <a:pt x="2045350" y="0"/>
                  </a:lnTo>
                  <a:lnTo>
                    <a:pt x="2045350" y="788362"/>
                  </a:lnTo>
                  <a:lnTo>
                    <a:pt x="0" y="7883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0" t="0" r="0" b="0"/>
              </a:stretch>
            </a:blipFill>
          </p:spPr>
        </p:sp>
        <p:sp>
          <p:nvSpPr>
            <p:cNvPr name="TextBox 34" id="34"/>
            <p:cNvSpPr txBox="true"/>
            <p:nvPr/>
          </p:nvSpPr>
          <p:spPr>
            <a:xfrm rot="0">
              <a:off x="2423110" y="-66675"/>
              <a:ext cx="369918" cy="119016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180"/>
                </a:lnSpc>
              </a:pPr>
              <a:r>
                <a:rPr lang="en-US" sz="3700">
                  <a:solidFill>
                    <a:srgbClr val="000000"/>
                  </a:solidFill>
                  <a:latin typeface="Söhne 1 Light"/>
                  <a:ea typeface="Söhne 1 Light"/>
                  <a:cs typeface="Söhne 1 Light"/>
                  <a:sym typeface="Söhne 1 Light"/>
                </a:rPr>
                <a:t>|</a:t>
              </a: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14471750" y="837248"/>
            <a:ext cx="4754937" cy="783041"/>
            <a:chOff x="0" y="0"/>
            <a:chExt cx="1252329" cy="206233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1252329" cy="206233"/>
            </a:xfrm>
            <a:custGeom>
              <a:avLst/>
              <a:gdLst/>
              <a:ahLst/>
              <a:cxnLst/>
              <a:rect r="r" b="b" t="t" l="l"/>
              <a:pathLst>
                <a:path h="206233" w="1252329">
                  <a:moveTo>
                    <a:pt x="65942" y="0"/>
                  </a:moveTo>
                  <a:lnTo>
                    <a:pt x="1186387" y="0"/>
                  </a:lnTo>
                  <a:cubicBezTo>
                    <a:pt x="1222806" y="0"/>
                    <a:pt x="1252329" y="29523"/>
                    <a:pt x="1252329" y="65942"/>
                  </a:cubicBezTo>
                  <a:lnTo>
                    <a:pt x="1252329" y="140291"/>
                  </a:lnTo>
                  <a:cubicBezTo>
                    <a:pt x="1252329" y="157780"/>
                    <a:pt x="1245382" y="174553"/>
                    <a:pt x="1233015" y="186919"/>
                  </a:cubicBezTo>
                  <a:cubicBezTo>
                    <a:pt x="1220649" y="199286"/>
                    <a:pt x="1203876" y="206233"/>
                    <a:pt x="1186387" y="206233"/>
                  </a:cubicBezTo>
                  <a:lnTo>
                    <a:pt x="65942" y="206233"/>
                  </a:lnTo>
                  <a:cubicBezTo>
                    <a:pt x="29523" y="206233"/>
                    <a:pt x="0" y="176710"/>
                    <a:pt x="0" y="140291"/>
                  </a:cubicBezTo>
                  <a:lnTo>
                    <a:pt x="0" y="65942"/>
                  </a:lnTo>
                  <a:cubicBezTo>
                    <a:pt x="0" y="29523"/>
                    <a:pt x="29523" y="0"/>
                    <a:pt x="65942" y="0"/>
                  </a:cubicBezTo>
                  <a:close/>
                </a:path>
              </a:pathLst>
            </a:custGeom>
            <a:solidFill>
              <a:srgbClr val="FFA400"/>
            </a:solidFill>
          </p:spPr>
        </p:sp>
        <p:sp>
          <p:nvSpPr>
            <p:cNvPr name="TextBox 37" id="37"/>
            <p:cNvSpPr txBox="true"/>
            <p:nvPr/>
          </p:nvSpPr>
          <p:spPr>
            <a:xfrm>
              <a:off x="0" y="-38100"/>
              <a:ext cx="1252329" cy="2443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38" id="38"/>
          <p:cNvSpPr txBox="true"/>
          <p:nvPr/>
        </p:nvSpPr>
        <p:spPr>
          <a:xfrm rot="0">
            <a:off x="14852764" y="982170"/>
            <a:ext cx="3159753" cy="450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80"/>
              </a:lnSpc>
            </a:pPr>
            <a:r>
              <a:rPr lang="en-US" sz="2700" b="true">
                <a:solidFill>
                  <a:srgbClr val="00000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Maturity vs Scale</a:t>
            </a:r>
          </a:p>
        </p:txBody>
      </p:sp>
      <p:sp>
        <p:nvSpPr>
          <p:cNvPr name="Freeform 39" id="39"/>
          <p:cNvSpPr/>
          <p:nvPr/>
        </p:nvSpPr>
        <p:spPr>
          <a:xfrm flipH="false" flipV="false" rot="0">
            <a:off x="-83409" y="603015"/>
            <a:ext cx="2052768" cy="1450857"/>
          </a:xfrm>
          <a:custGeom>
            <a:avLst/>
            <a:gdLst/>
            <a:ahLst/>
            <a:cxnLst/>
            <a:rect r="r" b="b" t="t" l="l"/>
            <a:pathLst>
              <a:path h="1450857" w="2052768">
                <a:moveTo>
                  <a:pt x="0" y="0"/>
                </a:moveTo>
                <a:lnTo>
                  <a:pt x="2052768" y="0"/>
                </a:lnTo>
                <a:lnTo>
                  <a:pt x="2052768" y="1450857"/>
                </a:lnTo>
                <a:lnTo>
                  <a:pt x="0" y="145085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grpSp>
        <p:nvGrpSpPr>
          <p:cNvPr name="Group 40" id="40"/>
          <p:cNvGrpSpPr/>
          <p:nvPr/>
        </p:nvGrpSpPr>
        <p:grpSpPr>
          <a:xfrm rot="0">
            <a:off x="926743" y="4137236"/>
            <a:ext cx="2272380" cy="500555"/>
            <a:chOff x="0" y="0"/>
            <a:chExt cx="3029840" cy="667407"/>
          </a:xfrm>
        </p:grpSpPr>
        <p:grpSp>
          <p:nvGrpSpPr>
            <p:cNvPr name="Group 41" id="41"/>
            <p:cNvGrpSpPr/>
            <p:nvPr/>
          </p:nvGrpSpPr>
          <p:grpSpPr>
            <a:xfrm rot="0">
              <a:off x="0" y="0"/>
              <a:ext cx="3029840" cy="667407"/>
              <a:chOff x="0" y="0"/>
              <a:chExt cx="936240" cy="206233"/>
            </a:xfrm>
          </p:grpSpPr>
          <p:sp>
            <p:nvSpPr>
              <p:cNvPr name="Freeform 42" id="42"/>
              <p:cNvSpPr/>
              <p:nvPr/>
            </p:nvSpPr>
            <p:spPr>
              <a:xfrm flipH="false" flipV="false" rot="0">
                <a:off x="0" y="0"/>
                <a:ext cx="936240" cy="206233"/>
              </a:xfrm>
              <a:custGeom>
                <a:avLst/>
                <a:gdLst/>
                <a:ahLst/>
                <a:cxnLst/>
                <a:rect r="r" b="b" t="t" l="l"/>
                <a:pathLst>
                  <a:path h="206233" w="936240">
                    <a:moveTo>
                      <a:pt x="103116" y="0"/>
                    </a:moveTo>
                    <a:lnTo>
                      <a:pt x="833124" y="0"/>
                    </a:lnTo>
                    <a:cubicBezTo>
                      <a:pt x="890073" y="0"/>
                      <a:pt x="936240" y="46167"/>
                      <a:pt x="936240" y="103116"/>
                    </a:cubicBezTo>
                    <a:lnTo>
                      <a:pt x="936240" y="103116"/>
                    </a:lnTo>
                    <a:cubicBezTo>
                      <a:pt x="936240" y="130465"/>
                      <a:pt x="925376" y="156693"/>
                      <a:pt x="906038" y="176031"/>
                    </a:cubicBezTo>
                    <a:cubicBezTo>
                      <a:pt x="886700" y="195369"/>
                      <a:pt x="860472" y="206233"/>
                      <a:pt x="833124" y="206233"/>
                    </a:cubicBezTo>
                    <a:lnTo>
                      <a:pt x="103116" y="206233"/>
                    </a:lnTo>
                    <a:cubicBezTo>
                      <a:pt x="75768" y="206233"/>
                      <a:pt x="49540" y="195369"/>
                      <a:pt x="30202" y="176031"/>
                    </a:cubicBezTo>
                    <a:cubicBezTo>
                      <a:pt x="10864" y="156693"/>
                      <a:pt x="0" y="130465"/>
                      <a:pt x="0" y="103116"/>
                    </a:cubicBezTo>
                    <a:lnTo>
                      <a:pt x="0" y="103116"/>
                    </a:lnTo>
                    <a:cubicBezTo>
                      <a:pt x="0" y="75768"/>
                      <a:pt x="10864" y="49540"/>
                      <a:pt x="30202" y="30202"/>
                    </a:cubicBezTo>
                    <a:cubicBezTo>
                      <a:pt x="49540" y="10864"/>
                      <a:pt x="75768" y="0"/>
                      <a:pt x="103116" y="0"/>
                    </a:cubicBezTo>
                    <a:close/>
                  </a:path>
                </a:pathLst>
              </a:custGeom>
              <a:solidFill>
                <a:srgbClr val="FFA400"/>
              </a:solidFill>
              <a:ln w="14288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43" id="43"/>
              <p:cNvSpPr txBox="true"/>
              <p:nvPr/>
            </p:nvSpPr>
            <p:spPr>
              <a:xfrm>
                <a:off x="0" y="-38100"/>
                <a:ext cx="936240" cy="24433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44" id="44"/>
            <p:cNvSpPr txBox="true"/>
            <p:nvPr/>
          </p:nvSpPr>
          <p:spPr>
            <a:xfrm rot="0">
              <a:off x="100947" y="135539"/>
              <a:ext cx="2846153" cy="37198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416"/>
                </a:lnSpc>
              </a:pPr>
              <a:r>
                <a:rPr lang="en-US" sz="1726" b="true">
                  <a:solidFill>
                    <a:srgbClr val="000000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Checkers / Shoprite</a:t>
              </a:r>
            </a:p>
          </p:txBody>
        </p:sp>
      </p:grpSp>
      <p:grpSp>
        <p:nvGrpSpPr>
          <p:cNvPr name="Group 45" id="45"/>
          <p:cNvGrpSpPr/>
          <p:nvPr/>
        </p:nvGrpSpPr>
        <p:grpSpPr>
          <a:xfrm rot="0">
            <a:off x="3481789" y="4137236"/>
            <a:ext cx="1533644" cy="500555"/>
            <a:chOff x="0" y="0"/>
            <a:chExt cx="2044858" cy="667407"/>
          </a:xfrm>
        </p:grpSpPr>
        <p:grpSp>
          <p:nvGrpSpPr>
            <p:cNvPr name="Group 46" id="46"/>
            <p:cNvGrpSpPr/>
            <p:nvPr/>
          </p:nvGrpSpPr>
          <p:grpSpPr>
            <a:xfrm rot="0">
              <a:off x="0" y="0"/>
              <a:ext cx="2044858" cy="667407"/>
              <a:chOff x="0" y="0"/>
              <a:chExt cx="631874" cy="206233"/>
            </a:xfrm>
          </p:grpSpPr>
          <p:sp>
            <p:nvSpPr>
              <p:cNvPr name="Freeform 47" id="47"/>
              <p:cNvSpPr/>
              <p:nvPr/>
            </p:nvSpPr>
            <p:spPr>
              <a:xfrm flipH="false" flipV="false" rot="0">
                <a:off x="0" y="0"/>
                <a:ext cx="631874" cy="206233"/>
              </a:xfrm>
              <a:custGeom>
                <a:avLst/>
                <a:gdLst/>
                <a:ahLst/>
                <a:cxnLst/>
                <a:rect r="r" b="b" t="t" l="l"/>
                <a:pathLst>
                  <a:path h="206233" w="631874">
                    <a:moveTo>
                      <a:pt x="103116" y="0"/>
                    </a:moveTo>
                    <a:lnTo>
                      <a:pt x="528758" y="0"/>
                    </a:lnTo>
                    <a:cubicBezTo>
                      <a:pt x="556106" y="0"/>
                      <a:pt x="582334" y="10864"/>
                      <a:pt x="601672" y="30202"/>
                    </a:cubicBezTo>
                    <a:cubicBezTo>
                      <a:pt x="621010" y="49540"/>
                      <a:pt x="631874" y="75768"/>
                      <a:pt x="631874" y="103116"/>
                    </a:cubicBezTo>
                    <a:lnTo>
                      <a:pt x="631874" y="103116"/>
                    </a:lnTo>
                    <a:cubicBezTo>
                      <a:pt x="631874" y="130465"/>
                      <a:pt x="621010" y="156693"/>
                      <a:pt x="601672" y="176031"/>
                    </a:cubicBezTo>
                    <a:cubicBezTo>
                      <a:pt x="582334" y="195369"/>
                      <a:pt x="556106" y="206233"/>
                      <a:pt x="528758" y="206233"/>
                    </a:cubicBezTo>
                    <a:lnTo>
                      <a:pt x="103116" y="206233"/>
                    </a:lnTo>
                    <a:cubicBezTo>
                      <a:pt x="75768" y="206233"/>
                      <a:pt x="49540" y="195369"/>
                      <a:pt x="30202" y="176031"/>
                    </a:cubicBezTo>
                    <a:cubicBezTo>
                      <a:pt x="10864" y="156693"/>
                      <a:pt x="0" y="130465"/>
                      <a:pt x="0" y="103116"/>
                    </a:cubicBezTo>
                    <a:lnTo>
                      <a:pt x="0" y="103116"/>
                    </a:lnTo>
                    <a:cubicBezTo>
                      <a:pt x="0" y="75768"/>
                      <a:pt x="10864" y="49540"/>
                      <a:pt x="30202" y="30202"/>
                    </a:cubicBezTo>
                    <a:cubicBezTo>
                      <a:pt x="49540" y="10864"/>
                      <a:pt x="75768" y="0"/>
                      <a:pt x="10311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4288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48" id="48"/>
              <p:cNvSpPr txBox="true"/>
              <p:nvPr/>
            </p:nvSpPr>
            <p:spPr>
              <a:xfrm>
                <a:off x="0" y="-38100"/>
                <a:ext cx="631874" cy="24433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49" id="49"/>
            <p:cNvSpPr txBox="true"/>
            <p:nvPr/>
          </p:nvSpPr>
          <p:spPr>
            <a:xfrm rot="0">
              <a:off x="68130" y="135539"/>
              <a:ext cx="1920887" cy="37198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416"/>
                </a:lnSpc>
              </a:pPr>
              <a:r>
                <a:rPr lang="en-US" sz="1726" b="true">
                  <a:solidFill>
                    <a:srgbClr val="000000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Takealot</a:t>
              </a:r>
            </a:p>
          </p:txBody>
        </p:sp>
      </p:grpSp>
      <p:grpSp>
        <p:nvGrpSpPr>
          <p:cNvPr name="Group 50" id="50"/>
          <p:cNvGrpSpPr/>
          <p:nvPr/>
        </p:nvGrpSpPr>
        <p:grpSpPr>
          <a:xfrm rot="0">
            <a:off x="6613595" y="4137236"/>
            <a:ext cx="1533644" cy="500555"/>
            <a:chOff x="0" y="0"/>
            <a:chExt cx="2044858" cy="667407"/>
          </a:xfrm>
        </p:grpSpPr>
        <p:grpSp>
          <p:nvGrpSpPr>
            <p:cNvPr name="Group 51" id="51"/>
            <p:cNvGrpSpPr/>
            <p:nvPr/>
          </p:nvGrpSpPr>
          <p:grpSpPr>
            <a:xfrm rot="0">
              <a:off x="0" y="0"/>
              <a:ext cx="2044858" cy="667407"/>
              <a:chOff x="0" y="0"/>
              <a:chExt cx="631874" cy="206233"/>
            </a:xfrm>
          </p:grpSpPr>
          <p:sp>
            <p:nvSpPr>
              <p:cNvPr name="Freeform 52" id="52"/>
              <p:cNvSpPr/>
              <p:nvPr/>
            </p:nvSpPr>
            <p:spPr>
              <a:xfrm flipH="false" flipV="false" rot="0">
                <a:off x="0" y="0"/>
                <a:ext cx="631874" cy="206233"/>
              </a:xfrm>
              <a:custGeom>
                <a:avLst/>
                <a:gdLst/>
                <a:ahLst/>
                <a:cxnLst/>
                <a:rect r="r" b="b" t="t" l="l"/>
                <a:pathLst>
                  <a:path h="206233" w="631874">
                    <a:moveTo>
                      <a:pt x="103116" y="0"/>
                    </a:moveTo>
                    <a:lnTo>
                      <a:pt x="528758" y="0"/>
                    </a:lnTo>
                    <a:cubicBezTo>
                      <a:pt x="556106" y="0"/>
                      <a:pt x="582334" y="10864"/>
                      <a:pt x="601672" y="30202"/>
                    </a:cubicBezTo>
                    <a:cubicBezTo>
                      <a:pt x="621010" y="49540"/>
                      <a:pt x="631874" y="75768"/>
                      <a:pt x="631874" y="103116"/>
                    </a:cubicBezTo>
                    <a:lnTo>
                      <a:pt x="631874" y="103116"/>
                    </a:lnTo>
                    <a:cubicBezTo>
                      <a:pt x="631874" y="130465"/>
                      <a:pt x="621010" y="156693"/>
                      <a:pt x="601672" y="176031"/>
                    </a:cubicBezTo>
                    <a:cubicBezTo>
                      <a:pt x="582334" y="195369"/>
                      <a:pt x="556106" y="206233"/>
                      <a:pt x="528758" y="206233"/>
                    </a:cubicBezTo>
                    <a:lnTo>
                      <a:pt x="103116" y="206233"/>
                    </a:lnTo>
                    <a:cubicBezTo>
                      <a:pt x="75768" y="206233"/>
                      <a:pt x="49540" y="195369"/>
                      <a:pt x="30202" y="176031"/>
                    </a:cubicBezTo>
                    <a:cubicBezTo>
                      <a:pt x="10864" y="156693"/>
                      <a:pt x="0" y="130465"/>
                      <a:pt x="0" y="103116"/>
                    </a:cubicBezTo>
                    <a:lnTo>
                      <a:pt x="0" y="103116"/>
                    </a:lnTo>
                    <a:cubicBezTo>
                      <a:pt x="0" y="75768"/>
                      <a:pt x="10864" y="49540"/>
                      <a:pt x="30202" y="30202"/>
                    </a:cubicBezTo>
                    <a:cubicBezTo>
                      <a:pt x="49540" y="10864"/>
                      <a:pt x="75768" y="0"/>
                      <a:pt x="10311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4288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53" id="53"/>
              <p:cNvSpPr txBox="true"/>
              <p:nvPr/>
            </p:nvSpPr>
            <p:spPr>
              <a:xfrm>
                <a:off x="0" y="-38100"/>
                <a:ext cx="631874" cy="24433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54" id="54"/>
            <p:cNvSpPr txBox="true"/>
            <p:nvPr/>
          </p:nvSpPr>
          <p:spPr>
            <a:xfrm rot="0">
              <a:off x="68130" y="135539"/>
              <a:ext cx="1920887" cy="37198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416"/>
                </a:lnSpc>
              </a:pPr>
              <a:r>
                <a:rPr lang="en-US" sz="1726" b="true">
                  <a:solidFill>
                    <a:srgbClr val="000000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Pick n Pay</a:t>
              </a:r>
            </a:p>
          </p:txBody>
        </p:sp>
      </p:grpSp>
      <p:grpSp>
        <p:nvGrpSpPr>
          <p:cNvPr name="Group 55" id="55"/>
          <p:cNvGrpSpPr/>
          <p:nvPr/>
        </p:nvGrpSpPr>
        <p:grpSpPr>
          <a:xfrm rot="0">
            <a:off x="9328533" y="3886959"/>
            <a:ext cx="1533644" cy="500555"/>
            <a:chOff x="0" y="0"/>
            <a:chExt cx="2044858" cy="667407"/>
          </a:xfrm>
        </p:grpSpPr>
        <p:grpSp>
          <p:nvGrpSpPr>
            <p:cNvPr name="Group 56" id="56"/>
            <p:cNvGrpSpPr/>
            <p:nvPr/>
          </p:nvGrpSpPr>
          <p:grpSpPr>
            <a:xfrm rot="0">
              <a:off x="0" y="0"/>
              <a:ext cx="2044858" cy="667407"/>
              <a:chOff x="0" y="0"/>
              <a:chExt cx="631874" cy="206233"/>
            </a:xfrm>
          </p:grpSpPr>
          <p:sp>
            <p:nvSpPr>
              <p:cNvPr name="Freeform 57" id="57"/>
              <p:cNvSpPr/>
              <p:nvPr/>
            </p:nvSpPr>
            <p:spPr>
              <a:xfrm flipH="false" flipV="false" rot="0">
                <a:off x="0" y="0"/>
                <a:ext cx="631874" cy="206233"/>
              </a:xfrm>
              <a:custGeom>
                <a:avLst/>
                <a:gdLst/>
                <a:ahLst/>
                <a:cxnLst/>
                <a:rect r="r" b="b" t="t" l="l"/>
                <a:pathLst>
                  <a:path h="206233" w="631874">
                    <a:moveTo>
                      <a:pt x="103116" y="0"/>
                    </a:moveTo>
                    <a:lnTo>
                      <a:pt x="528758" y="0"/>
                    </a:lnTo>
                    <a:cubicBezTo>
                      <a:pt x="556106" y="0"/>
                      <a:pt x="582334" y="10864"/>
                      <a:pt x="601672" y="30202"/>
                    </a:cubicBezTo>
                    <a:cubicBezTo>
                      <a:pt x="621010" y="49540"/>
                      <a:pt x="631874" y="75768"/>
                      <a:pt x="631874" y="103116"/>
                    </a:cubicBezTo>
                    <a:lnTo>
                      <a:pt x="631874" y="103116"/>
                    </a:lnTo>
                    <a:cubicBezTo>
                      <a:pt x="631874" y="130465"/>
                      <a:pt x="621010" y="156693"/>
                      <a:pt x="601672" y="176031"/>
                    </a:cubicBezTo>
                    <a:cubicBezTo>
                      <a:pt x="582334" y="195369"/>
                      <a:pt x="556106" y="206233"/>
                      <a:pt x="528758" y="206233"/>
                    </a:cubicBezTo>
                    <a:lnTo>
                      <a:pt x="103116" y="206233"/>
                    </a:lnTo>
                    <a:cubicBezTo>
                      <a:pt x="75768" y="206233"/>
                      <a:pt x="49540" y="195369"/>
                      <a:pt x="30202" y="176031"/>
                    </a:cubicBezTo>
                    <a:cubicBezTo>
                      <a:pt x="10864" y="156693"/>
                      <a:pt x="0" y="130465"/>
                      <a:pt x="0" y="103116"/>
                    </a:cubicBezTo>
                    <a:lnTo>
                      <a:pt x="0" y="103116"/>
                    </a:lnTo>
                    <a:cubicBezTo>
                      <a:pt x="0" y="75768"/>
                      <a:pt x="10864" y="49540"/>
                      <a:pt x="30202" y="30202"/>
                    </a:cubicBezTo>
                    <a:cubicBezTo>
                      <a:pt x="49540" y="10864"/>
                      <a:pt x="75768" y="0"/>
                      <a:pt x="103116" y="0"/>
                    </a:cubicBezTo>
                    <a:close/>
                  </a:path>
                </a:pathLst>
              </a:custGeom>
              <a:solidFill>
                <a:srgbClr val="66CDB7"/>
              </a:solidFill>
              <a:ln w="14288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58" id="58"/>
              <p:cNvSpPr txBox="true"/>
              <p:nvPr/>
            </p:nvSpPr>
            <p:spPr>
              <a:xfrm>
                <a:off x="0" y="-38100"/>
                <a:ext cx="631874" cy="24433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59" id="59"/>
            <p:cNvSpPr txBox="true"/>
            <p:nvPr/>
          </p:nvSpPr>
          <p:spPr>
            <a:xfrm rot="0">
              <a:off x="68130" y="135539"/>
              <a:ext cx="1920887" cy="37198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416"/>
                </a:lnSpc>
              </a:pPr>
              <a:r>
                <a:rPr lang="en-US" sz="1726" b="true">
                  <a:solidFill>
                    <a:srgbClr val="000000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Amazon SA</a:t>
              </a:r>
            </a:p>
          </p:txBody>
        </p:sp>
      </p:grpSp>
      <p:grpSp>
        <p:nvGrpSpPr>
          <p:cNvPr name="Group 60" id="60"/>
          <p:cNvGrpSpPr/>
          <p:nvPr/>
        </p:nvGrpSpPr>
        <p:grpSpPr>
          <a:xfrm rot="0">
            <a:off x="9330575" y="4522152"/>
            <a:ext cx="1533644" cy="500555"/>
            <a:chOff x="0" y="0"/>
            <a:chExt cx="2044858" cy="667407"/>
          </a:xfrm>
        </p:grpSpPr>
        <p:grpSp>
          <p:nvGrpSpPr>
            <p:cNvPr name="Group 61" id="61"/>
            <p:cNvGrpSpPr/>
            <p:nvPr/>
          </p:nvGrpSpPr>
          <p:grpSpPr>
            <a:xfrm rot="0">
              <a:off x="0" y="0"/>
              <a:ext cx="2044858" cy="667407"/>
              <a:chOff x="0" y="0"/>
              <a:chExt cx="631874" cy="206233"/>
            </a:xfrm>
          </p:grpSpPr>
          <p:sp>
            <p:nvSpPr>
              <p:cNvPr name="Freeform 62" id="62"/>
              <p:cNvSpPr/>
              <p:nvPr/>
            </p:nvSpPr>
            <p:spPr>
              <a:xfrm flipH="false" flipV="false" rot="0">
                <a:off x="0" y="0"/>
                <a:ext cx="631874" cy="206233"/>
              </a:xfrm>
              <a:custGeom>
                <a:avLst/>
                <a:gdLst/>
                <a:ahLst/>
                <a:cxnLst/>
                <a:rect r="r" b="b" t="t" l="l"/>
                <a:pathLst>
                  <a:path h="206233" w="631874">
                    <a:moveTo>
                      <a:pt x="103116" y="0"/>
                    </a:moveTo>
                    <a:lnTo>
                      <a:pt x="528758" y="0"/>
                    </a:lnTo>
                    <a:cubicBezTo>
                      <a:pt x="556106" y="0"/>
                      <a:pt x="582334" y="10864"/>
                      <a:pt x="601672" y="30202"/>
                    </a:cubicBezTo>
                    <a:cubicBezTo>
                      <a:pt x="621010" y="49540"/>
                      <a:pt x="631874" y="75768"/>
                      <a:pt x="631874" y="103116"/>
                    </a:cubicBezTo>
                    <a:lnTo>
                      <a:pt x="631874" y="103116"/>
                    </a:lnTo>
                    <a:cubicBezTo>
                      <a:pt x="631874" y="130465"/>
                      <a:pt x="621010" y="156693"/>
                      <a:pt x="601672" y="176031"/>
                    </a:cubicBezTo>
                    <a:cubicBezTo>
                      <a:pt x="582334" y="195369"/>
                      <a:pt x="556106" y="206233"/>
                      <a:pt x="528758" y="206233"/>
                    </a:cubicBezTo>
                    <a:lnTo>
                      <a:pt x="103116" y="206233"/>
                    </a:lnTo>
                    <a:cubicBezTo>
                      <a:pt x="75768" y="206233"/>
                      <a:pt x="49540" y="195369"/>
                      <a:pt x="30202" y="176031"/>
                    </a:cubicBezTo>
                    <a:cubicBezTo>
                      <a:pt x="10864" y="156693"/>
                      <a:pt x="0" y="130465"/>
                      <a:pt x="0" y="103116"/>
                    </a:cubicBezTo>
                    <a:lnTo>
                      <a:pt x="0" y="103116"/>
                    </a:lnTo>
                    <a:cubicBezTo>
                      <a:pt x="0" y="75768"/>
                      <a:pt x="10864" y="49540"/>
                      <a:pt x="30202" y="30202"/>
                    </a:cubicBezTo>
                    <a:cubicBezTo>
                      <a:pt x="49540" y="10864"/>
                      <a:pt x="75768" y="0"/>
                      <a:pt x="10311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4288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63" id="63"/>
              <p:cNvSpPr txBox="true"/>
              <p:nvPr/>
            </p:nvSpPr>
            <p:spPr>
              <a:xfrm>
                <a:off x="0" y="-38100"/>
                <a:ext cx="631874" cy="24433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64" id="64"/>
            <p:cNvSpPr txBox="true"/>
            <p:nvPr/>
          </p:nvSpPr>
          <p:spPr>
            <a:xfrm rot="0">
              <a:off x="68130" y="135539"/>
              <a:ext cx="1920887" cy="37198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416"/>
                </a:lnSpc>
              </a:pPr>
              <a:r>
                <a:rPr lang="en-US" sz="1726" b="true">
                  <a:solidFill>
                    <a:srgbClr val="000000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Superbalist</a:t>
              </a:r>
            </a:p>
          </p:txBody>
        </p:sp>
      </p:grpSp>
      <p:grpSp>
        <p:nvGrpSpPr>
          <p:cNvPr name="Group 65" id="65"/>
          <p:cNvGrpSpPr/>
          <p:nvPr/>
        </p:nvGrpSpPr>
        <p:grpSpPr>
          <a:xfrm rot="0">
            <a:off x="992209" y="7086950"/>
            <a:ext cx="1698862" cy="481498"/>
            <a:chOff x="0" y="0"/>
            <a:chExt cx="2265149" cy="641997"/>
          </a:xfrm>
        </p:grpSpPr>
        <p:grpSp>
          <p:nvGrpSpPr>
            <p:cNvPr name="Group 66" id="66"/>
            <p:cNvGrpSpPr/>
            <p:nvPr/>
          </p:nvGrpSpPr>
          <p:grpSpPr>
            <a:xfrm rot="0">
              <a:off x="0" y="0"/>
              <a:ext cx="2265149" cy="641997"/>
              <a:chOff x="0" y="0"/>
              <a:chExt cx="727649" cy="206233"/>
            </a:xfrm>
          </p:grpSpPr>
          <p:sp>
            <p:nvSpPr>
              <p:cNvPr name="Freeform 67" id="67"/>
              <p:cNvSpPr/>
              <p:nvPr/>
            </p:nvSpPr>
            <p:spPr>
              <a:xfrm flipH="false" flipV="false" rot="0">
                <a:off x="0" y="0"/>
                <a:ext cx="727649" cy="206233"/>
              </a:xfrm>
              <a:custGeom>
                <a:avLst/>
                <a:gdLst/>
                <a:ahLst/>
                <a:cxnLst/>
                <a:rect r="r" b="b" t="t" l="l"/>
                <a:pathLst>
                  <a:path h="206233" w="727649">
                    <a:moveTo>
                      <a:pt x="103116" y="0"/>
                    </a:moveTo>
                    <a:lnTo>
                      <a:pt x="624533" y="0"/>
                    </a:lnTo>
                    <a:cubicBezTo>
                      <a:pt x="651881" y="0"/>
                      <a:pt x="678109" y="10864"/>
                      <a:pt x="697447" y="30202"/>
                    </a:cubicBezTo>
                    <a:cubicBezTo>
                      <a:pt x="716785" y="49540"/>
                      <a:pt x="727649" y="75768"/>
                      <a:pt x="727649" y="103116"/>
                    </a:cubicBezTo>
                    <a:lnTo>
                      <a:pt x="727649" y="103116"/>
                    </a:lnTo>
                    <a:cubicBezTo>
                      <a:pt x="727649" y="130465"/>
                      <a:pt x="716785" y="156693"/>
                      <a:pt x="697447" y="176031"/>
                    </a:cubicBezTo>
                    <a:cubicBezTo>
                      <a:pt x="678109" y="195369"/>
                      <a:pt x="651881" y="206233"/>
                      <a:pt x="624533" y="206233"/>
                    </a:cubicBezTo>
                    <a:lnTo>
                      <a:pt x="103116" y="206233"/>
                    </a:lnTo>
                    <a:cubicBezTo>
                      <a:pt x="75768" y="206233"/>
                      <a:pt x="49540" y="195369"/>
                      <a:pt x="30202" y="176031"/>
                    </a:cubicBezTo>
                    <a:cubicBezTo>
                      <a:pt x="10864" y="156693"/>
                      <a:pt x="0" y="130465"/>
                      <a:pt x="0" y="103116"/>
                    </a:cubicBezTo>
                    <a:lnTo>
                      <a:pt x="0" y="103116"/>
                    </a:lnTo>
                    <a:cubicBezTo>
                      <a:pt x="0" y="75768"/>
                      <a:pt x="10864" y="49540"/>
                      <a:pt x="30202" y="30202"/>
                    </a:cubicBezTo>
                    <a:cubicBezTo>
                      <a:pt x="49540" y="10864"/>
                      <a:pt x="75768" y="0"/>
                      <a:pt x="103116" y="0"/>
                    </a:cubicBezTo>
                    <a:close/>
                  </a:path>
                </a:pathLst>
              </a:custGeom>
              <a:solidFill>
                <a:srgbClr val="4079D6"/>
              </a:solidFill>
              <a:ln w="14288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68" id="68"/>
              <p:cNvSpPr txBox="true"/>
              <p:nvPr/>
            </p:nvSpPr>
            <p:spPr>
              <a:xfrm>
                <a:off x="0" y="-38100"/>
                <a:ext cx="727649" cy="24433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sp>
          <p:nvSpPr>
            <p:cNvPr name="TextBox 69" id="69"/>
            <p:cNvSpPr txBox="true"/>
            <p:nvPr/>
          </p:nvSpPr>
          <p:spPr>
            <a:xfrm rot="0">
              <a:off x="75470" y="129290"/>
              <a:ext cx="2127822" cy="3589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24"/>
                </a:lnSpc>
              </a:pPr>
              <a:r>
                <a:rPr lang="en-US" sz="1660" b="true">
                  <a:solidFill>
                    <a:srgbClr val="000000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Boxer (Bmedia)</a:t>
              </a:r>
            </a:p>
          </p:txBody>
        </p:sp>
      </p:grpSp>
      <p:grpSp>
        <p:nvGrpSpPr>
          <p:cNvPr name="Group 70" id="70"/>
          <p:cNvGrpSpPr/>
          <p:nvPr/>
        </p:nvGrpSpPr>
        <p:grpSpPr>
          <a:xfrm rot="0">
            <a:off x="2744162" y="7086950"/>
            <a:ext cx="1475254" cy="481498"/>
            <a:chOff x="0" y="0"/>
            <a:chExt cx="1967006" cy="641997"/>
          </a:xfrm>
        </p:grpSpPr>
        <p:grpSp>
          <p:nvGrpSpPr>
            <p:cNvPr name="Group 71" id="71"/>
            <p:cNvGrpSpPr/>
            <p:nvPr/>
          </p:nvGrpSpPr>
          <p:grpSpPr>
            <a:xfrm rot="0">
              <a:off x="0" y="0"/>
              <a:ext cx="1967006" cy="641997"/>
              <a:chOff x="0" y="0"/>
              <a:chExt cx="631874" cy="206233"/>
            </a:xfrm>
          </p:grpSpPr>
          <p:sp>
            <p:nvSpPr>
              <p:cNvPr name="Freeform 72" id="72"/>
              <p:cNvSpPr/>
              <p:nvPr/>
            </p:nvSpPr>
            <p:spPr>
              <a:xfrm flipH="false" flipV="false" rot="0">
                <a:off x="0" y="0"/>
                <a:ext cx="631874" cy="206233"/>
              </a:xfrm>
              <a:custGeom>
                <a:avLst/>
                <a:gdLst/>
                <a:ahLst/>
                <a:cxnLst/>
                <a:rect r="r" b="b" t="t" l="l"/>
                <a:pathLst>
                  <a:path h="206233" w="631874">
                    <a:moveTo>
                      <a:pt x="103116" y="0"/>
                    </a:moveTo>
                    <a:lnTo>
                      <a:pt x="528758" y="0"/>
                    </a:lnTo>
                    <a:cubicBezTo>
                      <a:pt x="556106" y="0"/>
                      <a:pt x="582334" y="10864"/>
                      <a:pt x="601672" y="30202"/>
                    </a:cubicBezTo>
                    <a:cubicBezTo>
                      <a:pt x="621010" y="49540"/>
                      <a:pt x="631874" y="75768"/>
                      <a:pt x="631874" y="103116"/>
                    </a:cubicBezTo>
                    <a:lnTo>
                      <a:pt x="631874" y="103116"/>
                    </a:lnTo>
                    <a:cubicBezTo>
                      <a:pt x="631874" y="130465"/>
                      <a:pt x="621010" y="156693"/>
                      <a:pt x="601672" y="176031"/>
                    </a:cubicBezTo>
                    <a:cubicBezTo>
                      <a:pt x="582334" y="195369"/>
                      <a:pt x="556106" y="206233"/>
                      <a:pt x="528758" y="206233"/>
                    </a:cubicBezTo>
                    <a:lnTo>
                      <a:pt x="103116" y="206233"/>
                    </a:lnTo>
                    <a:cubicBezTo>
                      <a:pt x="75768" y="206233"/>
                      <a:pt x="49540" y="195369"/>
                      <a:pt x="30202" y="176031"/>
                    </a:cubicBezTo>
                    <a:cubicBezTo>
                      <a:pt x="10864" y="156693"/>
                      <a:pt x="0" y="130465"/>
                      <a:pt x="0" y="103116"/>
                    </a:cubicBezTo>
                    <a:lnTo>
                      <a:pt x="0" y="103116"/>
                    </a:lnTo>
                    <a:cubicBezTo>
                      <a:pt x="0" y="75768"/>
                      <a:pt x="10864" y="49540"/>
                      <a:pt x="30202" y="30202"/>
                    </a:cubicBezTo>
                    <a:cubicBezTo>
                      <a:pt x="49540" y="10864"/>
                      <a:pt x="75768" y="0"/>
                      <a:pt x="103116" y="0"/>
                    </a:cubicBezTo>
                    <a:close/>
                  </a:path>
                </a:pathLst>
              </a:custGeom>
              <a:solidFill>
                <a:srgbClr val="4079D6"/>
              </a:solidFill>
              <a:ln w="14288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73" id="73"/>
              <p:cNvSpPr txBox="true"/>
              <p:nvPr/>
            </p:nvSpPr>
            <p:spPr>
              <a:xfrm>
                <a:off x="0" y="-38100"/>
                <a:ext cx="631874" cy="24433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sp>
          <p:nvSpPr>
            <p:cNvPr name="TextBox 74" id="74"/>
            <p:cNvSpPr txBox="true"/>
            <p:nvPr/>
          </p:nvSpPr>
          <p:spPr>
            <a:xfrm rot="0">
              <a:off x="65536" y="129290"/>
              <a:ext cx="1847754" cy="3589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24"/>
                </a:lnSpc>
              </a:pPr>
              <a:r>
                <a:rPr lang="en-US" sz="1660" b="true">
                  <a:solidFill>
                    <a:srgbClr val="000000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PEP Media</a:t>
              </a:r>
            </a:p>
          </p:txBody>
        </p:sp>
      </p:grpSp>
      <p:grpSp>
        <p:nvGrpSpPr>
          <p:cNvPr name="Group 75" id="75"/>
          <p:cNvGrpSpPr/>
          <p:nvPr/>
        </p:nvGrpSpPr>
        <p:grpSpPr>
          <a:xfrm rot="0">
            <a:off x="4268351" y="7086950"/>
            <a:ext cx="1475254" cy="481498"/>
            <a:chOff x="0" y="0"/>
            <a:chExt cx="1967006" cy="641997"/>
          </a:xfrm>
        </p:grpSpPr>
        <p:grpSp>
          <p:nvGrpSpPr>
            <p:cNvPr name="Group 76" id="76"/>
            <p:cNvGrpSpPr/>
            <p:nvPr/>
          </p:nvGrpSpPr>
          <p:grpSpPr>
            <a:xfrm rot="0">
              <a:off x="0" y="0"/>
              <a:ext cx="1967006" cy="641997"/>
              <a:chOff x="0" y="0"/>
              <a:chExt cx="631874" cy="206233"/>
            </a:xfrm>
          </p:grpSpPr>
          <p:sp>
            <p:nvSpPr>
              <p:cNvPr name="Freeform 77" id="77"/>
              <p:cNvSpPr/>
              <p:nvPr/>
            </p:nvSpPr>
            <p:spPr>
              <a:xfrm flipH="false" flipV="false" rot="0">
                <a:off x="0" y="0"/>
                <a:ext cx="631874" cy="206233"/>
              </a:xfrm>
              <a:custGeom>
                <a:avLst/>
                <a:gdLst/>
                <a:ahLst/>
                <a:cxnLst/>
                <a:rect r="r" b="b" t="t" l="l"/>
                <a:pathLst>
                  <a:path h="206233" w="631874">
                    <a:moveTo>
                      <a:pt x="103116" y="0"/>
                    </a:moveTo>
                    <a:lnTo>
                      <a:pt x="528758" y="0"/>
                    </a:lnTo>
                    <a:cubicBezTo>
                      <a:pt x="556106" y="0"/>
                      <a:pt x="582334" y="10864"/>
                      <a:pt x="601672" y="30202"/>
                    </a:cubicBezTo>
                    <a:cubicBezTo>
                      <a:pt x="621010" y="49540"/>
                      <a:pt x="631874" y="75768"/>
                      <a:pt x="631874" y="103116"/>
                    </a:cubicBezTo>
                    <a:lnTo>
                      <a:pt x="631874" y="103116"/>
                    </a:lnTo>
                    <a:cubicBezTo>
                      <a:pt x="631874" y="130465"/>
                      <a:pt x="621010" y="156693"/>
                      <a:pt x="601672" y="176031"/>
                    </a:cubicBezTo>
                    <a:cubicBezTo>
                      <a:pt x="582334" y="195369"/>
                      <a:pt x="556106" y="206233"/>
                      <a:pt x="528758" y="206233"/>
                    </a:cubicBezTo>
                    <a:lnTo>
                      <a:pt x="103116" y="206233"/>
                    </a:lnTo>
                    <a:cubicBezTo>
                      <a:pt x="75768" y="206233"/>
                      <a:pt x="49540" y="195369"/>
                      <a:pt x="30202" y="176031"/>
                    </a:cubicBezTo>
                    <a:cubicBezTo>
                      <a:pt x="10864" y="156693"/>
                      <a:pt x="0" y="130465"/>
                      <a:pt x="0" y="103116"/>
                    </a:cubicBezTo>
                    <a:lnTo>
                      <a:pt x="0" y="103116"/>
                    </a:lnTo>
                    <a:cubicBezTo>
                      <a:pt x="0" y="75768"/>
                      <a:pt x="10864" y="49540"/>
                      <a:pt x="30202" y="30202"/>
                    </a:cubicBezTo>
                    <a:cubicBezTo>
                      <a:pt x="49540" y="10864"/>
                      <a:pt x="75768" y="0"/>
                      <a:pt x="10311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4288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78" id="78"/>
              <p:cNvSpPr txBox="true"/>
              <p:nvPr/>
            </p:nvSpPr>
            <p:spPr>
              <a:xfrm>
                <a:off x="0" y="-38100"/>
                <a:ext cx="631874" cy="24433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79" id="79"/>
            <p:cNvSpPr txBox="true"/>
            <p:nvPr/>
          </p:nvSpPr>
          <p:spPr>
            <a:xfrm rot="0">
              <a:off x="65536" y="129290"/>
              <a:ext cx="1847754" cy="3589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24"/>
                </a:lnSpc>
              </a:pPr>
              <a:r>
                <a:rPr lang="en-US" sz="1660" b="true">
                  <a:solidFill>
                    <a:srgbClr val="000000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Woolworths</a:t>
              </a:r>
            </a:p>
          </p:txBody>
        </p:sp>
      </p:grpSp>
      <p:grpSp>
        <p:nvGrpSpPr>
          <p:cNvPr name="Group 80" id="80"/>
          <p:cNvGrpSpPr/>
          <p:nvPr/>
        </p:nvGrpSpPr>
        <p:grpSpPr>
          <a:xfrm rot="0">
            <a:off x="5783008" y="7086950"/>
            <a:ext cx="1123552" cy="481498"/>
            <a:chOff x="0" y="0"/>
            <a:chExt cx="1498069" cy="641997"/>
          </a:xfrm>
        </p:grpSpPr>
        <p:grpSp>
          <p:nvGrpSpPr>
            <p:cNvPr name="Group 81" id="81"/>
            <p:cNvGrpSpPr/>
            <p:nvPr/>
          </p:nvGrpSpPr>
          <p:grpSpPr>
            <a:xfrm rot="0">
              <a:off x="0" y="0"/>
              <a:ext cx="1498069" cy="641997"/>
              <a:chOff x="0" y="0"/>
              <a:chExt cx="481235" cy="206233"/>
            </a:xfrm>
          </p:grpSpPr>
          <p:sp>
            <p:nvSpPr>
              <p:cNvPr name="Freeform 82" id="82"/>
              <p:cNvSpPr/>
              <p:nvPr/>
            </p:nvSpPr>
            <p:spPr>
              <a:xfrm flipH="false" flipV="false" rot="0">
                <a:off x="0" y="0"/>
                <a:ext cx="481235" cy="206233"/>
              </a:xfrm>
              <a:custGeom>
                <a:avLst/>
                <a:gdLst/>
                <a:ahLst/>
                <a:cxnLst/>
                <a:rect r="r" b="b" t="t" l="l"/>
                <a:pathLst>
                  <a:path h="206233" w="481235">
                    <a:moveTo>
                      <a:pt x="103116" y="0"/>
                    </a:moveTo>
                    <a:lnTo>
                      <a:pt x="378118" y="0"/>
                    </a:lnTo>
                    <a:cubicBezTo>
                      <a:pt x="405467" y="0"/>
                      <a:pt x="431695" y="10864"/>
                      <a:pt x="451033" y="30202"/>
                    </a:cubicBezTo>
                    <a:cubicBezTo>
                      <a:pt x="470371" y="49540"/>
                      <a:pt x="481235" y="75768"/>
                      <a:pt x="481235" y="103116"/>
                    </a:cubicBezTo>
                    <a:lnTo>
                      <a:pt x="481235" y="103116"/>
                    </a:lnTo>
                    <a:cubicBezTo>
                      <a:pt x="481235" y="130465"/>
                      <a:pt x="470371" y="156693"/>
                      <a:pt x="451033" y="176031"/>
                    </a:cubicBezTo>
                    <a:cubicBezTo>
                      <a:pt x="431695" y="195369"/>
                      <a:pt x="405467" y="206233"/>
                      <a:pt x="378118" y="206233"/>
                    </a:cubicBezTo>
                    <a:lnTo>
                      <a:pt x="103116" y="206233"/>
                    </a:lnTo>
                    <a:cubicBezTo>
                      <a:pt x="75768" y="206233"/>
                      <a:pt x="49540" y="195369"/>
                      <a:pt x="30202" y="176031"/>
                    </a:cubicBezTo>
                    <a:cubicBezTo>
                      <a:pt x="10864" y="156693"/>
                      <a:pt x="0" y="130465"/>
                      <a:pt x="0" y="103116"/>
                    </a:cubicBezTo>
                    <a:lnTo>
                      <a:pt x="0" y="103116"/>
                    </a:lnTo>
                    <a:cubicBezTo>
                      <a:pt x="0" y="75768"/>
                      <a:pt x="10864" y="49540"/>
                      <a:pt x="30202" y="30202"/>
                    </a:cubicBezTo>
                    <a:cubicBezTo>
                      <a:pt x="49540" y="10864"/>
                      <a:pt x="75768" y="0"/>
                      <a:pt x="10311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4288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83" id="83"/>
              <p:cNvSpPr txBox="true"/>
              <p:nvPr/>
            </p:nvSpPr>
            <p:spPr>
              <a:xfrm>
                <a:off x="0" y="-38100"/>
                <a:ext cx="481235" cy="24433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sp>
          <p:nvSpPr>
            <p:cNvPr name="TextBox 84" id="84"/>
            <p:cNvSpPr txBox="true"/>
            <p:nvPr/>
          </p:nvSpPr>
          <p:spPr>
            <a:xfrm rot="0">
              <a:off x="49912" y="129290"/>
              <a:ext cx="1407248" cy="3589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24"/>
                </a:lnSpc>
              </a:pPr>
              <a:r>
                <a:rPr lang="en-US" sz="1660" b="true">
                  <a:solidFill>
                    <a:srgbClr val="000000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Clicks</a:t>
              </a:r>
            </a:p>
          </p:txBody>
        </p:sp>
      </p:grpSp>
      <p:grpSp>
        <p:nvGrpSpPr>
          <p:cNvPr name="Group 85" id="85"/>
          <p:cNvGrpSpPr/>
          <p:nvPr/>
        </p:nvGrpSpPr>
        <p:grpSpPr>
          <a:xfrm rot="0">
            <a:off x="6944863" y="7086950"/>
            <a:ext cx="1347478" cy="481498"/>
            <a:chOff x="0" y="0"/>
            <a:chExt cx="1796638" cy="641997"/>
          </a:xfrm>
        </p:grpSpPr>
        <p:grpSp>
          <p:nvGrpSpPr>
            <p:cNvPr name="Group 86" id="86"/>
            <p:cNvGrpSpPr/>
            <p:nvPr/>
          </p:nvGrpSpPr>
          <p:grpSpPr>
            <a:xfrm rot="0">
              <a:off x="0" y="0"/>
              <a:ext cx="1796638" cy="641997"/>
              <a:chOff x="0" y="0"/>
              <a:chExt cx="577146" cy="206233"/>
            </a:xfrm>
          </p:grpSpPr>
          <p:sp>
            <p:nvSpPr>
              <p:cNvPr name="Freeform 87" id="87"/>
              <p:cNvSpPr/>
              <p:nvPr/>
            </p:nvSpPr>
            <p:spPr>
              <a:xfrm flipH="false" flipV="false" rot="0">
                <a:off x="0" y="0"/>
                <a:ext cx="577146" cy="206233"/>
              </a:xfrm>
              <a:custGeom>
                <a:avLst/>
                <a:gdLst/>
                <a:ahLst/>
                <a:cxnLst/>
                <a:rect r="r" b="b" t="t" l="l"/>
                <a:pathLst>
                  <a:path h="206233" w="577146">
                    <a:moveTo>
                      <a:pt x="103116" y="0"/>
                    </a:moveTo>
                    <a:lnTo>
                      <a:pt x="474030" y="0"/>
                    </a:lnTo>
                    <a:cubicBezTo>
                      <a:pt x="501378" y="0"/>
                      <a:pt x="527606" y="10864"/>
                      <a:pt x="546944" y="30202"/>
                    </a:cubicBezTo>
                    <a:cubicBezTo>
                      <a:pt x="566282" y="49540"/>
                      <a:pt x="577146" y="75768"/>
                      <a:pt x="577146" y="103116"/>
                    </a:cubicBezTo>
                    <a:lnTo>
                      <a:pt x="577146" y="103116"/>
                    </a:lnTo>
                    <a:cubicBezTo>
                      <a:pt x="577146" y="130465"/>
                      <a:pt x="566282" y="156693"/>
                      <a:pt x="546944" y="176031"/>
                    </a:cubicBezTo>
                    <a:cubicBezTo>
                      <a:pt x="527606" y="195369"/>
                      <a:pt x="501378" y="206233"/>
                      <a:pt x="474030" y="206233"/>
                    </a:cubicBezTo>
                    <a:lnTo>
                      <a:pt x="103116" y="206233"/>
                    </a:lnTo>
                    <a:cubicBezTo>
                      <a:pt x="75768" y="206233"/>
                      <a:pt x="49540" y="195369"/>
                      <a:pt x="30202" y="176031"/>
                    </a:cubicBezTo>
                    <a:cubicBezTo>
                      <a:pt x="10864" y="156693"/>
                      <a:pt x="0" y="130465"/>
                      <a:pt x="0" y="103116"/>
                    </a:cubicBezTo>
                    <a:lnTo>
                      <a:pt x="0" y="103116"/>
                    </a:lnTo>
                    <a:cubicBezTo>
                      <a:pt x="0" y="75768"/>
                      <a:pt x="10864" y="49540"/>
                      <a:pt x="30202" y="30202"/>
                    </a:cubicBezTo>
                    <a:cubicBezTo>
                      <a:pt x="49540" y="10864"/>
                      <a:pt x="75768" y="0"/>
                      <a:pt x="10311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4288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88" id="88"/>
              <p:cNvSpPr txBox="true"/>
              <p:nvPr/>
            </p:nvSpPr>
            <p:spPr>
              <a:xfrm>
                <a:off x="0" y="-38100"/>
                <a:ext cx="577146" cy="24433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sp>
          <p:nvSpPr>
            <p:cNvPr name="TextBox 89" id="89"/>
            <p:cNvSpPr txBox="true"/>
            <p:nvPr/>
          </p:nvSpPr>
          <p:spPr>
            <a:xfrm rot="0">
              <a:off x="59860" y="129290"/>
              <a:ext cx="1687715" cy="3589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24"/>
                </a:lnSpc>
              </a:pPr>
              <a:r>
                <a:rPr lang="en-US" sz="1660" b="true">
                  <a:solidFill>
                    <a:srgbClr val="000000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Dis-Chem</a:t>
              </a:r>
            </a:p>
          </p:txBody>
        </p:sp>
      </p:grpSp>
      <p:grpSp>
        <p:nvGrpSpPr>
          <p:cNvPr name="Group 90" id="90"/>
          <p:cNvGrpSpPr/>
          <p:nvPr/>
        </p:nvGrpSpPr>
        <p:grpSpPr>
          <a:xfrm rot="0">
            <a:off x="926743" y="8103945"/>
            <a:ext cx="1533644" cy="500555"/>
            <a:chOff x="0" y="0"/>
            <a:chExt cx="2044858" cy="667407"/>
          </a:xfrm>
        </p:grpSpPr>
        <p:grpSp>
          <p:nvGrpSpPr>
            <p:cNvPr name="Group 91" id="91"/>
            <p:cNvGrpSpPr/>
            <p:nvPr/>
          </p:nvGrpSpPr>
          <p:grpSpPr>
            <a:xfrm rot="0">
              <a:off x="0" y="0"/>
              <a:ext cx="2044858" cy="667407"/>
              <a:chOff x="0" y="0"/>
              <a:chExt cx="631874" cy="206233"/>
            </a:xfrm>
          </p:grpSpPr>
          <p:sp>
            <p:nvSpPr>
              <p:cNvPr name="Freeform 92" id="92"/>
              <p:cNvSpPr/>
              <p:nvPr/>
            </p:nvSpPr>
            <p:spPr>
              <a:xfrm flipH="false" flipV="false" rot="0">
                <a:off x="0" y="0"/>
                <a:ext cx="631874" cy="206233"/>
              </a:xfrm>
              <a:custGeom>
                <a:avLst/>
                <a:gdLst/>
                <a:ahLst/>
                <a:cxnLst/>
                <a:rect r="r" b="b" t="t" l="l"/>
                <a:pathLst>
                  <a:path h="206233" w="631874">
                    <a:moveTo>
                      <a:pt x="103116" y="0"/>
                    </a:moveTo>
                    <a:lnTo>
                      <a:pt x="528758" y="0"/>
                    </a:lnTo>
                    <a:cubicBezTo>
                      <a:pt x="556106" y="0"/>
                      <a:pt x="582334" y="10864"/>
                      <a:pt x="601672" y="30202"/>
                    </a:cubicBezTo>
                    <a:cubicBezTo>
                      <a:pt x="621010" y="49540"/>
                      <a:pt x="631874" y="75768"/>
                      <a:pt x="631874" y="103116"/>
                    </a:cubicBezTo>
                    <a:lnTo>
                      <a:pt x="631874" y="103116"/>
                    </a:lnTo>
                    <a:cubicBezTo>
                      <a:pt x="631874" y="130465"/>
                      <a:pt x="621010" y="156693"/>
                      <a:pt x="601672" y="176031"/>
                    </a:cubicBezTo>
                    <a:cubicBezTo>
                      <a:pt x="582334" y="195369"/>
                      <a:pt x="556106" y="206233"/>
                      <a:pt x="528758" y="206233"/>
                    </a:cubicBezTo>
                    <a:lnTo>
                      <a:pt x="103116" y="206233"/>
                    </a:lnTo>
                    <a:cubicBezTo>
                      <a:pt x="75768" y="206233"/>
                      <a:pt x="49540" y="195369"/>
                      <a:pt x="30202" y="176031"/>
                    </a:cubicBezTo>
                    <a:cubicBezTo>
                      <a:pt x="10864" y="156693"/>
                      <a:pt x="0" y="130465"/>
                      <a:pt x="0" y="103116"/>
                    </a:cubicBezTo>
                    <a:lnTo>
                      <a:pt x="0" y="103116"/>
                    </a:lnTo>
                    <a:cubicBezTo>
                      <a:pt x="0" y="75768"/>
                      <a:pt x="10864" y="49540"/>
                      <a:pt x="30202" y="30202"/>
                    </a:cubicBezTo>
                    <a:cubicBezTo>
                      <a:pt x="49540" y="10864"/>
                      <a:pt x="75768" y="0"/>
                      <a:pt x="10311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4288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93" id="93"/>
              <p:cNvSpPr txBox="true"/>
              <p:nvPr/>
            </p:nvSpPr>
            <p:spPr>
              <a:xfrm>
                <a:off x="0" y="-38100"/>
                <a:ext cx="631874" cy="24433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94" id="94"/>
            <p:cNvSpPr txBox="true"/>
            <p:nvPr/>
          </p:nvSpPr>
          <p:spPr>
            <a:xfrm rot="0">
              <a:off x="68130" y="135539"/>
              <a:ext cx="1920887" cy="37198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416"/>
                </a:lnSpc>
              </a:pPr>
              <a:r>
                <a:rPr lang="en-US" sz="1726" b="true">
                  <a:solidFill>
                    <a:srgbClr val="000000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Massmart</a:t>
              </a:r>
            </a:p>
          </p:txBody>
        </p:sp>
      </p:grpSp>
      <p:grpSp>
        <p:nvGrpSpPr>
          <p:cNvPr name="Group 95" id="95"/>
          <p:cNvGrpSpPr/>
          <p:nvPr/>
        </p:nvGrpSpPr>
        <p:grpSpPr>
          <a:xfrm rot="0">
            <a:off x="2546189" y="8103945"/>
            <a:ext cx="952499" cy="500555"/>
            <a:chOff x="0" y="0"/>
            <a:chExt cx="1269999" cy="667407"/>
          </a:xfrm>
        </p:grpSpPr>
        <p:grpSp>
          <p:nvGrpSpPr>
            <p:cNvPr name="Group 96" id="96"/>
            <p:cNvGrpSpPr/>
            <p:nvPr/>
          </p:nvGrpSpPr>
          <p:grpSpPr>
            <a:xfrm rot="0">
              <a:off x="0" y="0"/>
              <a:ext cx="1269999" cy="667407"/>
              <a:chOff x="0" y="0"/>
              <a:chExt cx="392438" cy="206233"/>
            </a:xfrm>
          </p:grpSpPr>
          <p:sp>
            <p:nvSpPr>
              <p:cNvPr name="Freeform 97" id="97"/>
              <p:cNvSpPr/>
              <p:nvPr/>
            </p:nvSpPr>
            <p:spPr>
              <a:xfrm flipH="false" flipV="false" rot="0">
                <a:off x="0" y="0"/>
                <a:ext cx="392438" cy="206233"/>
              </a:xfrm>
              <a:custGeom>
                <a:avLst/>
                <a:gdLst/>
                <a:ahLst/>
                <a:cxnLst/>
                <a:rect r="r" b="b" t="t" l="l"/>
                <a:pathLst>
                  <a:path h="206233" w="392438">
                    <a:moveTo>
                      <a:pt x="103116" y="0"/>
                    </a:moveTo>
                    <a:lnTo>
                      <a:pt x="289321" y="0"/>
                    </a:lnTo>
                    <a:cubicBezTo>
                      <a:pt x="346271" y="0"/>
                      <a:pt x="392438" y="46167"/>
                      <a:pt x="392438" y="103116"/>
                    </a:cubicBezTo>
                    <a:lnTo>
                      <a:pt x="392438" y="103116"/>
                    </a:lnTo>
                    <a:cubicBezTo>
                      <a:pt x="392438" y="130465"/>
                      <a:pt x="381574" y="156693"/>
                      <a:pt x="362236" y="176031"/>
                    </a:cubicBezTo>
                    <a:cubicBezTo>
                      <a:pt x="342898" y="195369"/>
                      <a:pt x="316670" y="206233"/>
                      <a:pt x="289321" y="206233"/>
                    </a:cubicBezTo>
                    <a:lnTo>
                      <a:pt x="103116" y="206233"/>
                    </a:lnTo>
                    <a:cubicBezTo>
                      <a:pt x="75768" y="206233"/>
                      <a:pt x="49540" y="195369"/>
                      <a:pt x="30202" y="176031"/>
                    </a:cubicBezTo>
                    <a:cubicBezTo>
                      <a:pt x="10864" y="156693"/>
                      <a:pt x="0" y="130465"/>
                      <a:pt x="0" y="103116"/>
                    </a:cubicBezTo>
                    <a:lnTo>
                      <a:pt x="0" y="103116"/>
                    </a:lnTo>
                    <a:cubicBezTo>
                      <a:pt x="0" y="75768"/>
                      <a:pt x="10864" y="49540"/>
                      <a:pt x="30202" y="30202"/>
                    </a:cubicBezTo>
                    <a:cubicBezTo>
                      <a:pt x="49540" y="10864"/>
                      <a:pt x="75768" y="0"/>
                      <a:pt x="10311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4288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98" id="98"/>
              <p:cNvSpPr txBox="true"/>
              <p:nvPr/>
            </p:nvSpPr>
            <p:spPr>
              <a:xfrm>
                <a:off x="0" y="-38100"/>
                <a:ext cx="392438" cy="24433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99" id="99"/>
            <p:cNvSpPr txBox="true"/>
            <p:nvPr/>
          </p:nvSpPr>
          <p:spPr>
            <a:xfrm rot="0">
              <a:off x="42313" y="135539"/>
              <a:ext cx="1193004" cy="37198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416"/>
                </a:lnSpc>
              </a:pPr>
              <a:r>
                <a:rPr lang="en-US" sz="1726" b="true">
                  <a:solidFill>
                    <a:srgbClr val="000000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Bash</a:t>
              </a:r>
            </a:p>
          </p:txBody>
        </p:sp>
      </p:grpSp>
      <p:grpSp>
        <p:nvGrpSpPr>
          <p:cNvPr name="Group 100" id="100"/>
          <p:cNvGrpSpPr/>
          <p:nvPr/>
        </p:nvGrpSpPr>
        <p:grpSpPr>
          <a:xfrm rot="0">
            <a:off x="9328533" y="7033858"/>
            <a:ext cx="979669" cy="500555"/>
            <a:chOff x="0" y="0"/>
            <a:chExt cx="1306225" cy="667407"/>
          </a:xfrm>
        </p:grpSpPr>
        <p:grpSp>
          <p:nvGrpSpPr>
            <p:cNvPr name="Group 101" id="101"/>
            <p:cNvGrpSpPr/>
            <p:nvPr/>
          </p:nvGrpSpPr>
          <p:grpSpPr>
            <a:xfrm rot="0">
              <a:off x="0" y="0"/>
              <a:ext cx="1306225" cy="667407"/>
              <a:chOff x="0" y="0"/>
              <a:chExt cx="403632" cy="206233"/>
            </a:xfrm>
          </p:grpSpPr>
          <p:sp>
            <p:nvSpPr>
              <p:cNvPr name="Freeform 102" id="102"/>
              <p:cNvSpPr/>
              <p:nvPr/>
            </p:nvSpPr>
            <p:spPr>
              <a:xfrm flipH="false" flipV="false" rot="0">
                <a:off x="0" y="0"/>
                <a:ext cx="403632" cy="206233"/>
              </a:xfrm>
              <a:custGeom>
                <a:avLst/>
                <a:gdLst/>
                <a:ahLst/>
                <a:cxnLst/>
                <a:rect r="r" b="b" t="t" l="l"/>
                <a:pathLst>
                  <a:path h="206233" w="403632">
                    <a:moveTo>
                      <a:pt x="103116" y="0"/>
                    </a:moveTo>
                    <a:lnTo>
                      <a:pt x="300516" y="0"/>
                    </a:lnTo>
                    <a:cubicBezTo>
                      <a:pt x="327864" y="0"/>
                      <a:pt x="354092" y="10864"/>
                      <a:pt x="373430" y="30202"/>
                    </a:cubicBezTo>
                    <a:cubicBezTo>
                      <a:pt x="392768" y="49540"/>
                      <a:pt x="403632" y="75768"/>
                      <a:pt x="403632" y="103116"/>
                    </a:cubicBezTo>
                    <a:lnTo>
                      <a:pt x="403632" y="103116"/>
                    </a:lnTo>
                    <a:cubicBezTo>
                      <a:pt x="403632" y="130465"/>
                      <a:pt x="392768" y="156693"/>
                      <a:pt x="373430" y="176031"/>
                    </a:cubicBezTo>
                    <a:cubicBezTo>
                      <a:pt x="354092" y="195369"/>
                      <a:pt x="327864" y="206233"/>
                      <a:pt x="300516" y="206233"/>
                    </a:cubicBezTo>
                    <a:lnTo>
                      <a:pt x="103116" y="206233"/>
                    </a:lnTo>
                    <a:cubicBezTo>
                      <a:pt x="75768" y="206233"/>
                      <a:pt x="49540" y="195369"/>
                      <a:pt x="30202" y="176031"/>
                    </a:cubicBezTo>
                    <a:cubicBezTo>
                      <a:pt x="10864" y="156693"/>
                      <a:pt x="0" y="130465"/>
                      <a:pt x="0" y="103116"/>
                    </a:cubicBezTo>
                    <a:lnTo>
                      <a:pt x="0" y="103116"/>
                    </a:lnTo>
                    <a:cubicBezTo>
                      <a:pt x="0" y="75768"/>
                      <a:pt x="10864" y="49540"/>
                      <a:pt x="30202" y="30202"/>
                    </a:cubicBezTo>
                    <a:cubicBezTo>
                      <a:pt x="49540" y="10864"/>
                      <a:pt x="75768" y="0"/>
                      <a:pt x="10311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4288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103" id="103"/>
              <p:cNvSpPr txBox="true"/>
              <p:nvPr/>
            </p:nvSpPr>
            <p:spPr>
              <a:xfrm>
                <a:off x="0" y="-38100"/>
                <a:ext cx="403632" cy="24433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104" id="104"/>
            <p:cNvSpPr txBox="true"/>
            <p:nvPr/>
          </p:nvSpPr>
          <p:spPr>
            <a:xfrm rot="0">
              <a:off x="43520" y="135539"/>
              <a:ext cx="1227034" cy="37198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416"/>
                </a:lnSpc>
              </a:pPr>
              <a:r>
                <a:rPr lang="en-US" sz="1726" b="true">
                  <a:solidFill>
                    <a:srgbClr val="000000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SPAR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255064" y="897299"/>
            <a:ext cx="6344766" cy="808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640"/>
              </a:lnSpc>
            </a:pPr>
            <a:r>
              <a:rPr lang="en-US" b="true" sz="4743">
                <a:solidFill>
                  <a:srgbClr val="0F172A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Key Market Takeaways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14212365" y="837248"/>
            <a:ext cx="4754937" cy="783041"/>
            <a:chOff x="0" y="0"/>
            <a:chExt cx="1252329" cy="20623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252329" cy="206233"/>
            </a:xfrm>
            <a:custGeom>
              <a:avLst/>
              <a:gdLst/>
              <a:ahLst/>
              <a:cxnLst/>
              <a:rect r="r" b="b" t="t" l="l"/>
              <a:pathLst>
                <a:path h="206233" w="1252329">
                  <a:moveTo>
                    <a:pt x="65942" y="0"/>
                  </a:moveTo>
                  <a:lnTo>
                    <a:pt x="1186387" y="0"/>
                  </a:lnTo>
                  <a:cubicBezTo>
                    <a:pt x="1222806" y="0"/>
                    <a:pt x="1252329" y="29523"/>
                    <a:pt x="1252329" y="65942"/>
                  </a:cubicBezTo>
                  <a:lnTo>
                    <a:pt x="1252329" y="140291"/>
                  </a:lnTo>
                  <a:cubicBezTo>
                    <a:pt x="1252329" y="157780"/>
                    <a:pt x="1245382" y="174553"/>
                    <a:pt x="1233015" y="186919"/>
                  </a:cubicBezTo>
                  <a:cubicBezTo>
                    <a:pt x="1220649" y="199286"/>
                    <a:pt x="1203876" y="206233"/>
                    <a:pt x="1186387" y="206233"/>
                  </a:cubicBezTo>
                  <a:lnTo>
                    <a:pt x="65942" y="206233"/>
                  </a:lnTo>
                  <a:cubicBezTo>
                    <a:pt x="29523" y="206233"/>
                    <a:pt x="0" y="176710"/>
                    <a:pt x="0" y="140291"/>
                  </a:cubicBezTo>
                  <a:lnTo>
                    <a:pt x="0" y="65942"/>
                  </a:lnTo>
                  <a:cubicBezTo>
                    <a:pt x="0" y="29523"/>
                    <a:pt x="29523" y="0"/>
                    <a:pt x="65942" y="0"/>
                  </a:cubicBezTo>
                  <a:close/>
                </a:path>
              </a:pathLst>
            </a:custGeom>
            <a:solidFill>
              <a:srgbClr val="FFA400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1252329" cy="2443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4500637" y="982170"/>
            <a:ext cx="4466664" cy="450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80"/>
              </a:lnSpc>
            </a:pPr>
            <a:r>
              <a:rPr lang="en-US" sz="2700" b="true">
                <a:solidFill>
                  <a:srgbClr val="00000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Executive Summary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-83409" y="611926"/>
            <a:ext cx="2052768" cy="1450857"/>
          </a:xfrm>
          <a:custGeom>
            <a:avLst/>
            <a:gdLst/>
            <a:ahLst/>
            <a:cxnLst/>
            <a:rect r="r" b="b" t="t" l="l"/>
            <a:pathLst>
              <a:path h="1450857" w="2052768">
                <a:moveTo>
                  <a:pt x="0" y="0"/>
                </a:moveTo>
                <a:lnTo>
                  <a:pt x="2052768" y="0"/>
                </a:lnTo>
                <a:lnTo>
                  <a:pt x="2052768" y="1450857"/>
                </a:lnTo>
                <a:lnTo>
                  <a:pt x="0" y="14508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985475" y="3223493"/>
            <a:ext cx="4911277" cy="1991392"/>
            <a:chOff x="0" y="0"/>
            <a:chExt cx="3970731" cy="161002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3970731" cy="1610025"/>
            </a:xfrm>
            <a:custGeom>
              <a:avLst/>
              <a:gdLst/>
              <a:ahLst/>
              <a:cxnLst/>
              <a:rect r="r" b="b" t="t" l="l"/>
              <a:pathLst>
                <a:path h="1610025" w="3970731">
                  <a:moveTo>
                    <a:pt x="449261" y="0"/>
                  </a:moveTo>
                  <a:lnTo>
                    <a:pt x="3521470" y="0"/>
                  </a:lnTo>
                  <a:cubicBezTo>
                    <a:pt x="3640622" y="0"/>
                    <a:pt x="3754893" y="47333"/>
                    <a:pt x="3839146" y="131586"/>
                  </a:cubicBezTo>
                  <a:cubicBezTo>
                    <a:pt x="3923399" y="215838"/>
                    <a:pt x="3970731" y="330110"/>
                    <a:pt x="3970731" y="449261"/>
                  </a:cubicBezTo>
                  <a:lnTo>
                    <a:pt x="3970731" y="1160764"/>
                  </a:lnTo>
                  <a:cubicBezTo>
                    <a:pt x="3970731" y="1408884"/>
                    <a:pt x="3769590" y="1610025"/>
                    <a:pt x="3521470" y="1610025"/>
                  </a:cubicBezTo>
                  <a:lnTo>
                    <a:pt x="449261" y="1610025"/>
                  </a:lnTo>
                  <a:cubicBezTo>
                    <a:pt x="330110" y="1610025"/>
                    <a:pt x="215838" y="1562693"/>
                    <a:pt x="131586" y="1478440"/>
                  </a:cubicBezTo>
                  <a:cubicBezTo>
                    <a:pt x="47333" y="1394187"/>
                    <a:pt x="0" y="1279915"/>
                    <a:pt x="0" y="1160764"/>
                  </a:cubicBezTo>
                  <a:lnTo>
                    <a:pt x="0" y="449261"/>
                  </a:lnTo>
                  <a:cubicBezTo>
                    <a:pt x="0" y="330110"/>
                    <a:pt x="47333" y="215838"/>
                    <a:pt x="131586" y="131586"/>
                  </a:cubicBezTo>
                  <a:cubicBezTo>
                    <a:pt x="215838" y="47333"/>
                    <a:pt x="330110" y="0"/>
                    <a:pt x="449261" y="0"/>
                  </a:cubicBezTo>
                  <a:close/>
                </a:path>
              </a:pathLst>
            </a:custGeom>
            <a:solidFill>
              <a:srgbClr val="BBBCBC"/>
            </a:solidFill>
            <a:ln w="14288" cap="rnd">
              <a:solidFill>
                <a:srgbClr val="000000"/>
              </a:solidFill>
              <a:prstDash val="solid"/>
              <a:round/>
            </a:ln>
          </p:spPr>
        </p:sp>
      </p:grpSp>
      <p:sp>
        <p:nvSpPr>
          <p:cNvPr name="TextBox 10" id="10"/>
          <p:cNvSpPr txBox="true"/>
          <p:nvPr/>
        </p:nvSpPr>
        <p:spPr>
          <a:xfrm rot="0">
            <a:off x="1890549" y="3448546"/>
            <a:ext cx="3583903" cy="3802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90"/>
              </a:lnSpc>
            </a:pPr>
            <a:r>
              <a:rPr lang="en-US" b="true" sz="2278">
                <a:solidFill>
                  <a:srgbClr val="FFFFFF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1. Experimentation to Scale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268223" y="4034389"/>
            <a:ext cx="4628529" cy="771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9"/>
              </a:lnSpc>
            </a:pPr>
            <a:r>
              <a:rPr lang="en-US" sz="1757">
                <a:solidFill>
                  <a:srgbClr val="000000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SA retail media is rapidly evolving from isolated experimental tests into a formal, structured advertising category.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885462" y="3104646"/>
            <a:ext cx="729621" cy="764001"/>
          </a:xfrm>
          <a:custGeom>
            <a:avLst/>
            <a:gdLst/>
            <a:ahLst/>
            <a:cxnLst/>
            <a:rect r="r" b="b" t="t" l="l"/>
            <a:pathLst>
              <a:path h="764001" w="729621">
                <a:moveTo>
                  <a:pt x="0" y="0"/>
                </a:moveTo>
                <a:lnTo>
                  <a:pt x="729621" y="0"/>
                </a:lnTo>
                <a:lnTo>
                  <a:pt x="729621" y="764001"/>
                </a:lnTo>
                <a:lnTo>
                  <a:pt x="0" y="7640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3" id="13"/>
          <p:cNvGrpSpPr/>
          <p:nvPr/>
        </p:nvGrpSpPr>
        <p:grpSpPr>
          <a:xfrm rot="0">
            <a:off x="972306" y="6267405"/>
            <a:ext cx="8048511" cy="1991392"/>
            <a:chOff x="0" y="0"/>
            <a:chExt cx="6507161" cy="1610025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6507162" cy="1610025"/>
            </a:xfrm>
            <a:custGeom>
              <a:avLst/>
              <a:gdLst/>
              <a:ahLst/>
              <a:cxnLst/>
              <a:rect r="r" b="b" t="t" l="l"/>
              <a:pathLst>
                <a:path h="1610025" w="6507162">
                  <a:moveTo>
                    <a:pt x="274144" y="0"/>
                  </a:moveTo>
                  <a:lnTo>
                    <a:pt x="6233018" y="0"/>
                  </a:lnTo>
                  <a:cubicBezTo>
                    <a:pt x="6384423" y="0"/>
                    <a:pt x="6507162" y="122738"/>
                    <a:pt x="6507162" y="274144"/>
                  </a:cubicBezTo>
                  <a:lnTo>
                    <a:pt x="6507162" y="1335882"/>
                  </a:lnTo>
                  <a:cubicBezTo>
                    <a:pt x="6507162" y="1487287"/>
                    <a:pt x="6384423" y="1610025"/>
                    <a:pt x="6233018" y="1610025"/>
                  </a:cubicBezTo>
                  <a:lnTo>
                    <a:pt x="274144" y="1610025"/>
                  </a:lnTo>
                  <a:cubicBezTo>
                    <a:pt x="122738" y="1610025"/>
                    <a:pt x="0" y="1487287"/>
                    <a:pt x="0" y="1335882"/>
                  </a:cubicBezTo>
                  <a:lnTo>
                    <a:pt x="0" y="274144"/>
                  </a:lnTo>
                  <a:cubicBezTo>
                    <a:pt x="0" y="122738"/>
                    <a:pt x="122738" y="0"/>
                    <a:pt x="274144" y="0"/>
                  </a:cubicBezTo>
                  <a:close/>
                </a:path>
              </a:pathLst>
            </a:custGeom>
            <a:solidFill>
              <a:srgbClr val="FFA400"/>
            </a:solidFill>
            <a:ln w="14288" cap="rnd">
              <a:solidFill>
                <a:srgbClr val="000000"/>
              </a:solidFill>
              <a:prstDash val="solid"/>
              <a:round/>
            </a:ln>
          </p:spPr>
        </p:sp>
      </p:grpSp>
      <p:sp>
        <p:nvSpPr>
          <p:cNvPr name="Freeform 15" id="15"/>
          <p:cNvSpPr/>
          <p:nvPr/>
        </p:nvSpPr>
        <p:spPr>
          <a:xfrm flipH="false" flipV="false" rot="0">
            <a:off x="1228869" y="6592885"/>
            <a:ext cx="8984064" cy="1340432"/>
          </a:xfrm>
          <a:custGeom>
            <a:avLst/>
            <a:gdLst/>
            <a:ahLst/>
            <a:cxnLst/>
            <a:rect r="r" b="b" t="t" l="l"/>
            <a:pathLst>
              <a:path h="1340432" w="8984064">
                <a:moveTo>
                  <a:pt x="0" y="0"/>
                </a:moveTo>
                <a:lnTo>
                  <a:pt x="8984064" y="0"/>
                </a:lnTo>
                <a:lnTo>
                  <a:pt x="8984064" y="1340432"/>
                </a:lnTo>
                <a:lnTo>
                  <a:pt x="0" y="134043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842035" y="5974269"/>
            <a:ext cx="773667" cy="889273"/>
          </a:xfrm>
          <a:custGeom>
            <a:avLst/>
            <a:gdLst/>
            <a:ahLst/>
            <a:cxnLst/>
            <a:rect r="r" b="b" t="t" l="l"/>
            <a:pathLst>
              <a:path h="889273" w="773667">
                <a:moveTo>
                  <a:pt x="0" y="0"/>
                </a:moveTo>
                <a:lnTo>
                  <a:pt x="773667" y="0"/>
                </a:lnTo>
                <a:lnTo>
                  <a:pt x="773667" y="889272"/>
                </a:lnTo>
                <a:lnTo>
                  <a:pt x="0" y="88927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1694885" y="6654360"/>
            <a:ext cx="4480729" cy="3802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90"/>
              </a:lnSpc>
            </a:pPr>
            <a:r>
              <a:rPr lang="en-US" b="true" sz="2278">
                <a:solidFill>
                  <a:srgbClr val="FFFFFF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4. Measurement Credibility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286471" y="7231457"/>
            <a:ext cx="7409936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9"/>
              </a:lnSpc>
            </a:pPr>
            <a:r>
              <a:rPr lang="en-US" sz="1757">
                <a:solidFill>
                  <a:srgbClr val="050503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Standardised closed-loop reporting and attribution frameworks are critical to unlock broader non-endemic media budgets.</a:t>
            </a:r>
          </a:p>
        </p:txBody>
      </p:sp>
      <p:grpSp>
        <p:nvGrpSpPr>
          <p:cNvPr name="Group 19" id="19"/>
          <p:cNvGrpSpPr/>
          <p:nvPr/>
        </p:nvGrpSpPr>
        <p:grpSpPr>
          <a:xfrm rot="0">
            <a:off x="6637882" y="3223493"/>
            <a:ext cx="4911277" cy="1991392"/>
            <a:chOff x="0" y="0"/>
            <a:chExt cx="3970731" cy="1610025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3970731" cy="1610025"/>
            </a:xfrm>
            <a:custGeom>
              <a:avLst/>
              <a:gdLst/>
              <a:ahLst/>
              <a:cxnLst/>
              <a:rect r="r" b="b" t="t" l="l"/>
              <a:pathLst>
                <a:path h="1610025" w="3970731">
                  <a:moveTo>
                    <a:pt x="449261" y="0"/>
                  </a:moveTo>
                  <a:lnTo>
                    <a:pt x="3521470" y="0"/>
                  </a:lnTo>
                  <a:cubicBezTo>
                    <a:pt x="3640622" y="0"/>
                    <a:pt x="3754893" y="47333"/>
                    <a:pt x="3839146" y="131586"/>
                  </a:cubicBezTo>
                  <a:cubicBezTo>
                    <a:pt x="3923399" y="215838"/>
                    <a:pt x="3970731" y="330110"/>
                    <a:pt x="3970731" y="449261"/>
                  </a:cubicBezTo>
                  <a:lnTo>
                    <a:pt x="3970731" y="1160764"/>
                  </a:lnTo>
                  <a:cubicBezTo>
                    <a:pt x="3970731" y="1408884"/>
                    <a:pt x="3769590" y="1610025"/>
                    <a:pt x="3521470" y="1610025"/>
                  </a:cubicBezTo>
                  <a:lnTo>
                    <a:pt x="449261" y="1610025"/>
                  </a:lnTo>
                  <a:cubicBezTo>
                    <a:pt x="330110" y="1610025"/>
                    <a:pt x="215838" y="1562693"/>
                    <a:pt x="131586" y="1478440"/>
                  </a:cubicBezTo>
                  <a:cubicBezTo>
                    <a:pt x="47333" y="1394187"/>
                    <a:pt x="0" y="1279915"/>
                    <a:pt x="0" y="1160764"/>
                  </a:cubicBezTo>
                  <a:lnTo>
                    <a:pt x="0" y="449261"/>
                  </a:lnTo>
                  <a:cubicBezTo>
                    <a:pt x="0" y="330110"/>
                    <a:pt x="47333" y="215838"/>
                    <a:pt x="131586" y="131586"/>
                  </a:cubicBezTo>
                  <a:cubicBezTo>
                    <a:pt x="215838" y="47333"/>
                    <a:pt x="330110" y="0"/>
                    <a:pt x="449261" y="0"/>
                  </a:cubicBezTo>
                  <a:close/>
                </a:path>
              </a:pathLst>
            </a:custGeom>
            <a:solidFill>
              <a:srgbClr val="FFA400"/>
            </a:solidFill>
            <a:ln w="14288" cap="rnd">
              <a:solidFill>
                <a:srgbClr val="000000"/>
              </a:solidFill>
              <a:prstDash val="solid"/>
              <a:round/>
            </a:ln>
          </p:spPr>
        </p:sp>
      </p:grpSp>
      <p:sp>
        <p:nvSpPr>
          <p:cNvPr name="Freeform 21" id="21"/>
          <p:cNvSpPr/>
          <p:nvPr/>
        </p:nvSpPr>
        <p:spPr>
          <a:xfrm flipH="false" flipV="false" rot="0">
            <a:off x="6514193" y="3103623"/>
            <a:ext cx="736342" cy="736342"/>
          </a:xfrm>
          <a:custGeom>
            <a:avLst/>
            <a:gdLst/>
            <a:ahLst/>
            <a:cxnLst/>
            <a:rect r="r" b="b" t="t" l="l"/>
            <a:pathLst>
              <a:path h="736342" w="736342">
                <a:moveTo>
                  <a:pt x="0" y="0"/>
                </a:moveTo>
                <a:lnTo>
                  <a:pt x="736342" y="0"/>
                </a:lnTo>
                <a:lnTo>
                  <a:pt x="736342" y="736343"/>
                </a:lnTo>
                <a:lnTo>
                  <a:pt x="0" y="73634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7638503" y="3433695"/>
            <a:ext cx="3039569" cy="3802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90"/>
              </a:lnSpc>
            </a:pPr>
            <a:r>
              <a:rPr lang="en-US" b="true" sz="2278">
                <a:solidFill>
                  <a:srgbClr val="FFFFFF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2. Mass-Market Surge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6883488" y="4018681"/>
            <a:ext cx="4388649" cy="771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9"/>
              </a:lnSpc>
            </a:pPr>
            <a:r>
              <a:rPr lang="en-US" sz="1757">
                <a:solidFill>
                  <a:srgbClr val="050503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Value networks like Boxer Bmedia and </a:t>
            </a:r>
          </a:p>
          <a:p>
            <a:pPr algn="l">
              <a:lnSpc>
                <a:spcPts val="2109"/>
              </a:lnSpc>
            </a:pPr>
            <a:r>
              <a:rPr lang="en-US" sz="1757">
                <a:solidFill>
                  <a:srgbClr val="050503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PEP Media expand retail media into </a:t>
            </a:r>
          </a:p>
          <a:p>
            <a:pPr algn="l">
              <a:lnSpc>
                <a:spcPts val="2109"/>
              </a:lnSpc>
            </a:pPr>
            <a:r>
              <a:rPr lang="en-US" sz="1757">
                <a:solidFill>
                  <a:srgbClr val="050503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high-density township footfall.</a:t>
            </a:r>
          </a:p>
        </p:txBody>
      </p:sp>
      <p:grpSp>
        <p:nvGrpSpPr>
          <p:cNvPr name="Group 24" id="24"/>
          <p:cNvGrpSpPr/>
          <p:nvPr/>
        </p:nvGrpSpPr>
        <p:grpSpPr>
          <a:xfrm rot="0">
            <a:off x="9210789" y="6255725"/>
            <a:ext cx="8048511" cy="1991392"/>
            <a:chOff x="0" y="0"/>
            <a:chExt cx="6507161" cy="1610025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6507162" cy="1610025"/>
            </a:xfrm>
            <a:custGeom>
              <a:avLst/>
              <a:gdLst/>
              <a:ahLst/>
              <a:cxnLst/>
              <a:rect r="r" b="b" t="t" l="l"/>
              <a:pathLst>
                <a:path h="1610025" w="6507162">
                  <a:moveTo>
                    <a:pt x="274144" y="0"/>
                  </a:moveTo>
                  <a:lnTo>
                    <a:pt x="6233018" y="0"/>
                  </a:lnTo>
                  <a:cubicBezTo>
                    <a:pt x="6384423" y="0"/>
                    <a:pt x="6507162" y="122738"/>
                    <a:pt x="6507162" y="274144"/>
                  </a:cubicBezTo>
                  <a:lnTo>
                    <a:pt x="6507162" y="1335882"/>
                  </a:lnTo>
                  <a:cubicBezTo>
                    <a:pt x="6507162" y="1487287"/>
                    <a:pt x="6384423" y="1610025"/>
                    <a:pt x="6233018" y="1610025"/>
                  </a:cubicBezTo>
                  <a:lnTo>
                    <a:pt x="274144" y="1610025"/>
                  </a:lnTo>
                  <a:cubicBezTo>
                    <a:pt x="122738" y="1610025"/>
                    <a:pt x="0" y="1487287"/>
                    <a:pt x="0" y="1335882"/>
                  </a:cubicBezTo>
                  <a:lnTo>
                    <a:pt x="0" y="274144"/>
                  </a:lnTo>
                  <a:cubicBezTo>
                    <a:pt x="0" y="122738"/>
                    <a:pt x="122738" y="0"/>
                    <a:pt x="274144" y="0"/>
                  </a:cubicBezTo>
                  <a:close/>
                </a:path>
              </a:pathLst>
            </a:custGeom>
            <a:solidFill>
              <a:srgbClr val="FFA400"/>
            </a:solidFill>
            <a:ln w="14288" cap="rnd">
              <a:solidFill>
                <a:srgbClr val="000000"/>
              </a:solidFill>
              <a:prstDash val="solid"/>
              <a:round/>
            </a:ln>
          </p:spPr>
        </p:sp>
      </p:grpSp>
      <p:sp>
        <p:nvSpPr>
          <p:cNvPr name="Freeform 26" id="26"/>
          <p:cNvSpPr/>
          <p:nvPr/>
        </p:nvSpPr>
        <p:spPr>
          <a:xfrm flipH="false" flipV="false" rot="0">
            <a:off x="9124997" y="6051349"/>
            <a:ext cx="891727" cy="891727"/>
          </a:xfrm>
          <a:custGeom>
            <a:avLst/>
            <a:gdLst/>
            <a:ahLst/>
            <a:cxnLst/>
            <a:rect r="r" b="b" t="t" l="l"/>
            <a:pathLst>
              <a:path h="891727" w="891727">
                <a:moveTo>
                  <a:pt x="0" y="0"/>
                </a:moveTo>
                <a:lnTo>
                  <a:pt x="891726" y="0"/>
                </a:lnTo>
                <a:lnTo>
                  <a:pt x="891726" y="891726"/>
                </a:lnTo>
                <a:lnTo>
                  <a:pt x="0" y="89172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7" id="27"/>
          <p:cNvSpPr txBox="true"/>
          <p:nvPr/>
        </p:nvSpPr>
        <p:spPr>
          <a:xfrm rot="0">
            <a:off x="10439035" y="6648536"/>
            <a:ext cx="3282303" cy="3802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90"/>
              </a:lnSpc>
            </a:pPr>
            <a:r>
              <a:rPr lang="en-US" b="true" sz="2278">
                <a:solidFill>
                  <a:srgbClr val="FFFFFF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5. Capability Maturation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9570860" y="7251421"/>
            <a:ext cx="7433806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9"/>
              </a:lnSpc>
            </a:pPr>
            <a:r>
              <a:rPr lang="en-US" sz="1757">
                <a:solidFill>
                  <a:srgbClr val="050503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Future category growth hinges on ad-tech platform investments, </a:t>
            </a:r>
          </a:p>
          <a:p>
            <a:pPr algn="l">
              <a:lnSpc>
                <a:spcPts val="2109"/>
              </a:lnSpc>
            </a:pPr>
            <a:r>
              <a:rPr lang="en-US" sz="1757">
                <a:solidFill>
                  <a:srgbClr val="050503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market education, and self-serve buying access.</a:t>
            </a:r>
          </a:p>
        </p:txBody>
      </p:sp>
      <p:grpSp>
        <p:nvGrpSpPr>
          <p:cNvPr name="Group 29" id="29"/>
          <p:cNvGrpSpPr/>
          <p:nvPr/>
        </p:nvGrpSpPr>
        <p:grpSpPr>
          <a:xfrm rot="0">
            <a:off x="12164246" y="3223493"/>
            <a:ext cx="4911277" cy="1991392"/>
            <a:chOff x="0" y="0"/>
            <a:chExt cx="3970731" cy="1610025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3970731" cy="1610025"/>
            </a:xfrm>
            <a:custGeom>
              <a:avLst/>
              <a:gdLst/>
              <a:ahLst/>
              <a:cxnLst/>
              <a:rect r="r" b="b" t="t" l="l"/>
              <a:pathLst>
                <a:path h="1610025" w="3970731">
                  <a:moveTo>
                    <a:pt x="449261" y="0"/>
                  </a:moveTo>
                  <a:lnTo>
                    <a:pt x="3521470" y="0"/>
                  </a:lnTo>
                  <a:cubicBezTo>
                    <a:pt x="3640622" y="0"/>
                    <a:pt x="3754893" y="47333"/>
                    <a:pt x="3839146" y="131586"/>
                  </a:cubicBezTo>
                  <a:cubicBezTo>
                    <a:pt x="3923399" y="215838"/>
                    <a:pt x="3970731" y="330110"/>
                    <a:pt x="3970731" y="449261"/>
                  </a:cubicBezTo>
                  <a:lnTo>
                    <a:pt x="3970731" y="1160764"/>
                  </a:lnTo>
                  <a:cubicBezTo>
                    <a:pt x="3970731" y="1408884"/>
                    <a:pt x="3769590" y="1610025"/>
                    <a:pt x="3521470" y="1610025"/>
                  </a:cubicBezTo>
                  <a:lnTo>
                    <a:pt x="449261" y="1610025"/>
                  </a:lnTo>
                  <a:cubicBezTo>
                    <a:pt x="330110" y="1610025"/>
                    <a:pt x="215838" y="1562693"/>
                    <a:pt x="131586" y="1478440"/>
                  </a:cubicBezTo>
                  <a:cubicBezTo>
                    <a:pt x="47333" y="1394187"/>
                    <a:pt x="0" y="1279915"/>
                    <a:pt x="0" y="1160764"/>
                  </a:cubicBezTo>
                  <a:lnTo>
                    <a:pt x="0" y="449261"/>
                  </a:lnTo>
                  <a:cubicBezTo>
                    <a:pt x="0" y="330110"/>
                    <a:pt x="47333" y="215838"/>
                    <a:pt x="131586" y="131586"/>
                  </a:cubicBezTo>
                  <a:cubicBezTo>
                    <a:pt x="215838" y="47333"/>
                    <a:pt x="330110" y="0"/>
                    <a:pt x="449261" y="0"/>
                  </a:cubicBezTo>
                  <a:close/>
                </a:path>
              </a:pathLst>
            </a:custGeom>
            <a:solidFill>
              <a:srgbClr val="BBBCBC"/>
            </a:solidFill>
            <a:ln w="14288" cap="rnd">
              <a:solidFill>
                <a:srgbClr val="000000"/>
              </a:solidFill>
              <a:prstDash val="solid"/>
              <a:round/>
            </a:ln>
          </p:spPr>
        </p:sp>
      </p:grpSp>
      <p:sp>
        <p:nvSpPr>
          <p:cNvPr name="Freeform 31" id="31"/>
          <p:cNvSpPr/>
          <p:nvPr/>
        </p:nvSpPr>
        <p:spPr>
          <a:xfrm flipH="false" flipV="false" rot="0">
            <a:off x="11803089" y="3138992"/>
            <a:ext cx="1001738" cy="581008"/>
          </a:xfrm>
          <a:custGeom>
            <a:avLst/>
            <a:gdLst/>
            <a:ahLst/>
            <a:cxnLst/>
            <a:rect r="r" b="b" t="t" l="l"/>
            <a:pathLst>
              <a:path h="581008" w="1001738">
                <a:moveTo>
                  <a:pt x="0" y="0"/>
                </a:moveTo>
                <a:lnTo>
                  <a:pt x="1001738" y="0"/>
                </a:lnTo>
                <a:lnTo>
                  <a:pt x="1001738" y="581008"/>
                </a:lnTo>
                <a:lnTo>
                  <a:pt x="0" y="58100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2" id="32"/>
          <p:cNvSpPr txBox="true"/>
          <p:nvPr/>
        </p:nvSpPr>
        <p:spPr>
          <a:xfrm rot="0">
            <a:off x="13259188" y="3433695"/>
            <a:ext cx="2407067" cy="3802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90"/>
              </a:lnSpc>
            </a:pPr>
            <a:r>
              <a:rPr lang="en-US" b="true" sz="2278">
                <a:solidFill>
                  <a:srgbClr val="FFFFFF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3. Loyalty Power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2503778" y="4018681"/>
            <a:ext cx="4412670" cy="771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9"/>
              </a:lnSpc>
            </a:pPr>
            <a:r>
              <a:rPr lang="en-US" sz="1757">
                <a:solidFill>
                  <a:srgbClr val="050503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SAʼs unique opportunity relies on large, active loyalty databases and omnichannel physical store networks.</a:t>
            </a:r>
          </a:p>
        </p:txBody>
      </p:sp>
      <p:grpSp>
        <p:nvGrpSpPr>
          <p:cNvPr name="Group 34" id="34"/>
          <p:cNvGrpSpPr/>
          <p:nvPr/>
        </p:nvGrpSpPr>
        <p:grpSpPr>
          <a:xfrm rot="0">
            <a:off x="13415446" y="8876781"/>
            <a:ext cx="4002590" cy="1210916"/>
            <a:chOff x="0" y="0"/>
            <a:chExt cx="5336787" cy="1614555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2603683" cy="1614555"/>
            </a:xfrm>
            <a:custGeom>
              <a:avLst/>
              <a:gdLst/>
              <a:ahLst/>
              <a:cxnLst/>
              <a:rect r="r" b="b" t="t" l="l"/>
              <a:pathLst>
                <a:path h="1614555" w="2603683">
                  <a:moveTo>
                    <a:pt x="0" y="0"/>
                  </a:moveTo>
                  <a:lnTo>
                    <a:pt x="2603683" y="0"/>
                  </a:lnTo>
                  <a:lnTo>
                    <a:pt x="2603683" y="1614555"/>
                  </a:lnTo>
                  <a:lnTo>
                    <a:pt x="0" y="16145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 l="-3268" t="-49553" r="-3595" b="-22780"/>
              </a:stretch>
            </a:blipFill>
          </p:spPr>
        </p:sp>
        <p:sp>
          <p:nvSpPr>
            <p:cNvPr name="Freeform 36" id="36"/>
            <p:cNvSpPr/>
            <p:nvPr/>
          </p:nvSpPr>
          <p:spPr>
            <a:xfrm flipH="false" flipV="false" rot="0">
              <a:off x="3057926" y="89888"/>
              <a:ext cx="2278861" cy="878366"/>
            </a:xfrm>
            <a:custGeom>
              <a:avLst/>
              <a:gdLst/>
              <a:ahLst/>
              <a:cxnLst/>
              <a:rect r="r" b="b" t="t" l="l"/>
              <a:pathLst>
                <a:path h="878366" w="2278861">
                  <a:moveTo>
                    <a:pt x="0" y="0"/>
                  </a:moveTo>
                  <a:lnTo>
                    <a:pt x="2278861" y="0"/>
                  </a:lnTo>
                  <a:lnTo>
                    <a:pt x="2278861" y="878366"/>
                  </a:lnTo>
                  <a:lnTo>
                    <a:pt x="0" y="8783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 l="0" t="0" r="0" b="0"/>
              </a:stretch>
            </a:blipFill>
          </p:spPr>
        </p:sp>
        <p:sp>
          <p:nvSpPr>
            <p:cNvPr name="AutoShape 37" id="37"/>
            <p:cNvSpPr/>
            <p:nvPr/>
          </p:nvSpPr>
          <p:spPr>
            <a:xfrm flipV="true">
              <a:off x="2854458" y="81279"/>
              <a:ext cx="0" cy="886975"/>
            </a:xfrm>
            <a:prstGeom prst="line">
              <a:avLst/>
            </a:prstGeom>
            <a:ln cap="flat" w="14913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82795" y="4401479"/>
            <a:ext cx="8121335" cy="4047377"/>
            <a:chOff x="0" y="0"/>
            <a:chExt cx="7218964" cy="359766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7218964" cy="3597669"/>
            </a:xfrm>
            <a:custGeom>
              <a:avLst/>
              <a:gdLst/>
              <a:ahLst/>
              <a:cxnLst/>
              <a:rect r="r" b="b" t="t" l="l"/>
              <a:pathLst>
                <a:path h="3597669" w="7218964">
                  <a:moveTo>
                    <a:pt x="271685" y="0"/>
                  </a:moveTo>
                  <a:lnTo>
                    <a:pt x="6947279" y="0"/>
                  </a:lnTo>
                  <a:cubicBezTo>
                    <a:pt x="7097326" y="0"/>
                    <a:pt x="7218964" y="121638"/>
                    <a:pt x="7218964" y="271685"/>
                  </a:cubicBezTo>
                  <a:lnTo>
                    <a:pt x="7218964" y="3325983"/>
                  </a:lnTo>
                  <a:cubicBezTo>
                    <a:pt x="7218964" y="3476031"/>
                    <a:pt x="7097326" y="3597669"/>
                    <a:pt x="6947279" y="3597669"/>
                  </a:cubicBezTo>
                  <a:lnTo>
                    <a:pt x="271685" y="3597669"/>
                  </a:lnTo>
                  <a:cubicBezTo>
                    <a:pt x="121638" y="3597669"/>
                    <a:pt x="0" y="3476031"/>
                    <a:pt x="0" y="3325983"/>
                  </a:cubicBezTo>
                  <a:lnTo>
                    <a:pt x="0" y="271685"/>
                  </a:lnTo>
                  <a:cubicBezTo>
                    <a:pt x="0" y="121638"/>
                    <a:pt x="121638" y="0"/>
                    <a:pt x="271685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FFA400"/>
              </a:solidFill>
              <a:prstDash val="solid"/>
              <a:round/>
            </a:ln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714375" y="2515529"/>
            <a:ext cx="16859250" cy="1600200"/>
          </a:xfrm>
          <a:custGeom>
            <a:avLst/>
            <a:gdLst/>
            <a:ahLst/>
            <a:cxnLst/>
            <a:rect r="r" b="b" t="t" l="l"/>
            <a:pathLst>
              <a:path h="1600200" w="16859250">
                <a:moveTo>
                  <a:pt x="0" y="0"/>
                </a:moveTo>
                <a:lnTo>
                  <a:pt x="16859250" y="0"/>
                </a:lnTo>
                <a:lnTo>
                  <a:pt x="16859250" y="1600200"/>
                </a:lnTo>
                <a:lnTo>
                  <a:pt x="0" y="1600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714375" y="2515529"/>
            <a:ext cx="16790830" cy="1600200"/>
            <a:chOff x="0" y="0"/>
            <a:chExt cx="14925182" cy="14224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4925182" cy="1422400"/>
            </a:xfrm>
            <a:custGeom>
              <a:avLst/>
              <a:gdLst/>
              <a:ahLst/>
              <a:cxnLst/>
              <a:rect r="r" b="b" t="t" l="l"/>
              <a:pathLst>
                <a:path h="1422400" w="14925182">
                  <a:moveTo>
                    <a:pt x="331546" y="0"/>
                  </a:moveTo>
                  <a:lnTo>
                    <a:pt x="14593636" y="0"/>
                  </a:lnTo>
                  <a:cubicBezTo>
                    <a:pt x="14681567" y="0"/>
                    <a:pt x="14765897" y="34931"/>
                    <a:pt x="14828075" y="97107"/>
                  </a:cubicBezTo>
                  <a:cubicBezTo>
                    <a:pt x="14890251" y="159284"/>
                    <a:pt x="14925182" y="243614"/>
                    <a:pt x="14925182" y="331546"/>
                  </a:cubicBezTo>
                  <a:lnTo>
                    <a:pt x="14925182" y="1090854"/>
                  </a:lnTo>
                  <a:cubicBezTo>
                    <a:pt x="14925182" y="1178786"/>
                    <a:pt x="14890251" y="1263116"/>
                    <a:pt x="14828075" y="1325293"/>
                  </a:cubicBezTo>
                  <a:cubicBezTo>
                    <a:pt x="14765897" y="1387469"/>
                    <a:pt x="14681567" y="1422400"/>
                    <a:pt x="14593636" y="1422400"/>
                  </a:cubicBezTo>
                  <a:lnTo>
                    <a:pt x="331546" y="1422400"/>
                  </a:lnTo>
                  <a:cubicBezTo>
                    <a:pt x="243614" y="1422400"/>
                    <a:pt x="159284" y="1387469"/>
                    <a:pt x="97107" y="1325293"/>
                  </a:cubicBezTo>
                  <a:cubicBezTo>
                    <a:pt x="34931" y="1263116"/>
                    <a:pt x="0" y="1178786"/>
                    <a:pt x="0" y="1090854"/>
                  </a:cubicBezTo>
                  <a:lnTo>
                    <a:pt x="0" y="331546"/>
                  </a:lnTo>
                  <a:cubicBezTo>
                    <a:pt x="0" y="243614"/>
                    <a:pt x="34931" y="159284"/>
                    <a:pt x="97107" y="97107"/>
                  </a:cubicBezTo>
                  <a:cubicBezTo>
                    <a:pt x="159284" y="34931"/>
                    <a:pt x="243614" y="0"/>
                    <a:pt x="331546" y="0"/>
                  </a:cubicBezTo>
                  <a:close/>
                </a:path>
              </a:pathLst>
            </a:custGeom>
            <a:solidFill>
              <a:srgbClr val="FFA400"/>
            </a:solid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1100138" y="7155838"/>
            <a:ext cx="7486650" cy="900112"/>
          </a:xfrm>
          <a:custGeom>
            <a:avLst/>
            <a:gdLst/>
            <a:ahLst/>
            <a:cxnLst/>
            <a:rect r="r" b="b" t="t" l="l"/>
            <a:pathLst>
              <a:path h="900112" w="7486650">
                <a:moveTo>
                  <a:pt x="0" y="0"/>
                </a:moveTo>
                <a:lnTo>
                  <a:pt x="7486650" y="0"/>
                </a:lnTo>
                <a:lnTo>
                  <a:pt x="7486650" y="900112"/>
                </a:lnTo>
                <a:lnTo>
                  <a:pt x="0" y="9001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1121569" y="6847713"/>
            <a:ext cx="7486650" cy="1451124"/>
            <a:chOff x="0" y="0"/>
            <a:chExt cx="6654800" cy="128988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6654800" cy="1289888"/>
            </a:xfrm>
            <a:custGeom>
              <a:avLst/>
              <a:gdLst/>
              <a:ahLst/>
              <a:cxnLst/>
              <a:rect r="r" b="b" t="t" l="l"/>
              <a:pathLst>
                <a:path h="1289888" w="6654800">
                  <a:moveTo>
                    <a:pt x="215900" y="0"/>
                  </a:moveTo>
                  <a:lnTo>
                    <a:pt x="6438900" y="0"/>
                  </a:lnTo>
                  <a:cubicBezTo>
                    <a:pt x="6558138" y="0"/>
                    <a:pt x="6654800" y="96662"/>
                    <a:pt x="6654800" y="215900"/>
                  </a:cubicBezTo>
                  <a:lnTo>
                    <a:pt x="6654800" y="1073988"/>
                  </a:lnTo>
                  <a:cubicBezTo>
                    <a:pt x="6654800" y="1193226"/>
                    <a:pt x="6558138" y="1289888"/>
                    <a:pt x="6438900" y="1289888"/>
                  </a:cubicBezTo>
                  <a:lnTo>
                    <a:pt x="215900" y="1289888"/>
                  </a:lnTo>
                  <a:cubicBezTo>
                    <a:pt x="158640" y="1289888"/>
                    <a:pt x="103725" y="1267142"/>
                    <a:pt x="63236" y="1226653"/>
                  </a:cubicBezTo>
                  <a:cubicBezTo>
                    <a:pt x="22747" y="1186163"/>
                    <a:pt x="0" y="1131248"/>
                    <a:pt x="0" y="1073988"/>
                  </a:cubicBezTo>
                  <a:lnTo>
                    <a:pt x="0" y="215900"/>
                  </a:lnTo>
                  <a:cubicBezTo>
                    <a:pt x="0" y="96662"/>
                    <a:pt x="96662" y="0"/>
                    <a:pt x="215900" y="0"/>
                  </a:cubicBezTo>
                  <a:close/>
                </a:path>
              </a:pathLst>
            </a:custGeom>
            <a:solidFill>
              <a:srgbClr val="FFA400"/>
            </a:solid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9383870" y="4401479"/>
            <a:ext cx="8121335" cy="4047377"/>
            <a:chOff x="0" y="0"/>
            <a:chExt cx="7218964" cy="3597669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7218964" cy="3597669"/>
            </a:xfrm>
            <a:custGeom>
              <a:avLst/>
              <a:gdLst/>
              <a:ahLst/>
              <a:cxnLst/>
              <a:rect r="r" b="b" t="t" l="l"/>
              <a:pathLst>
                <a:path h="3597669" w="7218964">
                  <a:moveTo>
                    <a:pt x="271685" y="0"/>
                  </a:moveTo>
                  <a:lnTo>
                    <a:pt x="6947279" y="0"/>
                  </a:lnTo>
                  <a:cubicBezTo>
                    <a:pt x="7097326" y="0"/>
                    <a:pt x="7218964" y="121638"/>
                    <a:pt x="7218964" y="271685"/>
                  </a:cubicBezTo>
                  <a:lnTo>
                    <a:pt x="7218964" y="3325983"/>
                  </a:lnTo>
                  <a:cubicBezTo>
                    <a:pt x="7218964" y="3476031"/>
                    <a:pt x="7097326" y="3597669"/>
                    <a:pt x="6947279" y="3597669"/>
                  </a:cubicBezTo>
                  <a:lnTo>
                    <a:pt x="271685" y="3597669"/>
                  </a:lnTo>
                  <a:cubicBezTo>
                    <a:pt x="121638" y="3597669"/>
                    <a:pt x="0" y="3476031"/>
                    <a:pt x="0" y="3325983"/>
                  </a:cubicBezTo>
                  <a:lnTo>
                    <a:pt x="0" y="271685"/>
                  </a:lnTo>
                  <a:cubicBezTo>
                    <a:pt x="0" y="121638"/>
                    <a:pt x="121638" y="0"/>
                    <a:pt x="271685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FFA400"/>
              </a:solidFill>
              <a:prstDash val="solid"/>
              <a:round/>
            </a:ln>
          </p:spPr>
        </p:sp>
      </p:grpSp>
      <p:sp>
        <p:nvSpPr>
          <p:cNvPr name="Freeform 12" id="12"/>
          <p:cNvSpPr/>
          <p:nvPr/>
        </p:nvSpPr>
        <p:spPr>
          <a:xfrm flipH="false" flipV="false" rot="0">
            <a:off x="9701212" y="7155838"/>
            <a:ext cx="7486650" cy="907256"/>
          </a:xfrm>
          <a:custGeom>
            <a:avLst/>
            <a:gdLst/>
            <a:ahLst/>
            <a:cxnLst/>
            <a:rect r="r" b="b" t="t" l="l"/>
            <a:pathLst>
              <a:path h="907256" w="7486650">
                <a:moveTo>
                  <a:pt x="0" y="0"/>
                </a:moveTo>
                <a:lnTo>
                  <a:pt x="7486650" y="0"/>
                </a:lnTo>
                <a:lnTo>
                  <a:pt x="7486650" y="907256"/>
                </a:lnTo>
                <a:lnTo>
                  <a:pt x="0" y="90725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3" id="13"/>
          <p:cNvGrpSpPr/>
          <p:nvPr/>
        </p:nvGrpSpPr>
        <p:grpSpPr>
          <a:xfrm rot="0">
            <a:off x="9701212" y="6847713"/>
            <a:ext cx="7486650" cy="1353341"/>
            <a:chOff x="0" y="0"/>
            <a:chExt cx="6654800" cy="120297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6654800" cy="1202970"/>
            </a:xfrm>
            <a:custGeom>
              <a:avLst/>
              <a:gdLst/>
              <a:ahLst/>
              <a:cxnLst/>
              <a:rect r="r" b="b" t="t" l="l"/>
              <a:pathLst>
                <a:path h="1202970" w="6654800">
                  <a:moveTo>
                    <a:pt x="215900" y="0"/>
                  </a:moveTo>
                  <a:lnTo>
                    <a:pt x="6438900" y="0"/>
                  </a:lnTo>
                  <a:cubicBezTo>
                    <a:pt x="6558138" y="0"/>
                    <a:pt x="6654800" y="96662"/>
                    <a:pt x="6654800" y="215900"/>
                  </a:cubicBezTo>
                  <a:lnTo>
                    <a:pt x="6654800" y="987070"/>
                  </a:lnTo>
                  <a:cubicBezTo>
                    <a:pt x="6654800" y="1044330"/>
                    <a:pt x="6632053" y="1099245"/>
                    <a:pt x="6591564" y="1139734"/>
                  </a:cubicBezTo>
                  <a:cubicBezTo>
                    <a:pt x="6551075" y="1180223"/>
                    <a:pt x="6496160" y="1202970"/>
                    <a:pt x="6438900" y="1202970"/>
                  </a:cubicBezTo>
                  <a:lnTo>
                    <a:pt x="215900" y="1202970"/>
                  </a:lnTo>
                  <a:cubicBezTo>
                    <a:pt x="96662" y="1202970"/>
                    <a:pt x="0" y="1106308"/>
                    <a:pt x="0" y="987070"/>
                  </a:cubicBezTo>
                  <a:lnTo>
                    <a:pt x="0" y="215900"/>
                  </a:lnTo>
                  <a:cubicBezTo>
                    <a:pt x="0" y="96662"/>
                    <a:pt x="96662" y="0"/>
                    <a:pt x="215900" y="0"/>
                  </a:cubicBezTo>
                  <a:close/>
                </a:path>
              </a:pathLst>
            </a:custGeom>
            <a:solidFill>
              <a:srgbClr val="BBBCBC"/>
            </a:solidFill>
          </p:spPr>
        </p:sp>
      </p:grpSp>
      <p:sp>
        <p:nvSpPr>
          <p:cNvPr name="Freeform 15" id="15"/>
          <p:cNvSpPr/>
          <p:nvPr/>
        </p:nvSpPr>
        <p:spPr>
          <a:xfrm flipH="false" flipV="false" rot="0">
            <a:off x="976308" y="2720312"/>
            <a:ext cx="16335370" cy="1190620"/>
          </a:xfrm>
          <a:custGeom>
            <a:avLst/>
            <a:gdLst/>
            <a:ahLst/>
            <a:cxnLst/>
            <a:rect r="r" b="b" t="t" l="l"/>
            <a:pathLst>
              <a:path h="1190620" w="16335370">
                <a:moveTo>
                  <a:pt x="0" y="0"/>
                </a:moveTo>
                <a:lnTo>
                  <a:pt x="16335370" y="0"/>
                </a:lnTo>
                <a:lnTo>
                  <a:pt x="16335370" y="1190620"/>
                </a:lnTo>
                <a:lnTo>
                  <a:pt x="0" y="119062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100138" y="5473041"/>
            <a:ext cx="7860982" cy="357188"/>
          </a:xfrm>
          <a:custGeom>
            <a:avLst/>
            <a:gdLst/>
            <a:ahLst/>
            <a:cxnLst/>
            <a:rect r="r" b="b" t="t" l="l"/>
            <a:pathLst>
              <a:path h="357188" w="7860982">
                <a:moveTo>
                  <a:pt x="0" y="0"/>
                </a:moveTo>
                <a:lnTo>
                  <a:pt x="7860982" y="0"/>
                </a:lnTo>
                <a:lnTo>
                  <a:pt x="7860982" y="357188"/>
                </a:lnTo>
                <a:lnTo>
                  <a:pt x="0" y="35718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9701212" y="5473041"/>
            <a:ext cx="7860982" cy="357188"/>
          </a:xfrm>
          <a:custGeom>
            <a:avLst/>
            <a:gdLst/>
            <a:ahLst/>
            <a:cxnLst/>
            <a:rect r="r" b="b" t="t" l="l"/>
            <a:pathLst>
              <a:path h="357188" w="7860982">
                <a:moveTo>
                  <a:pt x="0" y="0"/>
                </a:moveTo>
                <a:lnTo>
                  <a:pt x="7860983" y="0"/>
                </a:lnTo>
                <a:lnTo>
                  <a:pt x="7860983" y="357188"/>
                </a:lnTo>
                <a:lnTo>
                  <a:pt x="0" y="35718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9701212" y="6144554"/>
            <a:ext cx="7486650" cy="639809"/>
          </a:xfrm>
          <a:custGeom>
            <a:avLst/>
            <a:gdLst/>
            <a:ahLst/>
            <a:cxnLst/>
            <a:rect r="r" b="b" t="t" l="l"/>
            <a:pathLst>
              <a:path h="639809" w="7486650">
                <a:moveTo>
                  <a:pt x="0" y="0"/>
                </a:moveTo>
                <a:lnTo>
                  <a:pt x="7486650" y="0"/>
                </a:lnTo>
                <a:lnTo>
                  <a:pt x="7486650" y="639809"/>
                </a:lnTo>
                <a:lnTo>
                  <a:pt x="0" y="639809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371600" y="7327288"/>
            <a:ext cx="6986588" cy="557212"/>
          </a:xfrm>
          <a:custGeom>
            <a:avLst/>
            <a:gdLst/>
            <a:ahLst/>
            <a:cxnLst/>
            <a:rect r="r" b="b" t="t" l="l"/>
            <a:pathLst>
              <a:path h="557212" w="6986588">
                <a:moveTo>
                  <a:pt x="0" y="0"/>
                </a:moveTo>
                <a:lnTo>
                  <a:pt x="6986588" y="0"/>
                </a:lnTo>
                <a:lnTo>
                  <a:pt x="6986588" y="557212"/>
                </a:lnTo>
                <a:lnTo>
                  <a:pt x="0" y="557212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5459075" y="7409441"/>
            <a:ext cx="1500188" cy="400050"/>
          </a:xfrm>
          <a:custGeom>
            <a:avLst/>
            <a:gdLst/>
            <a:ahLst/>
            <a:cxnLst/>
            <a:rect r="r" b="b" t="t" l="l"/>
            <a:pathLst>
              <a:path h="400050" w="1500188">
                <a:moveTo>
                  <a:pt x="0" y="0"/>
                </a:moveTo>
                <a:lnTo>
                  <a:pt x="1500187" y="0"/>
                </a:lnTo>
                <a:lnTo>
                  <a:pt x="1500187" y="400050"/>
                </a:lnTo>
                <a:lnTo>
                  <a:pt x="0" y="40005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1" id="21"/>
          <p:cNvGrpSpPr/>
          <p:nvPr/>
        </p:nvGrpSpPr>
        <p:grpSpPr>
          <a:xfrm rot="0">
            <a:off x="14846100" y="7245981"/>
            <a:ext cx="2113162" cy="563510"/>
            <a:chOff x="0" y="0"/>
            <a:chExt cx="1333500" cy="35560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1333500" cy="355600"/>
            </a:xfrm>
            <a:custGeom>
              <a:avLst/>
              <a:gdLst/>
              <a:ahLst/>
              <a:cxnLst/>
              <a:rect r="r" b="b" t="t" l="l"/>
              <a:pathLst>
                <a:path h="355600" w="1333500">
                  <a:moveTo>
                    <a:pt x="162289" y="0"/>
                  </a:moveTo>
                  <a:lnTo>
                    <a:pt x="1171211" y="0"/>
                  </a:lnTo>
                  <a:cubicBezTo>
                    <a:pt x="1260841" y="0"/>
                    <a:pt x="1333500" y="72659"/>
                    <a:pt x="1333500" y="162289"/>
                  </a:cubicBezTo>
                  <a:lnTo>
                    <a:pt x="1333500" y="193311"/>
                  </a:lnTo>
                  <a:cubicBezTo>
                    <a:pt x="1333500" y="282941"/>
                    <a:pt x="1260841" y="355600"/>
                    <a:pt x="1171211" y="355600"/>
                  </a:cubicBezTo>
                  <a:lnTo>
                    <a:pt x="162289" y="355600"/>
                  </a:lnTo>
                  <a:cubicBezTo>
                    <a:pt x="72659" y="355600"/>
                    <a:pt x="0" y="282941"/>
                    <a:pt x="0" y="193311"/>
                  </a:cubicBezTo>
                  <a:lnTo>
                    <a:pt x="0" y="162289"/>
                  </a:lnTo>
                  <a:cubicBezTo>
                    <a:pt x="0" y="72659"/>
                    <a:pt x="72659" y="0"/>
                    <a:pt x="162289" y="0"/>
                  </a:cubicBezTo>
                  <a:close/>
                </a:path>
              </a:pathLst>
            </a:custGeom>
            <a:solidFill>
              <a:srgbClr val="0047BB"/>
            </a:solidFill>
          </p:spPr>
        </p:sp>
      </p:grpSp>
      <p:sp>
        <p:nvSpPr>
          <p:cNvPr name="Freeform 23" id="23"/>
          <p:cNvSpPr/>
          <p:nvPr/>
        </p:nvSpPr>
        <p:spPr>
          <a:xfrm flipH="false" flipV="false" rot="0">
            <a:off x="9877420" y="7303470"/>
            <a:ext cx="2362195" cy="683414"/>
          </a:xfrm>
          <a:custGeom>
            <a:avLst/>
            <a:gdLst/>
            <a:ahLst/>
            <a:cxnLst/>
            <a:rect r="r" b="b" t="t" l="l"/>
            <a:pathLst>
              <a:path h="683414" w="2362195">
                <a:moveTo>
                  <a:pt x="0" y="0"/>
                </a:moveTo>
                <a:lnTo>
                  <a:pt x="2362195" y="0"/>
                </a:lnTo>
                <a:lnTo>
                  <a:pt x="2362195" y="683414"/>
                </a:lnTo>
                <a:lnTo>
                  <a:pt x="0" y="683414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4" id="24"/>
          <p:cNvSpPr txBox="true"/>
          <p:nvPr/>
        </p:nvSpPr>
        <p:spPr>
          <a:xfrm rot="0">
            <a:off x="1371600" y="871643"/>
            <a:ext cx="8795519" cy="808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640"/>
              </a:lnSpc>
            </a:pPr>
            <a:r>
              <a:rPr lang="en-US" b="true" sz="4743">
                <a:solidFill>
                  <a:srgbClr val="0F172A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MMA SA Taskforce Focus Areas</a:t>
            </a:r>
          </a:p>
        </p:txBody>
      </p:sp>
      <p:grpSp>
        <p:nvGrpSpPr>
          <p:cNvPr name="Group 25" id="25"/>
          <p:cNvGrpSpPr/>
          <p:nvPr/>
        </p:nvGrpSpPr>
        <p:grpSpPr>
          <a:xfrm rot="0">
            <a:off x="13782404" y="837248"/>
            <a:ext cx="5130471" cy="783041"/>
            <a:chOff x="0" y="0"/>
            <a:chExt cx="1351235" cy="206233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1351235" cy="206233"/>
            </a:xfrm>
            <a:custGeom>
              <a:avLst/>
              <a:gdLst/>
              <a:ahLst/>
              <a:cxnLst/>
              <a:rect r="r" b="b" t="t" l="l"/>
              <a:pathLst>
                <a:path h="206233" w="1351235">
                  <a:moveTo>
                    <a:pt x="61115" y="0"/>
                  </a:moveTo>
                  <a:lnTo>
                    <a:pt x="1290120" y="0"/>
                  </a:lnTo>
                  <a:cubicBezTo>
                    <a:pt x="1306329" y="0"/>
                    <a:pt x="1321874" y="6439"/>
                    <a:pt x="1333335" y="17900"/>
                  </a:cubicBezTo>
                  <a:cubicBezTo>
                    <a:pt x="1344796" y="29361"/>
                    <a:pt x="1351235" y="44906"/>
                    <a:pt x="1351235" y="61115"/>
                  </a:cubicBezTo>
                  <a:lnTo>
                    <a:pt x="1351235" y="145118"/>
                  </a:lnTo>
                  <a:cubicBezTo>
                    <a:pt x="1351235" y="161327"/>
                    <a:pt x="1344796" y="176872"/>
                    <a:pt x="1333335" y="188333"/>
                  </a:cubicBezTo>
                  <a:cubicBezTo>
                    <a:pt x="1321874" y="199794"/>
                    <a:pt x="1306329" y="206233"/>
                    <a:pt x="1290120" y="206233"/>
                  </a:cubicBezTo>
                  <a:lnTo>
                    <a:pt x="61115" y="206233"/>
                  </a:lnTo>
                  <a:cubicBezTo>
                    <a:pt x="44906" y="206233"/>
                    <a:pt x="29361" y="199794"/>
                    <a:pt x="17900" y="188333"/>
                  </a:cubicBezTo>
                  <a:cubicBezTo>
                    <a:pt x="6439" y="176872"/>
                    <a:pt x="0" y="161327"/>
                    <a:pt x="0" y="145118"/>
                  </a:cubicBezTo>
                  <a:lnTo>
                    <a:pt x="0" y="61115"/>
                  </a:lnTo>
                  <a:cubicBezTo>
                    <a:pt x="0" y="44906"/>
                    <a:pt x="6439" y="29361"/>
                    <a:pt x="17900" y="17900"/>
                  </a:cubicBezTo>
                  <a:cubicBezTo>
                    <a:pt x="29361" y="6439"/>
                    <a:pt x="44906" y="0"/>
                    <a:pt x="61115" y="0"/>
                  </a:cubicBezTo>
                  <a:close/>
                </a:path>
              </a:pathLst>
            </a:custGeom>
            <a:solidFill>
              <a:srgbClr val="FFA400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38100"/>
              <a:ext cx="1351235" cy="2443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28" id="28"/>
          <p:cNvSpPr txBox="true"/>
          <p:nvPr/>
        </p:nvSpPr>
        <p:spPr>
          <a:xfrm rot="0">
            <a:off x="14070677" y="982170"/>
            <a:ext cx="4466664" cy="450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80"/>
              </a:lnSpc>
            </a:pPr>
            <a:r>
              <a:rPr lang="en-US" sz="2700" b="true">
                <a:solidFill>
                  <a:srgbClr val="00000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Industry Workstreams</a:t>
            </a:r>
          </a:p>
        </p:txBody>
      </p:sp>
      <p:sp>
        <p:nvSpPr>
          <p:cNvPr name="Freeform 29" id="29"/>
          <p:cNvSpPr/>
          <p:nvPr/>
        </p:nvSpPr>
        <p:spPr>
          <a:xfrm flipH="false" flipV="false" rot="0">
            <a:off x="-83409" y="593185"/>
            <a:ext cx="2052768" cy="1450857"/>
          </a:xfrm>
          <a:custGeom>
            <a:avLst/>
            <a:gdLst/>
            <a:ahLst/>
            <a:cxnLst/>
            <a:rect r="r" b="b" t="t" l="l"/>
            <a:pathLst>
              <a:path h="1450857" w="2052768">
                <a:moveTo>
                  <a:pt x="0" y="0"/>
                </a:moveTo>
                <a:lnTo>
                  <a:pt x="2052768" y="0"/>
                </a:lnTo>
                <a:lnTo>
                  <a:pt x="2052768" y="1450856"/>
                </a:lnTo>
                <a:lnTo>
                  <a:pt x="0" y="1450856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1057275" y="2815559"/>
            <a:ext cx="314325" cy="314325"/>
          </a:xfrm>
          <a:custGeom>
            <a:avLst/>
            <a:gdLst/>
            <a:ahLst/>
            <a:cxnLst/>
            <a:rect r="r" b="b" t="t" l="l"/>
            <a:pathLst>
              <a:path h="314325" w="314325">
                <a:moveTo>
                  <a:pt x="0" y="0"/>
                </a:moveTo>
                <a:lnTo>
                  <a:pt x="314325" y="0"/>
                </a:lnTo>
                <a:lnTo>
                  <a:pt x="314325" y="314325"/>
                </a:lnTo>
                <a:lnTo>
                  <a:pt x="0" y="314325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7141017" y="5045146"/>
            <a:ext cx="1375040" cy="873150"/>
          </a:xfrm>
          <a:custGeom>
            <a:avLst/>
            <a:gdLst/>
            <a:ahLst/>
            <a:cxnLst/>
            <a:rect r="r" b="b" t="t" l="l"/>
            <a:pathLst>
              <a:path h="873150" w="1375040">
                <a:moveTo>
                  <a:pt x="0" y="0"/>
                </a:moveTo>
                <a:lnTo>
                  <a:pt x="1375040" y="0"/>
                </a:lnTo>
                <a:lnTo>
                  <a:pt x="1375040" y="873150"/>
                </a:lnTo>
                <a:lnTo>
                  <a:pt x="0" y="87315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15965391" y="5104356"/>
            <a:ext cx="799390" cy="951655"/>
          </a:xfrm>
          <a:custGeom>
            <a:avLst/>
            <a:gdLst/>
            <a:ahLst/>
            <a:cxnLst/>
            <a:rect r="r" b="b" t="t" l="l"/>
            <a:pathLst>
              <a:path h="951655" w="799390">
                <a:moveTo>
                  <a:pt x="0" y="0"/>
                </a:moveTo>
                <a:lnTo>
                  <a:pt x="799390" y="0"/>
                </a:lnTo>
                <a:lnTo>
                  <a:pt x="799390" y="951654"/>
                </a:lnTo>
                <a:lnTo>
                  <a:pt x="0" y="951654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3" id="33"/>
          <p:cNvSpPr txBox="true"/>
          <p:nvPr/>
        </p:nvSpPr>
        <p:spPr>
          <a:xfrm rot="0">
            <a:off x="1121569" y="4581608"/>
            <a:ext cx="5475075" cy="18828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27"/>
              </a:lnSpc>
            </a:pPr>
            <a:r>
              <a:rPr lang="en-US" b="true" sz="2794">
                <a:solidFill>
                  <a:srgbClr val="FFA40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Workstream 01</a:t>
            </a:r>
          </a:p>
          <a:p>
            <a:pPr algn="l">
              <a:lnSpc>
                <a:spcPts val="3813"/>
              </a:lnSpc>
            </a:pPr>
            <a:r>
              <a:rPr lang="en-US" b="true" sz="2354">
                <a:solidFill>
                  <a:srgbClr val="050503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Market Education</a:t>
            </a:r>
          </a:p>
          <a:p>
            <a:pPr algn="l">
              <a:lnSpc>
                <a:spcPts val="3471"/>
              </a:lnSpc>
            </a:pPr>
            <a:r>
              <a:rPr lang="en-US" sz="2142">
                <a:solidFill>
                  <a:srgbClr val="050503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Focussed on expanding and elevating the</a:t>
            </a:r>
            <a:r>
              <a:rPr lang="en-US" sz="2142">
                <a:solidFill>
                  <a:srgbClr val="334155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 </a:t>
            </a:r>
            <a:r>
              <a:rPr lang="en-US" b="true" sz="2142">
                <a:solidFill>
                  <a:srgbClr val="050503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Retail Media "Brains Trust"</a:t>
            </a:r>
            <a:r>
              <a:rPr lang="en-US" sz="2142">
                <a:solidFill>
                  <a:srgbClr val="334155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 </a:t>
            </a:r>
            <a:r>
              <a:rPr lang="en-US" sz="2142">
                <a:solidFill>
                  <a:srgbClr val="050503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in South Africa.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414462" y="2796612"/>
            <a:ext cx="2664172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b="true" sz="1800">
                <a:solidFill>
                  <a:srgbClr val="0F172A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Market-Driven Objectives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9795865" y="4498616"/>
            <a:ext cx="5529263" cy="21923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52"/>
              </a:lnSpc>
            </a:pPr>
            <a:r>
              <a:rPr lang="en-US" b="true" sz="2625">
                <a:solidFill>
                  <a:srgbClr val="FFA40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Workstream 02</a:t>
            </a:r>
          </a:p>
          <a:p>
            <a:pPr algn="l">
              <a:lnSpc>
                <a:spcPts val="3581"/>
              </a:lnSpc>
            </a:pPr>
            <a:r>
              <a:rPr lang="en-US" b="true" sz="2210">
                <a:solidFill>
                  <a:srgbClr val="050503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Retail Media Measurement Standards</a:t>
            </a:r>
          </a:p>
          <a:p>
            <a:pPr algn="l">
              <a:lnSpc>
                <a:spcPts val="3245"/>
              </a:lnSpc>
            </a:pPr>
            <a:r>
              <a:rPr lang="en-US" sz="2003">
                <a:solidFill>
                  <a:srgbClr val="050503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Developing unified measurement standards in collaboration with renowned global expert </a:t>
            </a:r>
            <a:r>
              <a:rPr lang="en-US" b="true" sz="2003">
                <a:solidFill>
                  <a:srgbClr val="050503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Jeffrey Bustos</a:t>
            </a:r>
            <a:r>
              <a:rPr lang="en-US" sz="2003">
                <a:solidFill>
                  <a:srgbClr val="050503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.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057275" y="3183231"/>
            <a:ext cx="15707506" cy="6896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35"/>
              </a:lnSpc>
            </a:pPr>
            <a:r>
              <a:rPr lang="en-US" sz="1575">
                <a:solidFill>
                  <a:srgbClr val="000000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The MMA South Africa Retail Media Taskforce is actively addressing two core priorities identified by the local market to accelerate category growth, building talent capacity while standardising campaign effectiveness.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1348861" y="7028805"/>
            <a:ext cx="7167196" cy="9618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78"/>
              </a:lnSpc>
            </a:pPr>
            <a:r>
              <a:rPr lang="en-US" b="true" sz="1762">
                <a:solidFill>
                  <a:srgbClr val="050503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Empowering brands, agencies, and retail networks through </a:t>
            </a:r>
          </a:p>
          <a:p>
            <a:pPr algn="l">
              <a:lnSpc>
                <a:spcPts val="2678"/>
              </a:lnSpc>
            </a:pPr>
            <a:r>
              <a:rPr lang="en-US" b="true" sz="1762">
                <a:solidFill>
                  <a:srgbClr val="050503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structured training, best-practice playbooks, and standardized industry definitions.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9972675" y="7179041"/>
            <a:ext cx="4664139" cy="619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384"/>
              </a:lnSpc>
            </a:pPr>
          </a:p>
          <a:p>
            <a:pPr algn="just">
              <a:lnSpc>
                <a:spcPts val="2654"/>
              </a:lnSpc>
            </a:pPr>
            <a:r>
              <a:rPr lang="en-US" b="true" sz="2212">
                <a:solidFill>
                  <a:srgbClr val="F8FAFC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1st Draft Public Release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9972675" y="7112366"/>
            <a:ext cx="2880332" cy="3366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07"/>
              </a:lnSpc>
              <a:spcBef>
                <a:spcPct val="0"/>
              </a:spcBef>
            </a:pPr>
            <a:r>
              <a:rPr lang="en-US" b="true" sz="1912" strike="noStrike" u="none">
                <a:solidFill>
                  <a:srgbClr val="0047BB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Upcoming Key Milestone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15042053" y="7301230"/>
            <a:ext cx="1722728" cy="408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72"/>
              </a:lnSpc>
            </a:pPr>
            <a:r>
              <a:rPr lang="en-US" b="true" sz="2480">
                <a:solidFill>
                  <a:srgbClr val="F8FAFC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3 Sept 2026</a:t>
            </a:r>
          </a:p>
        </p:txBody>
      </p:sp>
      <p:grpSp>
        <p:nvGrpSpPr>
          <p:cNvPr name="Group 41" id="41"/>
          <p:cNvGrpSpPr/>
          <p:nvPr/>
        </p:nvGrpSpPr>
        <p:grpSpPr>
          <a:xfrm rot="0">
            <a:off x="13415446" y="8876781"/>
            <a:ext cx="4002590" cy="1210916"/>
            <a:chOff x="0" y="0"/>
            <a:chExt cx="5336787" cy="1614555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2603683" cy="1614555"/>
            </a:xfrm>
            <a:custGeom>
              <a:avLst/>
              <a:gdLst/>
              <a:ahLst/>
              <a:cxnLst/>
              <a:rect r="r" b="b" t="t" l="l"/>
              <a:pathLst>
                <a:path h="1614555" w="2603683">
                  <a:moveTo>
                    <a:pt x="0" y="0"/>
                  </a:moveTo>
                  <a:lnTo>
                    <a:pt x="2603683" y="0"/>
                  </a:lnTo>
                  <a:lnTo>
                    <a:pt x="2603683" y="1614555"/>
                  </a:lnTo>
                  <a:lnTo>
                    <a:pt x="0" y="16145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8"/>
              <a:stretch>
                <a:fillRect l="-3268" t="-49553" r="-3595" b="-22780"/>
              </a:stretch>
            </a:blipFill>
          </p:spPr>
        </p:sp>
        <p:sp>
          <p:nvSpPr>
            <p:cNvPr name="Freeform 43" id="43"/>
            <p:cNvSpPr/>
            <p:nvPr/>
          </p:nvSpPr>
          <p:spPr>
            <a:xfrm flipH="false" flipV="false" rot="0">
              <a:off x="3057926" y="89888"/>
              <a:ext cx="2278861" cy="878366"/>
            </a:xfrm>
            <a:custGeom>
              <a:avLst/>
              <a:gdLst/>
              <a:ahLst/>
              <a:cxnLst/>
              <a:rect r="r" b="b" t="t" l="l"/>
              <a:pathLst>
                <a:path h="878366" w="2278861">
                  <a:moveTo>
                    <a:pt x="0" y="0"/>
                  </a:moveTo>
                  <a:lnTo>
                    <a:pt x="2278861" y="0"/>
                  </a:lnTo>
                  <a:lnTo>
                    <a:pt x="2278861" y="878366"/>
                  </a:lnTo>
                  <a:lnTo>
                    <a:pt x="0" y="8783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/>
              <a:stretch>
                <a:fillRect l="0" t="0" r="0" b="0"/>
              </a:stretch>
            </a:blipFill>
          </p:spPr>
        </p:sp>
        <p:sp>
          <p:nvSpPr>
            <p:cNvPr name="AutoShape 44" id="44"/>
            <p:cNvSpPr/>
            <p:nvPr/>
          </p:nvSpPr>
          <p:spPr>
            <a:xfrm flipV="true">
              <a:off x="2854458" y="81279"/>
              <a:ext cx="0" cy="886975"/>
            </a:xfrm>
            <a:prstGeom prst="line">
              <a:avLst/>
            </a:prstGeom>
            <a:ln cap="flat" w="14913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</p:grp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58430" y="-252810"/>
            <a:ext cx="18859125" cy="11048766"/>
            <a:chOff x="0" y="0"/>
            <a:chExt cx="24384000" cy="1428555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4285557"/>
            </a:xfrm>
            <a:custGeom>
              <a:avLst/>
              <a:gdLst/>
              <a:ahLst/>
              <a:cxnLst/>
              <a:rect r="r" b="b" t="t" l="l"/>
              <a:pathLst>
                <a:path h="14285557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4285557"/>
                  </a:lnTo>
                  <a:lnTo>
                    <a:pt x="0" y="14285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2081" t="0" r="-2081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143000" y="857250"/>
            <a:ext cx="2548976" cy="428625"/>
          </a:xfrm>
          <a:custGeom>
            <a:avLst/>
            <a:gdLst/>
            <a:ahLst/>
            <a:cxnLst/>
            <a:rect r="r" b="b" t="t" l="l"/>
            <a:pathLst>
              <a:path h="428625" w="2548976">
                <a:moveTo>
                  <a:pt x="0" y="0"/>
                </a:moveTo>
                <a:lnTo>
                  <a:pt x="2548976" y="0"/>
                </a:lnTo>
                <a:lnTo>
                  <a:pt x="2548976" y="428625"/>
                </a:lnTo>
                <a:lnTo>
                  <a:pt x="0" y="4286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3863426" y="857250"/>
            <a:ext cx="2520401" cy="428625"/>
          </a:xfrm>
          <a:custGeom>
            <a:avLst/>
            <a:gdLst/>
            <a:ahLst/>
            <a:cxnLst/>
            <a:rect r="r" b="b" t="t" l="l"/>
            <a:pathLst>
              <a:path h="428625" w="2520401">
                <a:moveTo>
                  <a:pt x="0" y="0"/>
                </a:moveTo>
                <a:lnTo>
                  <a:pt x="2520400" y="0"/>
                </a:lnTo>
                <a:lnTo>
                  <a:pt x="2520400" y="428625"/>
                </a:lnTo>
                <a:lnTo>
                  <a:pt x="0" y="42862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918754" y="5223948"/>
            <a:ext cx="40630" cy="4133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65"/>
              </a:lnSpc>
            </a:pPr>
            <a:r>
              <a:rPr lang="en-US" sz="2475">
                <a:solidFill>
                  <a:srgbClr val="94A3B8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 </a:t>
            </a:r>
          </a:p>
        </p:txBody>
      </p:sp>
      <p:sp>
        <p:nvSpPr>
          <p:cNvPr name="Freeform 7" id="7"/>
          <p:cNvSpPr/>
          <p:nvPr/>
        </p:nvSpPr>
        <p:spPr>
          <a:xfrm flipH="true" flipV="false" rot="0">
            <a:off x="12343320" y="4764797"/>
            <a:ext cx="5522203" cy="5522203"/>
          </a:xfrm>
          <a:custGeom>
            <a:avLst/>
            <a:gdLst/>
            <a:ahLst/>
            <a:cxnLst/>
            <a:rect r="r" b="b" t="t" l="l"/>
            <a:pathLst>
              <a:path h="5522203" w="5522203">
                <a:moveTo>
                  <a:pt x="5522204" y="0"/>
                </a:moveTo>
                <a:lnTo>
                  <a:pt x="0" y="0"/>
                </a:lnTo>
                <a:lnTo>
                  <a:pt x="0" y="5522203"/>
                </a:lnTo>
                <a:lnTo>
                  <a:pt x="5522204" y="5522203"/>
                </a:lnTo>
                <a:lnTo>
                  <a:pt x="5522204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2779599" y="4017530"/>
            <a:ext cx="9339548" cy="23376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363"/>
              </a:lnSpc>
            </a:pPr>
            <a:r>
              <a:rPr lang="en-US" sz="6003" b="true">
                <a:solidFill>
                  <a:srgbClr val="00000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MMA South Africa</a:t>
            </a:r>
          </a:p>
          <a:p>
            <a:pPr algn="l">
              <a:lnSpc>
                <a:spcPts val="6363"/>
              </a:lnSpc>
            </a:pPr>
            <a:r>
              <a:rPr lang="en-US" b="true" sz="6003">
                <a:solidFill>
                  <a:srgbClr val="00000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Retail Media </a:t>
            </a:r>
            <a:r>
              <a:rPr lang="en-US" b="true" sz="6003">
                <a:solidFill>
                  <a:srgbClr val="00000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Taskforce</a:t>
            </a:r>
            <a:r>
              <a:rPr lang="en-US" sz="6003">
                <a:solidFill>
                  <a:srgbClr val="000000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 </a:t>
            </a:r>
          </a:p>
          <a:p>
            <a:pPr algn="l">
              <a:lnSpc>
                <a:spcPts val="3021"/>
              </a:lnSpc>
            </a:pPr>
            <a:r>
              <a:rPr lang="en-US" sz="2721">
                <a:solidFill>
                  <a:srgbClr val="000000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Shaping standardisation,capability maturation,and </a:t>
            </a:r>
          </a:p>
          <a:p>
            <a:pPr algn="l">
              <a:lnSpc>
                <a:spcPts val="3021"/>
              </a:lnSpc>
            </a:pPr>
            <a:r>
              <a:rPr lang="en-US" sz="2721">
                <a:solidFill>
                  <a:srgbClr val="000000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growth across the South African Retail Media landscape.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705181" y="8354428"/>
            <a:ext cx="8836889" cy="1435244"/>
            <a:chOff x="0" y="0"/>
            <a:chExt cx="11782519" cy="1913658"/>
          </a:xfrm>
        </p:grpSpPr>
        <p:sp>
          <p:nvSpPr>
            <p:cNvPr name="AutoShape 10" id="10"/>
            <p:cNvSpPr/>
            <p:nvPr/>
          </p:nvSpPr>
          <p:spPr>
            <a:xfrm>
              <a:off x="57629" y="531195"/>
              <a:ext cx="11502447" cy="0"/>
            </a:xfrm>
            <a:prstGeom prst="line">
              <a:avLst/>
            </a:prstGeom>
            <a:ln cap="flat" w="27565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661747"/>
              <a:ext cx="3432924" cy="1251911"/>
            </a:xfrm>
            <a:custGeom>
              <a:avLst/>
              <a:gdLst/>
              <a:ahLst/>
              <a:cxnLst/>
              <a:rect r="r" b="b" t="t" l="l"/>
              <a:pathLst>
                <a:path h="1251911" w="3432924">
                  <a:moveTo>
                    <a:pt x="0" y="0"/>
                  </a:moveTo>
                  <a:lnTo>
                    <a:pt x="3432924" y="0"/>
                  </a:lnTo>
                  <a:lnTo>
                    <a:pt x="3432924" y="1251911"/>
                  </a:lnTo>
                  <a:lnTo>
                    <a:pt x="0" y="1251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-8052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3841534" y="769371"/>
              <a:ext cx="3689575" cy="894722"/>
            </a:xfrm>
            <a:custGeom>
              <a:avLst/>
              <a:gdLst/>
              <a:ahLst/>
              <a:cxnLst/>
              <a:rect r="r" b="b" t="t" l="l"/>
              <a:pathLst>
                <a:path h="894722" w="3689575">
                  <a:moveTo>
                    <a:pt x="0" y="0"/>
                  </a:moveTo>
                  <a:lnTo>
                    <a:pt x="3689575" y="0"/>
                  </a:lnTo>
                  <a:lnTo>
                    <a:pt x="3689575" y="894722"/>
                  </a:lnTo>
                  <a:lnTo>
                    <a:pt x="0" y="8947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7934515" y="742970"/>
              <a:ext cx="3848004" cy="1089466"/>
            </a:xfrm>
            <a:custGeom>
              <a:avLst/>
              <a:gdLst/>
              <a:ahLst/>
              <a:cxnLst/>
              <a:rect r="r" b="b" t="t" l="l"/>
              <a:pathLst>
                <a:path h="1089466" w="3848004">
                  <a:moveTo>
                    <a:pt x="0" y="0"/>
                  </a:moveTo>
                  <a:lnTo>
                    <a:pt x="3848004" y="0"/>
                  </a:lnTo>
                  <a:lnTo>
                    <a:pt x="3848004" y="1089466"/>
                  </a:lnTo>
                  <a:lnTo>
                    <a:pt x="0" y="10894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0" t="0" r="0" b="0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 rot="0">
              <a:off x="57629" y="-28575"/>
              <a:ext cx="3152526" cy="4991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168"/>
                </a:lnSpc>
              </a:pPr>
              <a:r>
                <a:rPr lang="en-US" sz="1549">
                  <a:solidFill>
                    <a:srgbClr val="000000"/>
                  </a:solidFill>
                  <a:latin typeface="Söhne 3 Light"/>
                  <a:ea typeface="Söhne 3 Light"/>
                  <a:cs typeface="Söhne 3 Light"/>
                  <a:sym typeface="Söhne 3 Light"/>
                </a:rPr>
                <a:t>Strategic Partners</a:t>
              </a:r>
            </a:p>
          </p:txBody>
        </p:sp>
        <p:sp>
          <p:nvSpPr>
            <p:cNvPr name="AutoShape 15" id="15"/>
            <p:cNvSpPr/>
            <p:nvPr/>
          </p:nvSpPr>
          <p:spPr>
            <a:xfrm flipV="true">
              <a:off x="3627143" y="527154"/>
              <a:ext cx="0" cy="632024"/>
            </a:xfrm>
            <a:prstGeom prst="line">
              <a:avLst/>
            </a:prstGeom>
            <a:ln cap="flat" w="27565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6" id="16"/>
            <p:cNvSpPr/>
            <p:nvPr/>
          </p:nvSpPr>
          <p:spPr>
            <a:xfrm flipV="true">
              <a:off x="7723207" y="527154"/>
              <a:ext cx="0" cy="632024"/>
            </a:xfrm>
            <a:prstGeom prst="line">
              <a:avLst/>
            </a:prstGeom>
            <a:ln cap="flat" w="27565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17" id="17"/>
          <p:cNvGrpSpPr/>
          <p:nvPr/>
        </p:nvGrpSpPr>
        <p:grpSpPr>
          <a:xfrm rot="0">
            <a:off x="961363" y="759378"/>
            <a:ext cx="5112944" cy="1546835"/>
            <a:chOff x="0" y="0"/>
            <a:chExt cx="6817258" cy="2062446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3325967" cy="2062446"/>
            </a:xfrm>
            <a:custGeom>
              <a:avLst/>
              <a:gdLst/>
              <a:ahLst/>
              <a:cxnLst/>
              <a:rect r="r" b="b" t="t" l="l"/>
              <a:pathLst>
                <a:path h="2062446" w="3325967">
                  <a:moveTo>
                    <a:pt x="0" y="0"/>
                  </a:moveTo>
                  <a:lnTo>
                    <a:pt x="3325967" y="0"/>
                  </a:lnTo>
                  <a:lnTo>
                    <a:pt x="3325967" y="2062446"/>
                  </a:lnTo>
                  <a:lnTo>
                    <a:pt x="0" y="20624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-3268" t="-49553" r="-3595" b="-2278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3906221" y="114823"/>
              <a:ext cx="2911037" cy="1122033"/>
            </a:xfrm>
            <a:custGeom>
              <a:avLst/>
              <a:gdLst/>
              <a:ahLst/>
              <a:cxnLst/>
              <a:rect r="r" b="b" t="t" l="l"/>
              <a:pathLst>
                <a:path h="1122033" w="2911037">
                  <a:moveTo>
                    <a:pt x="0" y="0"/>
                  </a:moveTo>
                  <a:lnTo>
                    <a:pt x="2911037" y="0"/>
                  </a:lnTo>
                  <a:lnTo>
                    <a:pt x="2911037" y="1122033"/>
                  </a:lnTo>
                  <a:lnTo>
                    <a:pt x="0" y="1122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l="0" t="0" r="0" b="0"/>
              </a:stretch>
            </a:blipFill>
          </p:spPr>
        </p:sp>
        <p:sp>
          <p:nvSpPr>
            <p:cNvPr name="AutoShape 20" id="20"/>
            <p:cNvSpPr/>
            <p:nvPr/>
          </p:nvSpPr>
          <p:spPr>
            <a:xfrm flipV="true">
              <a:off x="3646310" y="103826"/>
              <a:ext cx="0" cy="1133030"/>
            </a:xfrm>
            <a:prstGeom prst="line">
              <a:avLst/>
            </a:prstGeom>
            <a:ln cap="flat" w="19050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</p:grpSp>
      <p:sp>
        <p:nvSpPr>
          <p:cNvPr name="Freeform 21" id="21"/>
          <p:cNvSpPr/>
          <p:nvPr/>
        </p:nvSpPr>
        <p:spPr>
          <a:xfrm flipH="false" flipV="false" rot="0">
            <a:off x="961363" y="3761372"/>
            <a:ext cx="2011894" cy="2764255"/>
          </a:xfrm>
          <a:custGeom>
            <a:avLst/>
            <a:gdLst/>
            <a:ahLst/>
            <a:cxnLst/>
            <a:rect r="r" b="b" t="t" l="l"/>
            <a:pathLst>
              <a:path h="2764255" w="2011894">
                <a:moveTo>
                  <a:pt x="0" y="0"/>
                </a:moveTo>
                <a:lnTo>
                  <a:pt x="2011894" y="0"/>
                </a:lnTo>
                <a:lnTo>
                  <a:pt x="2011894" y="2764256"/>
                </a:lnTo>
                <a:lnTo>
                  <a:pt x="0" y="2764256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-45442" t="-36691" r="-30159" b="-36691"/>
            </a:stretch>
          </a:blipFill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4324983" y="4542473"/>
            <a:ext cx="9638035" cy="10782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819"/>
              </a:lnSpc>
            </a:pPr>
            <a:r>
              <a:rPr lang="en-US" sz="6300" b="true">
                <a:solidFill>
                  <a:srgbClr val="00000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Orjinal Powerpoint dosyası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image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43000" y="7572375"/>
            <a:ext cx="14573250" cy="600075"/>
            <a:chOff x="0" y="0"/>
            <a:chExt cx="19431000" cy="800100"/>
          </a:xfrm>
        </p:grpSpPr>
        <p:sp>
          <p:nvSpPr>
            <p:cNvPr name="Freeform 5" id="5" descr="image.png"/>
            <p:cNvSpPr/>
            <p:nvPr/>
          </p:nvSpPr>
          <p:spPr>
            <a:xfrm flipH="false" flipV="false" rot="0">
              <a:off x="0" y="0"/>
              <a:ext cx="19431000" cy="800100"/>
            </a:xfrm>
            <a:custGeom>
              <a:avLst/>
              <a:gdLst/>
              <a:ahLst/>
              <a:cxnLst/>
              <a:rect r="r" b="b" t="t" l="l"/>
              <a:pathLst>
                <a:path h="800100" w="19431000">
                  <a:moveTo>
                    <a:pt x="0" y="0"/>
                  </a:moveTo>
                  <a:lnTo>
                    <a:pt x="19431000" y="0"/>
                  </a:lnTo>
                  <a:lnTo>
                    <a:pt x="19431000" y="800100"/>
                  </a:lnTo>
                  <a:lnTo>
                    <a:pt x="0" y="800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0" y="0"/>
            <a:ext cx="16859250" cy="9029700"/>
            <a:chOff x="0" y="0"/>
            <a:chExt cx="22479000" cy="12039600"/>
          </a:xfrm>
        </p:grpSpPr>
        <p:sp>
          <p:nvSpPr>
            <p:cNvPr name="Freeform 7" id="7" descr="image.png"/>
            <p:cNvSpPr/>
            <p:nvPr/>
          </p:nvSpPr>
          <p:spPr>
            <a:xfrm flipH="false" flipV="false" rot="0">
              <a:off x="0" y="0"/>
              <a:ext cx="22479000" cy="12039600"/>
            </a:xfrm>
            <a:custGeom>
              <a:avLst/>
              <a:gdLst/>
              <a:ahLst/>
              <a:cxnLst/>
              <a:rect r="r" b="b" t="t" l="l"/>
              <a:pathLst>
                <a:path h="12039600" w="22479000">
                  <a:moveTo>
                    <a:pt x="0" y="0"/>
                  </a:moveTo>
                  <a:lnTo>
                    <a:pt x="22479000" y="0"/>
                  </a:lnTo>
                  <a:lnTo>
                    <a:pt x="22479000" y="12039600"/>
                  </a:lnTo>
                  <a:lnTo>
                    <a:pt x="0" y="1203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1143000" y="857250"/>
            <a:ext cx="2548976" cy="428625"/>
            <a:chOff x="0" y="0"/>
            <a:chExt cx="3398634" cy="571500"/>
          </a:xfrm>
        </p:grpSpPr>
        <p:sp>
          <p:nvSpPr>
            <p:cNvPr name="Freeform 9" id="9" descr="image.png"/>
            <p:cNvSpPr/>
            <p:nvPr/>
          </p:nvSpPr>
          <p:spPr>
            <a:xfrm flipH="false" flipV="false" rot="0">
              <a:off x="0" y="0"/>
              <a:ext cx="3398647" cy="571500"/>
            </a:xfrm>
            <a:custGeom>
              <a:avLst/>
              <a:gdLst/>
              <a:ahLst/>
              <a:cxnLst/>
              <a:rect r="r" b="b" t="t" l="l"/>
              <a:pathLst>
                <a:path h="571500" w="3398647">
                  <a:moveTo>
                    <a:pt x="0" y="0"/>
                  </a:moveTo>
                  <a:lnTo>
                    <a:pt x="3398647" y="0"/>
                  </a:lnTo>
                  <a:lnTo>
                    <a:pt x="3398647" y="571500"/>
                  </a:lnTo>
                  <a:lnTo>
                    <a:pt x="0" y="571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-332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3863426" y="857250"/>
            <a:ext cx="2520401" cy="428625"/>
            <a:chOff x="0" y="0"/>
            <a:chExt cx="3360534" cy="571500"/>
          </a:xfrm>
        </p:grpSpPr>
        <p:sp>
          <p:nvSpPr>
            <p:cNvPr name="Freeform 11" id="11" descr="image.png"/>
            <p:cNvSpPr/>
            <p:nvPr/>
          </p:nvSpPr>
          <p:spPr>
            <a:xfrm flipH="false" flipV="false" rot="0">
              <a:off x="0" y="0"/>
              <a:ext cx="3360547" cy="571500"/>
            </a:xfrm>
            <a:custGeom>
              <a:avLst/>
              <a:gdLst/>
              <a:ahLst/>
              <a:cxnLst/>
              <a:rect r="r" b="b" t="t" l="l"/>
              <a:pathLst>
                <a:path h="571500" w="3360547">
                  <a:moveTo>
                    <a:pt x="0" y="0"/>
                  </a:moveTo>
                  <a:lnTo>
                    <a:pt x="3360547" y="0"/>
                  </a:lnTo>
                  <a:lnTo>
                    <a:pt x="3360547" y="571500"/>
                  </a:lnTo>
                  <a:lnTo>
                    <a:pt x="0" y="571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-336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1143000" y="3034236"/>
            <a:ext cx="15301912" cy="19277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611"/>
              </a:lnSpc>
            </a:pPr>
            <a:r>
              <a:rPr lang="en-US" sz="6525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South African</a:t>
            </a:r>
          </a:p>
          <a:p>
            <a:pPr algn="l">
              <a:lnSpc>
                <a:spcPts val="8611"/>
              </a:lnSpc>
            </a:pPr>
            <a:r>
              <a:rPr lang="en-US" sz="6525">
                <a:solidFill>
                  <a:srgbClr val="38BDF8"/>
                </a:solidFill>
                <a:latin typeface="Arimo"/>
                <a:ea typeface="Arimo"/>
                <a:cs typeface="Arimo"/>
                <a:sym typeface="Arimo"/>
              </a:rPr>
              <a:t>Retail Media</a:t>
            </a:r>
            <a:r>
              <a:rPr lang="en-US" sz="6525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Landscape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143000" y="5095351"/>
            <a:ext cx="11430000" cy="6238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55"/>
              </a:lnSpc>
            </a:pPr>
            <a:r>
              <a:rPr lang="en-US" sz="2475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2026 Ecoscape Report: Market Growth, Capabilities &amp; Strategic Benchmarks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143000" y="7929562"/>
            <a:ext cx="5643562" cy="2428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9"/>
              </a:lnSpc>
            </a:pPr>
            <a:r>
              <a:rPr lang="en-US" sz="1575">
                <a:solidFill>
                  <a:srgbClr val="64748B"/>
                </a:solidFill>
                <a:latin typeface="Inter"/>
                <a:ea typeface="Inter"/>
                <a:cs typeface="Inter"/>
                <a:sym typeface="Inter"/>
              </a:rPr>
              <a:t>Published 2026 • MMA South Africa Retail Media Taskforce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4230350" y="7929562"/>
            <a:ext cx="1485900" cy="2428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9"/>
              </a:lnSpc>
            </a:pPr>
            <a:r>
              <a:rPr lang="en-US" sz="1575">
                <a:solidFill>
                  <a:srgbClr val="64748B"/>
                </a:solidFill>
                <a:latin typeface="Inter"/>
                <a:ea typeface="Inter"/>
                <a:cs typeface="Inter"/>
                <a:sym typeface="Inter"/>
              </a:rPr>
              <a:t>mmaglobal.com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image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714375" y="4697682"/>
            <a:ext cx="16859250" cy="1478756"/>
            <a:chOff x="0" y="0"/>
            <a:chExt cx="22479000" cy="1971675"/>
          </a:xfrm>
        </p:grpSpPr>
        <p:sp>
          <p:nvSpPr>
            <p:cNvPr name="Freeform 5" id="5" descr="image.png"/>
            <p:cNvSpPr/>
            <p:nvPr/>
          </p:nvSpPr>
          <p:spPr>
            <a:xfrm flipH="false" flipV="false" rot="0">
              <a:off x="0" y="0"/>
              <a:ext cx="22479000" cy="1971675"/>
            </a:xfrm>
            <a:custGeom>
              <a:avLst/>
              <a:gdLst/>
              <a:ahLst/>
              <a:cxnLst/>
              <a:rect r="r" b="b" t="t" l="l"/>
              <a:pathLst>
                <a:path h="1971675" w="22479000">
                  <a:moveTo>
                    <a:pt x="0" y="0"/>
                  </a:moveTo>
                  <a:lnTo>
                    <a:pt x="22479000" y="0"/>
                  </a:lnTo>
                  <a:lnTo>
                    <a:pt x="22479000" y="1971675"/>
                  </a:lnTo>
                  <a:lnTo>
                    <a:pt x="0" y="197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-1449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714375" y="1554432"/>
            <a:ext cx="4000500" cy="2657475"/>
            <a:chOff x="0" y="0"/>
            <a:chExt cx="5334000" cy="3543300"/>
          </a:xfrm>
        </p:grpSpPr>
        <p:sp>
          <p:nvSpPr>
            <p:cNvPr name="Freeform 7" id="7" descr="image.png"/>
            <p:cNvSpPr/>
            <p:nvPr/>
          </p:nvSpPr>
          <p:spPr>
            <a:xfrm flipH="false" flipV="false" rot="0">
              <a:off x="0" y="0"/>
              <a:ext cx="5334000" cy="3543300"/>
            </a:xfrm>
            <a:custGeom>
              <a:avLst/>
              <a:gdLst/>
              <a:ahLst/>
              <a:cxnLst/>
              <a:rect r="r" b="b" t="t" l="l"/>
              <a:pathLst>
                <a:path h="3543300" w="5334000">
                  <a:moveTo>
                    <a:pt x="0" y="0"/>
                  </a:moveTo>
                  <a:lnTo>
                    <a:pt x="5334000" y="0"/>
                  </a:lnTo>
                  <a:lnTo>
                    <a:pt x="5334000" y="3543300"/>
                  </a:lnTo>
                  <a:lnTo>
                    <a:pt x="0" y="3543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-537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5000625" y="1554432"/>
            <a:ext cx="4000500" cy="2657475"/>
            <a:chOff x="0" y="0"/>
            <a:chExt cx="5334000" cy="3543300"/>
          </a:xfrm>
        </p:grpSpPr>
        <p:sp>
          <p:nvSpPr>
            <p:cNvPr name="Freeform 9" id="9" descr="image.png"/>
            <p:cNvSpPr/>
            <p:nvPr/>
          </p:nvSpPr>
          <p:spPr>
            <a:xfrm flipH="false" flipV="false" rot="0">
              <a:off x="0" y="0"/>
              <a:ext cx="5334000" cy="3543300"/>
            </a:xfrm>
            <a:custGeom>
              <a:avLst/>
              <a:gdLst/>
              <a:ahLst/>
              <a:cxnLst/>
              <a:rect r="r" b="b" t="t" l="l"/>
              <a:pathLst>
                <a:path h="3543300" w="5334000">
                  <a:moveTo>
                    <a:pt x="0" y="0"/>
                  </a:moveTo>
                  <a:lnTo>
                    <a:pt x="5334000" y="0"/>
                  </a:lnTo>
                  <a:lnTo>
                    <a:pt x="5334000" y="3543300"/>
                  </a:lnTo>
                  <a:lnTo>
                    <a:pt x="0" y="3543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-537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9286875" y="1554432"/>
            <a:ext cx="4000500" cy="2657475"/>
            <a:chOff x="0" y="0"/>
            <a:chExt cx="5334000" cy="3543300"/>
          </a:xfrm>
        </p:grpSpPr>
        <p:sp>
          <p:nvSpPr>
            <p:cNvPr name="Freeform 11" id="11" descr="image.png"/>
            <p:cNvSpPr/>
            <p:nvPr/>
          </p:nvSpPr>
          <p:spPr>
            <a:xfrm flipH="false" flipV="false" rot="0">
              <a:off x="0" y="0"/>
              <a:ext cx="5334000" cy="3543300"/>
            </a:xfrm>
            <a:custGeom>
              <a:avLst/>
              <a:gdLst/>
              <a:ahLst/>
              <a:cxnLst/>
              <a:rect r="r" b="b" t="t" l="l"/>
              <a:pathLst>
                <a:path h="3543300" w="5334000">
                  <a:moveTo>
                    <a:pt x="0" y="0"/>
                  </a:moveTo>
                  <a:lnTo>
                    <a:pt x="5334000" y="0"/>
                  </a:lnTo>
                  <a:lnTo>
                    <a:pt x="5334000" y="3543300"/>
                  </a:lnTo>
                  <a:lnTo>
                    <a:pt x="0" y="3543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-537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13573125" y="1554432"/>
            <a:ext cx="4000500" cy="2657475"/>
            <a:chOff x="0" y="0"/>
            <a:chExt cx="5334000" cy="3543300"/>
          </a:xfrm>
        </p:grpSpPr>
        <p:sp>
          <p:nvSpPr>
            <p:cNvPr name="Freeform 13" id="13" descr="image.png"/>
            <p:cNvSpPr/>
            <p:nvPr/>
          </p:nvSpPr>
          <p:spPr>
            <a:xfrm flipH="false" flipV="false" rot="0">
              <a:off x="0" y="0"/>
              <a:ext cx="5334000" cy="3543300"/>
            </a:xfrm>
            <a:custGeom>
              <a:avLst/>
              <a:gdLst/>
              <a:ahLst/>
              <a:cxnLst/>
              <a:rect r="r" b="b" t="t" l="l"/>
              <a:pathLst>
                <a:path h="3543300" w="5334000">
                  <a:moveTo>
                    <a:pt x="0" y="0"/>
                  </a:moveTo>
                  <a:lnTo>
                    <a:pt x="5334000" y="0"/>
                  </a:lnTo>
                  <a:lnTo>
                    <a:pt x="5334000" y="3543300"/>
                  </a:lnTo>
                  <a:lnTo>
                    <a:pt x="0" y="3543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0" b="-537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4544675" y="722862"/>
            <a:ext cx="3028950" cy="394249"/>
            <a:chOff x="0" y="0"/>
            <a:chExt cx="4038600" cy="525666"/>
          </a:xfrm>
        </p:grpSpPr>
        <p:sp>
          <p:nvSpPr>
            <p:cNvPr name="Freeform 15" id="15" descr="image.png"/>
            <p:cNvSpPr/>
            <p:nvPr/>
          </p:nvSpPr>
          <p:spPr>
            <a:xfrm flipH="false" flipV="false" rot="0">
              <a:off x="0" y="0"/>
              <a:ext cx="4038600" cy="525653"/>
            </a:xfrm>
            <a:custGeom>
              <a:avLst/>
              <a:gdLst/>
              <a:ahLst/>
              <a:cxnLst/>
              <a:rect r="r" b="b" t="t" l="l"/>
              <a:pathLst>
                <a:path h="525653" w="4038600">
                  <a:moveTo>
                    <a:pt x="0" y="0"/>
                  </a:moveTo>
                  <a:lnTo>
                    <a:pt x="4038600" y="0"/>
                  </a:lnTo>
                  <a:lnTo>
                    <a:pt x="4038600" y="525653"/>
                  </a:lnTo>
                  <a:lnTo>
                    <a:pt x="0" y="5256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0" b="-5097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071562" y="1911620"/>
            <a:ext cx="628650" cy="628650"/>
            <a:chOff x="0" y="0"/>
            <a:chExt cx="838200" cy="838200"/>
          </a:xfrm>
        </p:grpSpPr>
        <p:sp>
          <p:nvSpPr>
            <p:cNvPr name="Freeform 17" id="17" descr="image.png"/>
            <p:cNvSpPr/>
            <p:nvPr/>
          </p:nvSpPr>
          <p:spPr>
            <a:xfrm flipH="false" flipV="false" rot="0">
              <a:off x="0" y="0"/>
              <a:ext cx="838200" cy="838200"/>
            </a:xfrm>
            <a:custGeom>
              <a:avLst/>
              <a:gdLst/>
              <a:ahLst/>
              <a:cxnLst/>
              <a:rect r="r" b="b" t="t" l="l"/>
              <a:pathLst>
                <a:path h="838200" w="838200">
                  <a:moveTo>
                    <a:pt x="0" y="0"/>
                  </a:moveTo>
                  <a:lnTo>
                    <a:pt x="838200" y="0"/>
                  </a:lnTo>
                  <a:lnTo>
                    <a:pt x="838200" y="838200"/>
                  </a:lnTo>
                  <a:lnTo>
                    <a:pt x="0" y="8382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0" b="-2272"/>
              </a:stretch>
            </a:blipFill>
          </p:spPr>
        </p:sp>
      </p:grpSp>
      <p:sp>
        <p:nvSpPr>
          <p:cNvPr name="TextBox 18" id="18"/>
          <p:cNvSpPr txBox="true"/>
          <p:nvPr/>
        </p:nvSpPr>
        <p:spPr>
          <a:xfrm rot="0">
            <a:off x="1071562" y="2664095"/>
            <a:ext cx="3286125" cy="561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30"/>
              </a:lnSpc>
            </a:pPr>
            <a:r>
              <a:rPr lang="en-US" sz="4275">
                <a:solidFill>
                  <a:srgbClr val="0F172A"/>
                </a:solidFill>
                <a:latin typeface="Arimo"/>
                <a:ea typeface="Arimo"/>
                <a:cs typeface="Arimo"/>
                <a:sym typeface="Arimo"/>
              </a:rPr>
              <a:t>R130bn+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071562" y="3368945"/>
            <a:ext cx="3286125" cy="485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9"/>
              </a:lnSpc>
            </a:pPr>
            <a:r>
              <a:rPr lang="en-US" b="true" sz="1575">
                <a:solidFill>
                  <a:srgbClr val="64748B"/>
                </a:solidFill>
                <a:latin typeface="Inter Medium"/>
                <a:ea typeface="Inter Medium"/>
                <a:cs typeface="Inter Medium"/>
                <a:sym typeface="Inter Medium"/>
              </a:rPr>
              <a:t>SA Ecommerce Turnover Expected (2026)</a:t>
            </a:r>
          </a:p>
        </p:txBody>
      </p:sp>
      <p:grpSp>
        <p:nvGrpSpPr>
          <p:cNvPr name="Group 20" id="20"/>
          <p:cNvGrpSpPr/>
          <p:nvPr/>
        </p:nvGrpSpPr>
        <p:grpSpPr>
          <a:xfrm rot="0">
            <a:off x="5357812" y="1911620"/>
            <a:ext cx="628650" cy="628650"/>
            <a:chOff x="0" y="0"/>
            <a:chExt cx="838200" cy="838200"/>
          </a:xfrm>
        </p:grpSpPr>
        <p:sp>
          <p:nvSpPr>
            <p:cNvPr name="Freeform 21" id="21" descr="image.png"/>
            <p:cNvSpPr/>
            <p:nvPr/>
          </p:nvSpPr>
          <p:spPr>
            <a:xfrm flipH="false" flipV="false" rot="0">
              <a:off x="0" y="0"/>
              <a:ext cx="838200" cy="838200"/>
            </a:xfrm>
            <a:custGeom>
              <a:avLst/>
              <a:gdLst/>
              <a:ahLst/>
              <a:cxnLst/>
              <a:rect r="r" b="b" t="t" l="l"/>
              <a:pathLst>
                <a:path h="838200" w="838200">
                  <a:moveTo>
                    <a:pt x="0" y="0"/>
                  </a:moveTo>
                  <a:lnTo>
                    <a:pt x="838200" y="0"/>
                  </a:lnTo>
                  <a:lnTo>
                    <a:pt x="838200" y="838200"/>
                  </a:lnTo>
                  <a:lnTo>
                    <a:pt x="0" y="8382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0" b="-2272"/>
              </a:stretch>
            </a:blipFill>
          </p:spPr>
        </p:sp>
      </p:grpSp>
      <p:sp>
        <p:nvSpPr>
          <p:cNvPr name="TextBox 22" id="22"/>
          <p:cNvSpPr txBox="true"/>
          <p:nvPr/>
        </p:nvSpPr>
        <p:spPr>
          <a:xfrm rot="0">
            <a:off x="5357812" y="2664095"/>
            <a:ext cx="3286125" cy="561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30"/>
              </a:lnSpc>
            </a:pPr>
            <a:r>
              <a:rPr lang="en-US" sz="4275">
                <a:solidFill>
                  <a:srgbClr val="0F172A"/>
                </a:solidFill>
                <a:latin typeface="Arimo"/>
                <a:ea typeface="Arimo"/>
                <a:cs typeface="Arimo"/>
                <a:sym typeface="Arimo"/>
              </a:rPr>
              <a:t>50M+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5357812" y="3368945"/>
            <a:ext cx="3286125" cy="485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9"/>
              </a:lnSpc>
            </a:pPr>
            <a:r>
              <a:rPr lang="en-US" b="true" sz="1575">
                <a:solidFill>
                  <a:srgbClr val="64748B"/>
                </a:solidFill>
                <a:latin typeface="Inter Medium"/>
                <a:ea typeface="Inter Medium"/>
                <a:cs typeface="Inter Medium"/>
                <a:sym typeface="Inter Medium"/>
              </a:rPr>
              <a:t>Loyalty Programme Memberships (Non-deduped)</a:t>
            </a:r>
          </a:p>
        </p:txBody>
      </p:sp>
      <p:grpSp>
        <p:nvGrpSpPr>
          <p:cNvPr name="Group 24" id="24"/>
          <p:cNvGrpSpPr/>
          <p:nvPr/>
        </p:nvGrpSpPr>
        <p:grpSpPr>
          <a:xfrm rot="0">
            <a:off x="9644062" y="1911620"/>
            <a:ext cx="628650" cy="628650"/>
            <a:chOff x="0" y="0"/>
            <a:chExt cx="838200" cy="838200"/>
          </a:xfrm>
        </p:grpSpPr>
        <p:sp>
          <p:nvSpPr>
            <p:cNvPr name="Freeform 25" id="25" descr="image.png"/>
            <p:cNvSpPr/>
            <p:nvPr/>
          </p:nvSpPr>
          <p:spPr>
            <a:xfrm flipH="false" flipV="false" rot="0">
              <a:off x="0" y="0"/>
              <a:ext cx="838200" cy="838200"/>
            </a:xfrm>
            <a:custGeom>
              <a:avLst/>
              <a:gdLst/>
              <a:ahLst/>
              <a:cxnLst/>
              <a:rect r="r" b="b" t="t" l="l"/>
              <a:pathLst>
                <a:path h="838200" w="838200">
                  <a:moveTo>
                    <a:pt x="0" y="0"/>
                  </a:moveTo>
                  <a:lnTo>
                    <a:pt x="838200" y="0"/>
                  </a:lnTo>
                  <a:lnTo>
                    <a:pt x="838200" y="838200"/>
                  </a:lnTo>
                  <a:lnTo>
                    <a:pt x="0" y="8382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0" t="0" r="0" b="-2272"/>
              </a:stretch>
            </a:blipFill>
          </p:spPr>
        </p:sp>
      </p:grpSp>
      <p:sp>
        <p:nvSpPr>
          <p:cNvPr name="TextBox 26" id="26"/>
          <p:cNvSpPr txBox="true"/>
          <p:nvPr/>
        </p:nvSpPr>
        <p:spPr>
          <a:xfrm rot="0">
            <a:off x="9644062" y="2664095"/>
            <a:ext cx="3286125" cy="561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30"/>
              </a:lnSpc>
            </a:pPr>
            <a:r>
              <a:rPr lang="en-US" sz="4275">
                <a:solidFill>
                  <a:srgbClr val="0F172A"/>
                </a:solidFill>
                <a:latin typeface="Arimo"/>
                <a:ea typeface="Arimo"/>
                <a:cs typeface="Arimo"/>
                <a:sym typeface="Arimo"/>
              </a:rPr>
              <a:t>11-12%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9644062" y="3368945"/>
            <a:ext cx="3286125" cy="2428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9"/>
              </a:lnSpc>
            </a:pPr>
            <a:r>
              <a:rPr lang="en-US" b="true" sz="1575">
                <a:solidFill>
                  <a:srgbClr val="64748B"/>
                </a:solidFill>
                <a:latin typeface="Inter Medium"/>
                <a:ea typeface="Inter Medium"/>
                <a:cs typeface="Inter Medium"/>
                <a:sym typeface="Inter Medium"/>
              </a:rPr>
              <a:t>Digital Ad Spend YoY Growth Rate</a:t>
            </a:r>
          </a:p>
        </p:txBody>
      </p:sp>
      <p:grpSp>
        <p:nvGrpSpPr>
          <p:cNvPr name="Group 28" id="28"/>
          <p:cNvGrpSpPr/>
          <p:nvPr/>
        </p:nvGrpSpPr>
        <p:grpSpPr>
          <a:xfrm rot="0">
            <a:off x="13930312" y="1911620"/>
            <a:ext cx="628650" cy="628650"/>
            <a:chOff x="0" y="0"/>
            <a:chExt cx="838200" cy="838200"/>
          </a:xfrm>
        </p:grpSpPr>
        <p:sp>
          <p:nvSpPr>
            <p:cNvPr name="Freeform 29" id="29" descr="image.png"/>
            <p:cNvSpPr/>
            <p:nvPr/>
          </p:nvSpPr>
          <p:spPr>
            <a:xfrm flipH="false" flipV="false" rot="0">
              <a:off x="0" y="0"/>
              <a:ext cx="838200" cy="838200"/>
            </a:xfrm>
            <a:custGeom>
              <a:avLst/>
              <a:gdLst/>
              <a:ahLst/>
              <a:cxnLst/>
              <a:rect r="r" b="b" t="t" l="l"/>
              <a:pathLst>
                <a:path h="838200" w="838200">
                  <a:moveTo>
                    <a:pt x="0" y="0"/>
                  </a:moveTo>
                  <a:lnTo>
                    <a:pt x="838200" y="0"/>
                  </a:lnTo>
                  <a:lnTo>
                    <a:pt x="838200" y="838200"/>
                  </a:lnTo>
                  <a:lnTo>
                    <a:pt x="0" y="8382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0" t="0" r="0" b="-2272"/>
              </a:stretch>
            </a:blipFill>
          </p:spPr>
        </p:sp>
      </p:grpSp>
      <p:sp>
        <p:nvSpPr>
          <p:cNvPr name="TextBox 30" id="30"/>
          <p:cNvSpPr txBox="true"/>
          <p:nvPr/>
        </p:nvSpPr>
        <p:spPr>
          <a:xfrm rot="0">
            <a:off x="13930312" y="2664095"/>
            <a:ext cx="3286125" cy="561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30"/>
              </a:lnSpc>
            </a:pPr>
            <a:r>
              <a:rPr lang="en-US" sz="4275">
                <a:solidFill>
                  <a:srgbClr val="0F172A"/>
                </a:solidFill>
                <a:latin typeface="Arimo"/>
                <a:ea typeface="Arimo"/>
                <a:cs typeface="Arimo"/>
                <a:sym typeface="Arimo"/>
              </a:rPr>
              <a:t>R9-12bn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3930312" y="3368945"/>
            <a:ext cx="3286125" cy="485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9"/>
              </a:lnSpc>
            </a:pPr>
            <a:r>
              <a:rPr lang="en-US" b="true" sz="1575">
                <a:solidFill>
                  <a:srgbClr val="64748B"/>
                </a:solidFill>
                <a:latin typeface="Inter Medium"/>
                <a:ea typeface="Inter Medium"/>
                <a:cs typeface="Inter Medium"/>
                <a:sym typeface="Inter Medium"/>
              </a:rPr>
              <a:t>SA Retail Media Market Estimate (2025/26)</a:t>
            </a:r>
          </a:p>
        </p:txBody>
      </p:sp>
      <p:grpSp>
        <p:nvGrpSpPr>
          <p:cNvPr name="Group 32" id="32"/>
          <p:cNvGrpSpPr/>
          <p:nvPr/>
        </p:nvGrpSpPr>
        <p:grpSpPr>
          <a:xfrm rot="0">
            <a:off x="1143000" y="5237036"/>
            <a:ext cx="300038" cy="400050"/>
            <a:chOff x="0" y="0"/>
            <a:chExt cx="400050" cy="533400"/>
          </a:xfrm>
        </p:grpSpPr>
        <p:sp>
          <p:nvSpPr>
            <p:cNvPr name="Freeform 33" id="33" descr="image.png"/>
            <p:cNvSpPr/>
            <p:nvPr/>
          </p:nvSpPr>
          <p:spPr>
            <a:xfrm flipH="false" flipV="false" rot="0">
              <a:off x="0" y="0"/>
              <a:ext cx="400050" cy="533400"/>
            </a:xfrm>
            <a:custGeom>
              <a:avLst/>
              <a:gdLst/>
              <a:ahLst/>
              <a:cxnLst/>
              <a:rect r="r" b="b" t="t" l="l"/>
              <a:pathLst>
                <a:path h="533400" w="400050">
                  <a:moveTo>
                    <a:pt x="0" y="0"/>
                  </a:moveTo>
                  <a:lnTo>
                    <a:pt x="400050" y="0"/>
                  </a:lnTo>
                  <a:lnTo>
                    <a:pt x="400050" y="533400"/>
                  </a:lnTo>
                  <a:lnTo>
                    <a:pt x="0" y="533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l="0" t="0" r="0" b="-3571"/>
              </a:stretch>
            </a:blipFill>
          </p:spPr>
        </p:sp>
      </p:grpSp>
      <p:sp>
        <p:nvSpPr>
          <p:cNvPr name="TextBox 34" id="34"/>
          <p:cNvSpPr txBox="true"/>
          <p:nvPr/>
        </p:nvSpPr>
        <p:spPr>
          <a:xfrm rot="0">
            <a:off x="14516100" y="4954857"/>
            <a:ext cx="2628900" cy="3643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631"/>
              </a:lnSpc>
            </a:pPr>
            <a:r>
              <a:rPr lang="en-US" b="true" sz="1462">
                <a:solidFill>
                  <a:srgbClr val="94A3B8"/>
                </a:solidFill>
                <a:latin typeface="Inter Medium"/>
                <a:ea typeface="Inter Medium"/>
                <a:cs typeface="Inter Medium"/>
                <a:sym typeface="Inter Medium"/>
              </a:rPr>
              <a:t>SA Retail Media CAGR to 2030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14516100" y="5166789"/>
            <a:ext cx="2628900" cy="666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860"/>
              </a:lnSpc>
            </a:pPr>
            <a:r>
              <a:rPr lang="en-US" sz="2700">
                <a:solidFill>
                  <a:srgbClr val="38BDF8"/>
                </a:solidFill>
                <a:latin typeface="Inter"/>
                <a:ea typeface="Inter"/>
                <a:cs typeface="Inter"/>
                <a:sym typeface="Inter"/>
              </a:rPr>
              <a:t>~12%</a:t>
            </a:r>
          </a:p>
        </p:txBody>
      </p:sp>
      <p:grpSp>
        <p:nvGrpSpPr>
          <p:cNvPr name="Group 36" id="36"/>
          <p:cNvGrpSpPr/>
          <p:nvPr/>
        </p:nvGrpSpPr>
        <p:grpSpPr>
          <a:xfrm rot="0">
            <a:off x="1221581" y="2083070"/>
            <a:ext cx="328612" cy="285750"/>
            <a:chOff x="0" y="0"/>
            <a:chExt cx="438150" cy="381000"/>
          </a:xfrm>
        </p:grpSpPr>
        <p:sp>
          <p:nvSpPr>
            <p:cNvPr name="Freeform 37" id="37" descr="image.png"/>
            <p:cNvSpPr/>
            <p:nvPr/>
          </p:nvSpPr>
          <p:spPr>
            <a:xfrm flipH="false" flipV="false" rot="0">
              <a:off x="0" y="0"/>
              <a:ext cx="438150" cy="381000"/>
            </a:xfrm>
            <a:custGeom>
              <a:avLst/>
              <a:gdLst/>
              <a:ahLst/>
              <a:cxnLst/>
              <a:rect r="r" b="b" t="t" l="l"/>
              <a:pathLst>
                <a:path h="381000" w="438150">
                  <a:moveTo>
                    <a:pt x="0" y="0"/>
                  </a:moveTo>
                  <a:lnTo>
                    <a:pt x="438150" y="0"/>
                  </a:lnTo>
                  <a:lnTo>
                    <a:pt x="438150" y="381000"/>
                  </a:lnTo>
                  <a:lnTo>
                    <a:pt x="0" y="381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 l="0" t="0" r="0" b="-626"/>
              </a:stretch>
            </a:blipFill>
          </p:spPr>
        </p:sp>
      </p:grpSp>
      <p:grpSp>
        <p:nvGrpSpPr>
          <p:cNvPr name="Group 38" id="38"/>
          <p:cNvGrpSpPr/>
          <p:nvPr/>
        </p:nvGrpSpPr>
        <p:grpSpPr>
          <a:xfrm rot="0">
            <a:off x="5493544" y="2083070"/>
            <a:ext cx="357188" cy="285750"/>
            <a:chOff x="0" y="0"/>
            <a:chExt cx="476250" cy="381000"/>
          </a:xfrm>
        </p:grpSpPr>
        <p:sp>
          <p:nvSpPr>
            <p:cNvPr name="Freeform 39" id="39" descr="image.png"/>
            <p:cNvSpPr/>
            <p:nvPr/>
          </p:nvSpPr>
          <p:spPr>
            <a:xfrm flipH="false" flipV="false" rot="0">
              <a:off x="0" y="0"/>
              <a:ext cx="476250" cy="381000"/>
            </a:xfrm>
            <a:custGeom>
              <a:avLst/>
              <a:gdLst/>
              <a:ahLst/>
              <a:cxnLst/>
              <a:rect r="r" b="b" t="t" l="l"/>
              <a:pathLst>
                <a:path h="381000" w="476250">
                  <a:moveTo>
                    <a:pt x="0" y="0"/>
                  </a:moveTo>
                  <a:lnTo>
                    <a:pt x="476250" y="0"/>
                  </a:lnTo>
                  <a:lnTo>
                    <a:pt x="476250" y="381000"/>
                  </a:lnTo>
                  <a:lnTo>
                    <a:pt x="0" y="381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 l="0" t="0" r="0" b="-960"/>
              </a:stretch>
            </a:blipFill>
          </p:spPr>
        </p:sp>
      </p:grpSp>
      <p:grpSp>
        <p:nvGrpSpPr>
          <p:cNvPr name="Group 40" id="40"/>
          <p:cNvGrpSpPr/>
          <p:nvPr/>
        </p:nvGrpSpPr>
        <p:grpSpPr>
          <a:xfrm rot="0">
            <a:off x="9815512" y="2083070"/>
            <a:ext cx="285750" cy="285750"/>
            <a:chOff x="0" y="0"/>
            <a:chExt cx="381000" cy="381000"/>
          </a:xfrm>
        </p:grpSpPr>
        <p:sp>
          <p:nvSpPr>
            <p:cNvPr name="Freeform 41" id="41" descr="image.png"/>
            <p:cNvSpPr/>
            <p:nvPr/>
          </p:nvSpPr>
          <p:spPr>
            <a:xfrm flipH="false" flipV="false" rot="0">
              <a:off x="0" y="0"/>
              <a:ext cx="381000" cy="381000"/>
            </a:xfrm>
            <a:custGeom>
              <a:avLst/>
              <a:gdLst/>
              <a:ahLst/>
              <a:cxnLst/>
              <a:rect r="r" b="b" t="t" l="l"/>
              <a:pathLst>
                <a:path h="381000" w="381000">
                  <a:moveTo>
                    <a:pt x="0" y="0"/>
                  </a:moveTo>
                  <a:lnTo>
                    <a:pt x="381000" y="0"/>
                  </a:lnTo>
                  <a:lnTo>
                    <a:pt x="381000" y="381000"/>
                  </a:lnTo>
                  <a:lnTo>
                    <a:pt x="0" y="381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 l="0" t="0" r="0" b="-5000"/>
              </a:stretch>
            </a:blipFill>
          </p:spPr>
        </p:sp>
      </p:grpSp>
      <p:grpSp>
        <p:nvGrpSpPr>
          <p:cNvPr name="Group 42" id="42"/>
          <p:cNvGrpSpPr/>
          <p:nvPr/>
        </p:nvGrpSpPr>
        <p:grpSpPr>
          <a:xfrm rot="0">
            <a:off x="14101762" y="2083070"/>
            <a:ext cx="285750" cy="285750"/>
            <a:chOff x="0" y="0"/>
            <a:chExt cx="381000" cy="381000"/>
          </a:xfrm>
        </p:grpSpPr>
        <p:sp>
          <p:nvSpPr>
            <p:cNvPr name="Freeform 43" id="43" descr="image.png"/>
            <p:cNvSpPr/>
            <p:nvPr/>
          </p:nvSpPr>
          <p:spPr>
            <a:xfrm flipH="false" flipV="false" rot="0">
              <a:off x="0" y="0"/>
              <a:ext cx="381000" cy="381000"/>
            </a:xfrm>
            <a:custGeom>
              <a:avLst/>
              <a:gdLst/>
              <a:ahLst/>
              <a:cxnLst/>
              <a:rect r="r" b="b" t="t" l="l"/>
              <a:pathLst>
                <a:path h="381000" w="381000">
                  <a:moveTo>
                    <a:pt x="0" y="0"/>
                  </a:moveTo>
                  <a:lnTo>
                    <a:pt x="381000" y="0"/>
                  </a:lnTo>
                  <a:lnTo>
                    <a:pt x="381000" y="381000"/>
                  </a:lnTo>
                  <a:lnTo>
                    <a:pt x="0" y="381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 l="0" t="0" r="0" b="-5000"/>
              </a:stretch>
            </a:blipFill>
          </p:spPr>
        </p:sp>
      </p:grpSp>
      <p:sp>
        <p:nvSpPr>
          <p:cNvPr name="TextBox 44" id="44"/>
          <p:cNvSpPr txBox="true"/>
          <p:nvPr/>
        </p:nvSpPr>
        <p:spPr>
          <a:xfrm rot="0">
            <a:off x="1728788" y="4938189"/>
            <a:ext cx="8829675" cy="5095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5"/>
              </a:lnSpc>
            </a:pPr>
            <a:r>
              <a:rPr lang="en-US" b="true" sz="2025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Growth Velocity Highlights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1728788" y="5333476"/>
            <a:ext cx="8829675" cy="4786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41"/>
              </a:lnSpc>
            </a:pPr>
            <a:r>
              <a:rPr lang="en-US" b="true" sz="1912">
                <a:solidFill>
                  <a:srgbClr val="E2E8F0"/>
                </a:solidFill>
                <a:latin typeface="Inter Medium"/>
                <a:ea typeface="Inter Medium"/>
                <a:cs typeface="Inter Medium"/>
                <a:sym typeface="Inter Medium"/>
              </a:rPr>
              <a:t>Retail Display growing at </a:t>
            </a:r>
            <a:r>
              <a:rPr lang="en-US" b="true" sz="1912">
                <a:solidFill>
                  <a:srgbClr val="38BDF8"/>
                </a:solidFill>
                <a:latin typeface="Inter Bold"/>
                <a:ea typeface="Inter Bold"/>
                <a:cs typeface="Inter Bold"/>
                <a:sym typeface="Inter Bold"/>
              </a:rPr>
              <a:t>32% CAGR</a:t>
            </a:r>
            <a:r>
              <a:rPr lang="en-US" b="true" sz="1912">
                <a:solidFill>
                  <a:srgbClr val="E2E8F0"/>
                </a:solidFill>
                <a:latin typeface="Inter Medium"/>
                <a:ea typeface="Inter Medium"/>
                <a:cs typeface="Inter Medium"/>
                <a:sym typeface="Inter Medium"/>
              </a:rPr>
              <a:t> | Paid Search growing at </a:t>
            </a:r>
            <a:r>
              <a:rPr lang="en-US" b="true" sz="1912">
                <a:solidFill>
                  <a:srgbClr val="38BDF8"/>
                </a:solidFill>
                <a:latin typeface="Inter Bold"/>
                <a:ea typeface="Inter Bold"/>
                <a:cs typeface="Inter Bold"/>
                <a:sym typeface="Inter Bold"/>
              </a:rPr>
              <a:t>27.7% CAGR</a:t>
            </a:r>
          </a:p>
        </p:txBody>
      </p:sp>
      <p:grpSp>
        <p:nvGrpSpPr>
          <p:cNvPr name="Group 46" id="46"/>
          <p:cNvGrpSpPr/>
          <p:nvPr/>
        </p:nvGrpSpPr>
        <p:grpSpPr>
          <a:xfrm rot="0">
            <a:off x="714375" y="628650"/>
            <a:ext cx="16859250" cy="582882"/>
            <a:chOff x="0" y="0"/>
            <a:chExt cx="22479000" cy="777176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22479000" cy="777180"/>
            </a:xfrm>
            <a:custGeom>
              <a:avLst/>
              <a:gdLst/>
              <a:ahLst/>
              <a:cxnLst/>
              <a:rect r="r" b="b" t="t" l="l"/>
              <a:pathLst>
                <a:path h="777180" w="22479000">
                  <a:moveTo>
                    <a:pt x="0" y="0"/>
                  </a:moveTo>
                  <a:lnTo>
                    <a:pt x="22479000" y="0"/>
                  </a:lnTo>
                  <a:lnTo>
                    <a:pt x="22479000" y="777180"/>
                  </a:lnTo>
                  <a:lnTo>
                    <a:pt x="0" y="777180"/>
                  </a:lnTo>
                  <a:close/>
                </a:path>
              </a:pathLst>
            </a:custGeom>
            <a:blipFill>
              <a:blip r:embed="rId18">
                <a:alphaModFix amt="0"/>
              </a:blip>
              <a:stretch>
                <a:fillRect l="0" t="-513581" r="0" b="-513581"/>
              </a:stretch>
            </a:blipFill>
          </p:spPr>
        </p:sp>
        <p:sp>
          <p:nvSpPr>
            <p:cNvPr name="TextBox 48" id="48"/>
            <p:cNvSpPr txBox="true"/>
            <p:nvPr/>
          </p:nvSpPr>
          <p:spPr>
            <a:xfrm>
              <a:off x="0" y="-85725"/>
              <a:ext cx="22479000" cy="86290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508"/>
                </a:lnSpc>
              </a:pPr>
              <a:r>
                <a:rPr lang="en-US" sz="3825">
                  <a:solidFill>
                    <a:srgbClr val="0F172A"/>
                  </a:solidFill>
                  <a:latin typeface="Inter"/>
                  <a:ea typeface="Inter"/>
                  <a:cs typeface="Inter"/>
                  <a:sym typeface="Inter"/>
                </a:rPr>
                <a:t>SA Retail Media Market Overview</a:t>
              </a:r>
            </a:p>
          </p:txBody>
        </p:sp>
      </p:grp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image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714375" y="1554432"/>
            <a:ext cx="16859250" cy="2171700"/>
            <a:chOff x="0" y="0"/>
            <a:chExt cx="22479000" cy="2895600"/>
          </a:xfrm>
        </p:grpSpPr>
        <p:sp>
          <p:nvSpPr>
            <p:cNvPr name="Freeform 5" id="5" descr="image.png"/>
            <p:cNvSpPr/>
            <p:nvPr/>
          </p:nvSpPr>
          <p:spPr>
            <a:xfrm flipH="false" flipV="false" rot="0">
              <a:off x="0" y="0"/>
              <a:ext cx="22479000" cy="2895600"/>
            </a:xfrm>
            <a:custGeom>
              <a:avLst/>
              <a:gdLst/>
              <a:ahLst/>
              <a:cxnLst/>
              <a:rect r="r" b="b" t="t" l="l"/>
              <a:pathLst>
                <a:path h="2895600" w="22479000">
                  <a:moveTo>
                    <a:pt x="0" y="0"/>
                  </a:moveTo>
                  <a:lnTo>
                    <a:pt x="22479000" y="0"/>
                  </a:lnTo>
                  <a:lnTo>
                    <a:pt x="22479000" y="2895600"/>
                  </a:lnTo>
                  <a:lnTo>
                    <a:pt x="0" y="2895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-657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714375" y="4069032"/>
            <a:ext cx="16859250" cy="2014538"/>
            <a:chOff x="0" y="0"/>
            <a:chExt cx="22479000" cy="2686050"/>
          </a:xfrm>
        </p:grpSpPr>
        <p:sp>
          <p:nvSpPr>
            <p:cNvPr name="Freeform 7" id="7" descr="image.png"/>
            <p:cNvSpPr/>
            <p:nvPr/>
          </p:nvSpPr>
          <p:spPr>
            <a:xfrm flipH="false" flipV="false" rot="0">
              <a:off x="0" y="0"/>
              <a:ext cx="22479000" cy="2686050"/>
            </a:xfrm>
            <a:custGeom>
              <a:avLst/>
              <a:gdLst/>
              <a:ahLst/>
              <a:cxnLst/>
              <a:rect r="r" b="b" t="t" l="l"/>
              <a:pathLst>
                <a:path h="2686050" w="22479000">
                  <a:moveTo>
                    <a:pt x="0" y="0"/>
                  </a:moveTo>
                  <a:lnTo>
                    <a:pt x="22479000" y="0"/>
                  </a:lnTo>
                  <a:lnTo>
                    <a:pt x="22479000" y="2686050"/>
                  </a:lnTo>
                  <a:lnTo>
                    <a:pt x="0" y="2686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-709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15148322" y="722862"/>
            <a:ext cx="2425303" cy="394249"/>
            <a:chOff x="0" y="0"/>
            <a:chExt cx="3233738" cy="525666"/>
          </a:xfrm>
        </p:grpSpPr>
        <p:sp>
          <p:nvSpPr>
            <p:cNvPr name="Freeform 9" id="9" descr="image.png"/>
            <p:cNvSpPr/>
            <p:nvPr/>
          </p:nvSpPr>
          <p:spPr>
            <a:xfrm flipH="false" flipV="false" rot="0">
              <a:off x="0" y="0"/>
              <a:ext cx="3233674" cy="525653"/>
            </a:xfrm>
            <a:custGeom>
              <a:avLst/>
              <a:gdLst/>
              <a:ahLst/>
              <a:cxnLst/>
              <a:rect r="r" b="b" t="t" l="l"/>
              <a:pathLst>
                <a:path h="525653" w="3233674">
                  <a:moveTo>
                    <a:pt x="0" y="0"/>
                  </a:moveTo>
                  <a:lnTo>
                    <a:pt x="3233674" y="0"/>
                  </a:lnTo>
                  <a:lnTo>
                    <a:pt x="3233674" y="525653"/>
                  </a:lnTo>
                  <a:lnTo>
                    <a:pt x="0" y="5256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-1" b="-4943"/>
              </a:stretch>
            </a:blipFill>
          </p:spPr>
        </p:sp>
      </p:grpSp>
      <p:graphicFrame>
        <p:nvGraphicFramePr>
          <p:cNvPr name="Table 10" id="10"/>
          <p:cNvGraphicFramePr>
            <a:graphicFrameLocks noGrp="true"/>
          </p:cNvGraphicFramePr>
          <p:nvPr/>
        </p:nvGraphicFramePr>
        <p:xfrm>
          <a:off x="728662" y="1568722"/>
          <a:ext cx="16783050" cy="2114550"/>
        </p:xfrm>
        <a:graphic>
          <a:graphicData uri="http://schemas.openxmlformats.org/drawingml/2006/table">
            <a:tbl>
              <a:tblPr/>
              <a:tblGrid>
                <a:gridCol w="3930441"/>
                <a:gridCol w="3365702"/>
                <a:gridCol w="4487863"/>
                <a:gridCol w="4999044"/>
              </a:tblGrid>
              <a:tr h="70485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b="true" sz="1575">
                          <a:solidFill>
                            <a:srgbClr val="FFFFFF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Metric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b="true" sz="1575">
                          <a:solidFill>
                            <a:srgbClr val="FFFFFF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South Africa (2026)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b="true" sz="1575">
                          <a:solidFill>
                            <a:srgbClr val="FFFFFF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Global Benchmark (US / UK)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b="true" sz="1575">
                          <a:solidFill>
                            <a:srgbClr val="FFFFFF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Variance / Opportunity Window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</a:tr>
              <a:tr h="70485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b="true" sz="1800">
                          <a:solidFill>
                            <a:srgbClr val="334155"/>
                          </a:solidFill>
                          <a:latin typeface="Inter Bold"/>
                          <a:ea typeface="Inter Bold"/>
                          <a:cs typeface="Inter Bold"/>
                          <a:sym typeface="Inter Bold"/>
                        </a:rPr>
                        <a:t>% of Total Ad Spend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b="true" sz="1800">
                          <a:solidFill>
                            <a:srgbClr val="2563EB"/>
                          </a:solidFill>
                          <a:latin typeface="Inter Bold"/>
                          <a:ea typeface="Inter Bold"/>
                          <a:cs typeface="Inter Bold"/>
                          <a:sym typeface="Inter Bold"/>
                        </a:rPr>
                        <a:t>7 - 9%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b="true" sz="1800">
                          <a:solidFill>
                            <a:srgbClr val="334155"/>
                          </a:solidFill>
                          <a:latin typeface="Inter Bold"/>
                          <a:ea typeface="Inter Bold"/>
                          <a:cs typeface="Inter Bold"/>
                          <a:sym typeface="Inter Bold"/>
                        </a:rPr>
                        <a:t>15 - 16%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-6 to -8pp Gap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0485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b="true" sz="1800">
                          <a:solidFill>
                            <a:srgbClr val="334155"/>
                          </a:solidFill>
                          <a:latin typeface="Inter Bold"/>
                          <a:ea typeface="Inter Bold"/>
                          <a:cs typeface="Inter Bold"/>
                          <a:sym typeface="Inter Bold"/>
                        </a:rPr>
                        <a:t>% of Digital Ad Spend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b="true" sz="1800">
                          <a:solidFill>
                            <a:srgbClr val="2563EB"/>
                          </a:solidFill>
                          <a:latin typeface="Inter Bold"/>
                          <a:ea typeface="Inter Bold"/>
                          <a:cs typeface="Inter Bold"/>
                          <a:sym typeface="Inter Bold"/>
                        </a:rPr>
                        <a:t>16 - 19%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b="true" sz="1800">
                          <a:solidFill>
                            <a:srgbClr val="334155"/>
                          </a:solidFill>
                          <a:latin typeface="Inter Bold"/>
                          <a:ea typeface="Inter Bold"/>
                          <a:cs typeface="Inter Bold"/>
                          <a:sym typeface="Inter Bold"/>
                        </a:rPr>
                        <a:t>22 - 24%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-5pp Gap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</a:tr>
            </a:tbl>
          </a:graphicData>
        </a:graphic>
      </p:graphicFrame>
      <p:grpSp>
        <p:nvGrpSpPr>
          <p:cNvPr name="Group 11" id="11"/>
          <p:cNvGrpSpPr/>
          <p:nvPr/>
        </p:nvGrpSpPr>
        <p:grpSpPr>
          <a:xfrm rot="0">
            <a:off x="1495054" y="4426220"/>
            <a:ext cx="16507454" cy="328612"/>
            <a:chOff x="0" y="0"/>
            <a:chExt cx="22009938" cy="43815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2009939" cy="438150"/>
            </a:xfrm>
            <a:custGeom>
              <a:avLst/>
              <a:gdLst/>
              <a:ahLst/>
              <a:cxnLst/>
              <a:rect r="r" b="b" t="t" l="l"/>
              <a:pathLst>
                <a:path h="438150" w="22009939">
                  <a:moveTo>
                    <a:pt x="0" y="0"/>
                  </a:moveTo>
                  <a:lnTo>
                    <a:pt x="22009939" y="0"/>
                  </a:lnTo>
                  <a:lnTo>
                    <a:pt x="22009939" y="438150"/>
                  </a:lnTo>
                  <a:lnTo>
                    <a:pt x="0" y="438150"/>
                  </a:lnTo>
                  <a:close/>
                </a:path>
              </a:pathLst>
            </a:custGeom>
            <a:blipFill>
              <a:blip r:embed="rId7">
                <a:alphaModFix amt="0"/>
              </a:blip>
              <a:stretch>
                <a:fillRect l="0" t="-928807" r="0" b="-928807"/>
              </a:stretch>
            </a:blip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9525"/>
              <a:ext cx="22009938" cy="4476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30"/>
                </a:lnSpc>
              </a:pPr>
              <a:r>
                <a:rPr lang="en-US" b="true" sz="2025">
                  <a:solidFill>
                    <a:srgbClr val="1E3A8A"/>
                  </a:solidFill>
                  <a:latin typeface="Arimo Bold"/>
                  <a:ea typeface="Arimo Bold"/>
                  <a:cs typeface="Arimo Bold"/>
                  <a:sym typeface="Arimo Bold"/>
                </a:rPr>
                <a:t>The Gap Represents the Growth Opportunity</a:t>
              </a: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1071562" y="4926282"/>
            <a:ext cx="16144875" cy="800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sz="1687">
                <a:solidFill>
                  <a:srgbClr val="1E40AF"/>
                </a:solidFill>
                <a:latin typeface="Inter"/>
                <a:ea typeface="Inter"/>
                <a:cs typeface="Inter"/>
                <a:sym typeface="Inter"/>
              </a:rPr>
              <a:t>South Africa lags global retail media benchmarks by ~6–8pp on total ad spend share and ~5pp on digital share. This shortfall defines a significant runway as South African retailers invest heavily in first-party data infrastructure, closed-loop measurement, and self-serve ad technology.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1071562" y="4461939"/>
            <a:ext cx="280616" cy="257175"/>
            <a:chOff x="0" y="0"/>
            <a:chExt cx="374155" cy="342900"/>
          </a:xfrm>
        </p:grpSpPr>
        <p:sp>
          <p:nvSpPr>
            <p:cNvPr name="Freeform 16" id="16" descr="image.png"/>
            <p:cNvSpPr/>
            <p:nvPr/>
          </p:nvSpPr>
          <p:spPr>
            <a:xfrm flipH="false" flipV="false" rot="0">
              <a:off x="0" y="0"/>
              <a:ext cx="374142" cy="342900"/>
            </a:xfrm>
            <a:custGeom>
              <a:avLst/>
              <a:gdLst/>
              <a:ahLst/>
              <a:cxnLst/>
              <a:rect r="r" b="b" t="t" l="l"/>
              <a:pathLst>
                <a:path h="342900" w="374142">
                  <a:moveTo>
                    <a:pt x="0" y="0"/>
                  </a:moveTo>
                  <a:lnTo>
                    <a:pt x="374142" y="0"/>
                  </a:lnTo>
                  <a:lnTo>
                    <a:pt x="374142" y="342900"/>
                  </a:lnTo>
                  <a:lnTo>
                    <a:pt x="0" y="342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-3" b="-3659"/>
              </a:stretch>
            </a:blip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728662" y="2947464"/>
            <a:ext cx="3939778" cy="14288"/>
            <a:chOff x="0" y="0"/>
            <a:chExt cx="5253038" cy="1905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5252974" cy="19050"/>
            </a:xfrm>
            <a:custGeom>
              <a:avLst/>
              <a:gdLst/>
              <a:ahLst/>
              <a:cxnLst/>
              <a:rect r="r" b="b" t="t" l="l"/>
              <a:pathLst>
                <a:path h="19050" w="5252974">
                  <a:moveTo>
                    <a:pt x="0" y="0"/>
                  </a:moveTo>
                  <a:lnTo>
                    <a:pt x="5252974" y="0"/>
                  </a:lnTo>
                  <a:lnTo>
                    <a:pt x="5252974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19" id="19"/>
          <p:cNvGrpSpPr/>
          <p:nvPr/>
        </p:nvGrpSpPr>
        <p:grpSpPr>
          <a:xfrm rot="0">
            <a:off x="4668441" y="2947464"/>
            <a:ext cx="3369621" cy="14288"/>
            <a:chOff x="0" y="0"/>
            <a:chExt cx="4492828" cy="1905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4492879" cy="19050"/>
            </a:xfrm>
            <a:custGeom>
              <a:avLst/>
              <a:gdLst/>
              <a:ahLst/>
              <a:cxnLst/>
              <a:rect r="r" b="b" t="t" l="l"/>
              <a:pathLst>
                <a:path h="19050" w="4492879">
                  <a:moveTo>
                    <a:pt x="0" y="0"/>
                  </a:moveTo>
                  <a:lnTo>
                    <a:pt x="4492879" y="0"/>
                  </a:lnTo>
                  <a:lnTo>
                    <a:pt x="4492879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21" id="21"/>
          <p:cNvGrpSpPr/>
          <p:nvPr/>
        </p:nvGrpSpPr>
        <p:grpSpPr>
          <a:xfrm rot="0">
            <a:off x="8038062" y="2947464"/>
            <a:ext cx="4502572" cy="14288"/>
            <a:chOff x="0" y="0"/>
            <a:chExt cx="6003430" cy="1905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6003417" cy="19050"/>
            </a:xfrm>
            <a:custGeom>
              <a:avLst/>
              <a:gdLst/>
              <a:ahLst/>
              <a:cxnLst/>
              <a:rect r="r" b="b" t="t" l="l"/>
              <a:pathLst>
                <a:path h="19050" w="6003417">
                  <a:moveTo>
                    <a:pt x="0" y="0"/>
                  </a:moveTo>
                  <a:lnTo>
                    <a:pt x="6003417" y="0"/>
                  </a:lnTo>
                  <a:lnTo>
                    <a:pt x="6003417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23" id="23"/>
          <p:cNvGrpSpPr/>
          <p:nvPr/>
        </p:nvGrpSpPr>
        <p:grpSpPr>
          <a:xfrm rot="0">
            <a:off x="12540625" y="2947464"/>
            <a:ext cx="5018703" cy="14288"/>
            <a:chOff x="0" y="0"/>
            <a:chExt cx="6691605" cy="1905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6691630" cy="19050"/>
            </a:xfrm>
            <a:custGeom>
              <a:avLst/>
              <a:gdLst/>
              <a:ahLst/>
              <a:cxnLst/>
              <a:rect r="r" b="b" t="t" l="l"/>
              <a:pathLst>
                <a:path h="19050" w="6691630">
                  <a:moveTo>
                    <a:pt x="0" y="0"/>
                  </a:moveTo>
                  <a:lnTo>
                    <a:pt x="6691630" y="0"/>
                  </a:lnTo>
                  <a:lnTo>
                    <a:pt x="6691630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25" id="25"/>
          <p:cNvGrpSpPr/>
          <p:nvPr/>
        </p:nvGrpSpPr>
        <p:grpSpPr>
          <a:xfrm rot="0">
            <a:off x="728662" y="3690414"/>
            <a:ext cx="3939778" cy="14288"/>
            <a:chOff x="0" y="0"/>
            <a:chExt cx="5253038" cy="1905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5252974" cy="19050"/>
            </a:xfrm>
            <a:custGeom>
              <a:avLst/>
              <a:gdLst/>
              <a:ahLst/>
              <a:cxnLst/>
              <a:rect r="r" b="b" t="t" l="l"/>
              <a:pathLst>
                <a:path h="19050" w="5252974">
                  <a:moveTo>
                    <a:pt x="0" y="0"/>
                  </a:moveTo>
                  <a:lnTo>
                    <a:pt x="5252974" y="0"/>
                  </a:lnTo>
                  <a:lnTo>
                    <a:pt x="5252974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27" id="27"/>
          <p:cNvGrpSpPr/>
          <p:nvPr/>
        </p:nvGrpSpPr>
        <p:grpSpPr>
          <a:xfrm rot="0">
            <a:off x="4668441" y="3690414"/>
            <a:ext cx="3369621" cy="14288"/>
            <a:chOff x="0" y="0"/>
            <a:chExt cx="4492828" cy="1905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4492879" cy="19050"/>
            </a:xfrm>
            <a:custGeom>
              <a:avLst/>
              <a:gdLst/>
              <a:ahLst/>
              <a:cxnLst/>
              <a:rect r="r" b="b" t="t" l="l"/>
              <a:pathLst>
                <a:path h="19050" w="4492879">
                  <a:moveTo>
                    <a:pt x="0" y="0"/>
                  </a:moveTo>
                  <a:lnTo>
                    <a:pt x="4492879" y="0"/>
                  </a:lnTo>
                  <a:lnTo>
                    <a:pt x="4492879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29" id="29"/>
          <p:cNvGrpSpPr/>
          <p:nvPr/>
        </p:nvGrpSpPr>
        <p:grpSpPr>
          <a:xfrm rot="0">
            <a:off x="8038062" y="3690414"/>
            <a:ext cx="4502572" cy="14288"/>
            <a:chOff x="0" y="0"/>
            <a:chExt cx="6003430" cy="1905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6003417" cy="19050"/>
            </a:xfrm>
            <a:custGeom>
              <a:avLst/>
              <a:gdLst/>
              <a:ahLst/>
              <a:cxnLst/>
              <a:rect r="r" b="b" t="t" l="l"/>
              <a:pathLst>
                <a:path h="19050" w="6003417">
                  <a:moveTo>
                    <a:pt x="0" y="0"/>
                  </a:moveTo>
                  <a:lnTo>
                    <a:pt x="6003417" y="0"/>
                  </a:lnTo>
                  <a:lnTo>
                    <a:pt x="6003417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31" id="31"/>
          <p:cNvGrpSpPr/>
          <p:nvPr/>
        </p:nvGrpSpPr>
        <p:grpSpPr>
          <a:xfrm rot="0">
            <a:off x="12540625" y="3690414"/>
            <a:ext cx="5018703" cy="14288"/>
            <a:chOff x="0" y="0"/>
            <a:chExt cx="6691605" cy="1905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6691630" cy="19050"/>
            </a:xfrm>
            <a:custGeom>
              <a:avLst/>
              <a:gdLst/>
              <a:ahLst/>
              <a:cxnLst/>
              <a:rect r="r" b="b" t="t" l="l"/>
              <a:pathLst>
                <a:path h="19050" w="6691630">
                  <a:moveTo>
                    <a:pt x="0" y="0"/>
                  </a:moveTo>
                  <a:lnTo>
                    <a:pt x="6691630" y="0"/>
                  </a:lnTo>
                  <a:lnTo>
                    <a:pt x="6691630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33" id="33"/>
          <p:cNvGrpSpPr/>
          <p:nvPr/>
        </p:nvGrpSpPr>
        <p:grpSpPr>
          <a:xfrm rot="0">
            <a:off x="12797800" y="2411682"/>
            <a:ext cx="1543050" cy="371475"/>
            <a:chOff x="0" y="0"/>
            <a:chExt cx="2057400" cy="495300"/>
          </a:xfrm>
        </p:grpSpPr>
        <p:sp>
          <p:nvSpPr>
            <p:cNvPr name="Freeform 34" id="34" descr="image.png"/>
            <p:cNvSpPr/>
            <p:nvPr/>
          </p:nvSpPr>
          <p:spPr>
            <a:xfrm flipH="false" flipV="false" rot="0">
              <a:off x="0" y="0"/>
              <a:ext cx="2057400" cy="495300"/>
            </a:xfrm>
            <a:custGeom>
              <a:avLst/>
              <a:gdLst/>
              <a:ahLst/>
              <a:cxnLst/>
              <a:rect r="r" b="b" t="t" l="l"/>
              <a:pathLst>
                <a:path h="495300" w="2057400">
                  <a:moveTo>
                    <a:pt x="0" y="0"/>
                  </a:moveTo>
                  <a:lnTo>
                    <a:pt x="2057400" y="0"/>
                  </a:lnTo>
                  <a:lnTo>
                    <a:pt x="205740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0" b="-2892"/>
              </a:stretch>
            </a:blipFill>
          </p:spPr>
        </p:sp>
      </p:grpSp>
      <p:grpSp>
        <p:nvGrpSpPr>
          <p:cNvPr name="Group 35" id="35"/>
          <p:cNvGrpSpPr/>
          <p:nvPr/>
        </p:nvGrpSpPr>
        <p:grpSpPr>
          <a:xfrm rot="0">
            <a:off x="12797800" y="3154632"/>
            <a:ext cx="1085850" cy="371475"/>
            <a:chOff x="0" y="0"/>
            <a:chExt cx="1447800" cy="495300"/>
          </a:xfrm>
        </p:grpSpPr>
        <p:sp>
          <p:nvSpPr>
            <p:cNvPr name="Freeform 36" id="36" descr="image.png"/>
            <p:cNvSpPr/>
            <p:nvPr/>
          </p:nvSpPr>
          <p:spPr>
            <a:xfrm flipH="false" flipV="false" rot="0">
              <a:off x="0" y="0"/>
              <a:ext cx="1447800" cy="495300"/>
            </a:xfrm>
            <a:custGeom>
              <a:avLst/>
              <a:gdLst/>
              <a:ahLst/>
              <a:cxnLst/>
              <a:rect r="r" b="b" t="t" l="l"/>
              <a:pathLst>
                <a:path h="495300" w="1447800">
                  <a:moveTo>
                    <a:pt x="0" y="0"/>
                  </a:moveTo>
                  <a:lnTo>
                    <a:pt x="1447800" y="0"/>
                  </a:lnTo>
                  <a:lnTo>
                    <a:pt x="144780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0" b="-2497"/>
              </a:stretch>
            </a:blipFill>
          </p:spPr>
        </p:sp>
      </p:grpSp>
      <p:grpSp>
        <p:nvGrpSpPr>
          <p:cNvPr name="Group 37" id="37"/>
          <p:cNvGrpSpPr/>
          <p:nvPr/>
        </p:nvGrpSpPr>
        <p:grpSpPr>
          <a:xfrm rot="0">
            <a:off x="714375" y="628650"/>
            <a:ext cx="16859250" cy="582882"/>
            <a:chOff x="0" y="0"/>
            <a:chExt cx="22479000" cy="777176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22479000" cy="777180"/>
            </a:xfrm>
            <a:custGeom>
              <a:avLst/>
              <a:gdLst/>
              <a:ahLst/>
              <a:cxnLst/>
              <a:rect r="r" b="b" t="t" l="l"/>
              <a:pathLst>
                <a:path h="777180" w="22479000">
                  <a:moveTo>
                    <a:pt x="0" y="0"/>
                  </a:moveTo>
                  <a:lnTo>
                    <a:pt x="22479000" y="0"/>
                  </a:lnTo>
                  <a:lnTo>
                    <a:pt x="22479000" y="777180"/>
                  </a:lnTo>
                  <a:lnTo>
                    <a:pt x="0" y="777180"/>
                  </a:lnTo>
                  <a:close/>
                </a:path>
              </a:pathLst>
            </a:custGeom>
            <a:blipFill>
              <a:blip r:embed="rId7">
                <a:alphaModFix amt="0"/>
              </a:blip>
              <a:stretch>
                <a:fillRect l="0" t="-513581" r="0" b="-513581"/>
              </a:stretch>
            </a:blipFill>
          </p:spPr>
        </p:sp>
        <p:sp>
          <p:nvSpPr>
            <p:cNvPr name="TextBox 39" id="39"/>
            <p:cNvSpPr txBox="true"/>
            <p:nvPr/>
          </p:nvSpPr>
          <p:spPr>
            <a:xfrm>
              <a:off x="0" y="-85725"/>
              <a:ext cx="22479000" cy="86290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508"/>
                </a:lnSpc>
              </a:pPr>
              <a:r>
                <a:rPr lang="en-US" sz="3825">
                  <a:solidFill>
                    <a:srgbClr val="0F172A"/>
                  </a:solidFill>
                  <a:latin typeface="Inter"/>
                  <a:ea typeface="Inter"/>
                  <a:cs typeface="Inter"/>
                  <a:sym typeface="Inter"/>
                </a:rPr>
                <a:t>SA vs Global Media Benchmarks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image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714375" y="1554432"/>
            <a:ext cx="5429250" cy="2686050"/>
            <a:chOff x="0" y="0"/>
            <a:chExt cx="7239000" cy="3581400"/>
          </a:xfrm>
        </p:grpSpPr>
        <p:sp>
          <p:nvSpPr>
            <p:cNvPr name="Freeform 5" id="5" descr="image.png"/>
            <p:cNvSpPr/>
            <p:nvPr/>
          </p:nvSpPr>
          <p:spPr>
            <a:xfrm flipH="false" flipV="false" rot="0">
              <a:off x="0" y="0"/>
              <a:ext cx="7239000" cy="3581400"/>
            </a:xfrm>
            <a:custGeom>
              <a:avLst/>
              <a:gdLst/>
              <a:ahLst/>
              <a:cxnLst/>
              <a:rect r="r" b="b" t="t" l="l"/>
              <a:pathLst>
                <a:path h="3581400" w="7239000">
                  <a:moveTo>
                    <a:pt x="0" y="0"/>
                  </a:moveTo>
                  <a:lnTo>
                    <a:pt x="7239000" y="0"/>
                  </a:lnTo>
                  <a:lnTo>
                    <a:pt x="7239000" y="3581400"/>
                  </a:lnTo>
                  <a:lnTo>
                    <a:pt x="0" y="3581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-531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6429375" y="1554432"/>
            <a:ext cx="5429250" cy="2686050"/>
            <a:chOff x="0" y="0"/>
            <a:chExt cx="7239000" cy="3581400"/>
          </a:xfrm>
        </p:grpSpPr>
        <p:sp>
          <p:nvSpPr>
            <p:cNvPr name="Freeform 7" id="7" descr="image.png"/>
            <p:cNvSpPr/>
            <p:nvPr/>
          </p:nvSpPr>
          <p:spPr>
            <a:xfrm flipH="false" flipV="false" rot="0">
              <a:off x="0" y="0"/>
              <a:ext cx="7239000" cy="3581400"/>
            </a:xfrm>
            <a:custGeom>
              <a:avLst/>
              <a:gdLst/>
              <a:ahLst/>
              <a:cxnLst/>
              <a:rect r="r" b="b" t="t" l="l"/>
              <a:pathLst>
                <a:path h="3581400" w="7239000">
                  <a:moveTo>
                    <a:pt x="0" y="0"/>
                  </a:moveTo>
                  <a:lnTo>
                    <a:pt x="7239000" y="0"/>
                  </a:lnTo>
                  <a:lnTo>
                    <a:pt x="7239000" y="3581400"/>
                  </a:lnTo>
                  <a:lnTo>
                    <a:pt x="0" y="3581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-531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12144375" y="1554432"/>
            <a:ext cx="5429250" cy="2686050"/>
            <a:chOff x="0" y="0"/>
            <a:chExt cx="7239000" cy="3581400"/>
          </a:xfrm>
        </p:grpSpPr>
        <p:sp>
          <p:nvSpPr>
            <p:cNvPr name="Freeform 9" id="9" descr="image.png"/>
            <p:cNvSpPr/>
            <p:nvPr/>
          </p:nvSpPr>
          <p:spPr>
            <a:xfrm flipH="false" flipV="false" rot="0">
              <a:off x="0" y="0"/>
              <a:ext cx="7239000" cy="3581400"/>
            </a:xfrm>
            <a:custGeom>
              <a:avLst/>
              <a:gdLst/>
              <a:ahLst/>
              <a:cxnLst/>
              <a:rect r="r" b="b" t="t" l="l"/>
              <a:pathLst>
                <a:path h="3581400" w="7239000">
                  <a:moveTo>
                    <a:pt x="0" y="0"/>
                  </a:moveTo>
                  <a:lnTo>
                    <a:pt x="7239000" y="0"/>
                  </a:lnTo>
                  <a:lnTo>
                    <a:pt x="7239000" y="3581400"/>
                  </a:lnTo>
                  <a:lnTo>
                    <a:pt x="0" y="3581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-531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714375" y="4526232"/>
            <a:ext cx="8286750" cy="2386012"/>
            <a:chOff x="0" y="0"/>
            <a:chExt cx="11049000" cy="3181350"/>
          </a:xfrm>
        </p:grpSpPr>
        <p:sp>
          <p:nvSpPr>
            <p:cNvPr name="Freeform 11" id="11" descr="image.png"/>
            <p:cNvSpPr/>
            <p:nvPr/>
          </p:nvSpPr>
          <p:spPr>
            <a:xfrm flipH="false" flipV="false" rot="0">
              <a:off x="0" y="0"/>
              <a:ext cx="11049000" cy="3181350"/>
            </a:xfrm>
            <a:custGeom>
              <a:avLst/>
              <a:gdLst/>
              <a:ahLst/>
              <a:cxnLst/>
              <a:rect r="r" b="b" t="t" l="l"/>
              <a:pathLst>
                <a:path h="3181350" w="11049000">
                  <a:moveTo>
                    <a:pt x="0" y="0"/>
                  </a:moveTo>
                  <a:lnTo>
                    <a:pt x="11049000" y="0"/>
                  </a:lnTo>
                  <a:lnTo>
                    <a:pt x="11049000" y="3181350"/>
                  </a:lnTo>
                  <a:lnTo>
                    <a:pt x="0" y="31813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-598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9286875" y="4526232"/>
            <a:ext cx="8286750" cy="2386012"/>
            <a:chOff x="0" y="0"/>
            <a:chExt cx="11049000" cy="3181350"/>
          </a:xfrm>
        </p:grpSpPr>
        <p:sp>
          <p:nvSpPr>
            <p:cNvPr name="Freeform 13" id="13" descr="image.png"/>
            <p:cNvSpPr/>
            <p:nvPr/>
          </p:nvSpPr>
          <p:spPr>
            <a:xfrm flipH="false" flipV="false" rot="0">
              <a:off x="0" y="0"/>
              <a:ext cx="11049000" cy="3181350"/>
            </a:xfrm>
            <a:custGeom>
              <a:avLst/>
              <a:gdLst/>
              <a:ahLst/>
              <a:cxnLst/>
              <a:rect r="r" b="b" t="t" l="l"/>
              <a:pathLst>
                <a:path h="3181350" w="11049000">
                  <a:moveTo>
                    <a:pt x="0" y="0"/>
                  </a:moveTo>
                  <a:lnTo>
                    <a:pt x="11049000" y="0"/>
                  </a:lnTo>
                  <a:lnTo>
                    <a:pt x="11049000" y="3181350"/>
                  </a:lnTo>
                  <a:lnTo>
                    <a:pt x="0" y="31813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0" b="-598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5219759" y="722862"/>
            <a:ext cx="2353866" cy="394249"/>
            <a:chOff x="0" y="0"/>
            <a:chExt cx="3138488" cy="525666"/>
          </a:xfrm>
        </p:grpSpPr>
        <p:sp>
          <p:nvSpPr>
            <p:cNvPr name="Freeform 15" id="15" descr="image.png"/>
            <p:cNvSpPr/>
            <p:nvPr/>
          </p:nvSpPr>
          <p:spPr>
            <a:xfrm flipH="false" flipV="false" rot="0">
              <a:off x="0" y="0"/>
              <a:ext cx="3138424" cy="525653"/>
            </a:xfrm>
            <a:custGeom>
              <a:avLst/>
              <a:gdLst/>
              <a:ahLst/>
              <a:cxnLst/>
              <a:rect r="r" b="b" t="t" l="l"/>
              <a:pathLst>
                <a:path h="525653" w="3138424">
                  <a:moveTo>
                    <a:pt x="0" y="0"/>
                  </a:moveTo>
                  <a:lnTo>
                    <a:pt x="3138424" y="0"/>
                  </a:lnTo>
                  <a:lnTo>
                    <a:pt x="3138424" y="525653"/>
                  </a:lnTo>
                  <a:lnTo>
                    <a:pt x="0" y="5256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-2" b="-4938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071562" y="1911620"/>
            <a:ext cx="4714875" cy="400050"/>
            <a:chOff x="0" y="0"/>
            <a:chExt cx="6286500" cy="533400"/>
          </a:xfrm>
        </p:grpSpPr>
        <p:sp>
          <p:nvSpPr>
            <p:cNvPr name="Freeform 17" id="17" descr="image.png"/>
            <p:cNvSpPr/>
            <p:nvPr/>
          </p:nvSpPr>
          <p:spPr>
            <a:xfrm flipH="false" flipV="false" rot="0">
              <a:off x="0" y="0"/>
              <a:ext cx="6286500" cy="533400"/>
            </a:xfrm>
            <a:custGeom>
              <a:avLst/>
              <a:gdLst/>
              <a:ahLst/>
              <a:cxnLst/>
              <a:rect r="r" b="b" t="t" l="l"/>
              <a:pathLst>
                <a:path h="533400" w="6286500">
                  <a:moveTo>
                    <a:pt x="0" y="0"/>
                  </a:moveTo>
                  <a:lnTo>
                    <a:pt x="6286500" y="0"/>
                  </a:lnTo>
                  <a:lnTo>
                    <a:pt x="6286500" y="533400"/>
                  </a:lnTo>
                  <a:lnTo>
                    <a:pt x="0" y="533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0" b="-2947"/>
              </a:stretch>
            </a:blipFill>
          </p:spPr>
        </p:sp>
      </p:grpSp>
      <p:sp>
        <p:nvSpPr>
          <p:cNvPr name="TextBox 18" id="18"/>
          <p:cNvSpPr txBox="true"/>
          <p:nvPr/>
        </p:nvSpPr>
        <p:spPr>
          <a:xfrm rot="0">
            <a:off x="1071562" y="2473595"/>
            <a:ext cx="4950619" cy="3381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30"/>
              </a:lnSpc>
            </a:pPr>
            <a:r>
              <a:rPr lang="en-US" b="true" sz="2025">
                <a:solidFill>
                  <a:srgbClr val="0F172A"/>
                </a:solidFill>
                <a:latin typeface="Arimo Bold"/>
                <a:ea typeface="Arimo Bold"/>
                <a:cs typeface="Arimo Bold"/>
                <a:sym typeface="Arimo Bold"/>
              </a:rPr>
              <a:t>1. Ecommerce Expansion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071562" y="2887932"/>
            <a:ext cx="4714875" cy="9953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35"/>
              </a:lnSpc>
            </a:pPr>
            <a:r>
              <a:rPr lang="en-US" sz="1575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Accelerating digital commerce turnover expands monetizable shopper inventory across web and mobile app touchpoints.</a:t>
            </a:r>
          </a:p>
        </p:txBody>
      </p:sp>
      <p:grpSp>
        <p:nvGrpSpPr>
          <p:cNvPr name="Group 20" id="20"/>
          <p:cNvGrpSpPr/>
          <p:nvPr/>
        </p:nvGrpSpPr>
        <p:grpSpPr>
          <a:xfrm rot="0">
            <a:off x="6786562" y="1911620"/>
            <a:ext cx="4714875" cy="400050"/>
            <a:chOff x="0" y="0"/>
            <a:chExt cx="6286500" cy="533400"/>
          </a:xfrm>
        </p:grpSpPr>
        <p:sp>
          <p:nvSpPr>
            <p:cNvPr name="Freeform 21" id="21" descr="image.png"/>
            <p:cNvSpPr/>
            <p:nvPr/>
          </p:nvSpPr>
          <p:spPr>
            <a:xfrm flipH="false" flipV="false" rot="0">
              <a:off x="0" y="0"/>
              <a:ext cx="6286500" cy="533400"/>
            </a:xfrm>
            <a:custGeom>
              <a:avLst/>
              <a:gdLst/>
              <a:ahLst/>
              <a:cxnLst/>
              <a:rect r="r" b="b" t="t" l="l"/>
              <a:pathLst>
                <a:path h="533400" w="6286500">
                  <a:moveTo>
                    <a:pt x="0" y="0"/>
                  </a:moveTo>
                  <a:lnTo>
                    <a:pt x="6286500" y="0"/>
                  </a:lnTo>
                  <a:lnTo>
                    <a:pt x="6286500" y="533400"/>
                  </a:lnTo>
                  <a:lnTo>
                    <a:pt x="0" y="533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0" t="0" r="0" b="-2947"/>
              </a:stretch>
            </a:blipFill>
          </p:spPr>
        </p:sp>
      </p:grpSp>
      <p:sp>
        <p:nvSpPr>
          <p:cNvPr name="TextBox 22" id="22"/>
          <p:cNvSpPr txBox="true"/>
          <p:nvPr/>
        </p:nvSpPr>
        <p:spPr>
          <a:xfrm rot="0">
            <a:off x="6786562" y="2473595"/>
            <a:ext cx="4950619" cy="3381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30"/>
              </a:lnSpc>
            </a:pPr>
            <a:r>
              <a:rPr lang="en-US" b="true" sz="2025">
                <a:solidFill>
                  <a:srgbClr val="0F172A"/>
                </a:solidFill>
                <a:latin typeface="Arimo Bold"/>
                <a:ea typeface="Arimo Bold"/>
                <a:cs typeface="Arimo Bold"/>
                <a:sym typeface="Arimo Bold"/>
              </a:rPr>
              <a:t>2. Loyalty Monetisation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6786562" y="2887932"/>
            <a:ext cx="4714875" cy="9953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35"/>
              </a:lnSpc>
            </a:pPr>
            <a:r>
              <a:rPr lang="en-US" sz="1575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Retailers leverage extensive first-party customer databases to build high-precision targeted audience segments.</a:t>
            </a:r>
          </a:p>
        </p:txBody>
      </p:sp>
      <p:grpSp>
        <p:nvGrpSpPr>
          <p:cNvPr name="Group 24" id="24"/>
          <p:cNvGrpSpPr/>
          <p:nvPr/>
        </p:nvGrpSpPr>
        <p:grpSpPr>
          <a:xfrm rot="0">
            <a:off x="12501562" y="1911620"/>
            <a:ext cx="4714875" cy="400050"/>
            <a:chOff x="0" y="0"/>
            <a:chExt cx="6286500" cy="533400"/>
          </a:xfrm>
        </p:grpSpPr>
        <p:sp>
          <p:nvSpPr>
            <p:cNvPr name="Freeform 25" id="25" descr="image.png"/>
            <p:cNvSpPr/>
            <p:nvPr/>
          </p:nvSpPr>
          <p:spPr>
            <a:xfrm flipH="false" flipV="false" rot="0">
              <a:off x="0" y="0"/>
              <a:ext cx="6286500" cy="533400"/>
            </a:xfrm>
            <a:custGeom>
              <a:avLst/>
              <a:gdLst/>
              <a:ahLst/>
              <a:cxnLst/>
              <a:rect r="r" b="b" t="t" l="l"/>
              <a:pathLst>
                <a:path h="533400" w="6286500">
                  <a:moveTo>
                    <a:pt x="0" y="0"/>
                  </a:moveTo>
                  <a:lnTo>
                    <a:pt x="6286500" y="0"/>
                  </a:lnTo>
                  <a:lnTo>
                    <a:pt x="6286500" y="533400"/>
                  </a:lnTo>
                  <a:lnTo>
                    <a:pt x="0" y="533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0" t="0" r="0" b="-2947"/>
              </a:stretch>
            </a:blipFill>
          </p:spPr>
        </p:sp>
      </p:grpSp>
      <p:sp>
        <p:nvSpPr>
          <p:cNvPr name="TextBox 26" id="26"/>
          <p:cNvSpPr txBox="true"/>
          <p:nvPr/>
        </p:nvSpPr>
        <p:spPr>
          <a:xfrm rot="0">
            <a:off x="12501562" y="2473595"/>
            <a:ext cx="4950619" cy="3381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30"/>
              </a:lnSpc>
            </a:pPr>
            <a:r>
              <a:rPr lang="en-US" b="true" sz="2025">
                <a:solidFill>
                  <a:srgbClr val="0F172A"/>
                </a:solidFill>
                <a:latin typeface="Arimo Bold"/>
                <a:ea typeface="Arimo Bold"/>
                <a:cs typeface="Arimo Bold"/>
                <a:sym typeface="Arimo Bold"/>
              </a:rPr>
              <a:t>3. Omnichannel Media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2501562" y="2887932"/>
            <a:ext cx="4714875" cy="9953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35"/>
              </a:lnSpc>
            </a:pPr>
            <a:r>
              <a:rPr lang="en-US" sz="1575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Physical store networks create untapped media potential via In-Store DOOH, POS digital displays, and smart screens.</a:t>
            </a:r>
          </a:p>
        </p:txBody>
      </p:sp>
      <p:grpSp>
        <p:nvGrpSpPr>
          <p:cNvPr name="Group 28" id="28"/>
          <p:cNvGrpSpPr/>
          <p:nvPr/>
        </p:nvGrpSpPr>
        <p:grpSpPr>
          <a:xfrm rot="0">
            <a:off x="1071562" y="4883420"/>
            <a:ext cx="7572375" cy="400050"/>
            <a:chOff x="0" y="0"/>
            <a:chExt cx="10096500" cy="533400"/>
          </a:xfrm>
        </p:grpSpPr>
        <p:sp>
          <p:nvSpPr>
            <p:cNvPr name="Freeform 29" id="29" descr="image.png"/>
            <p:cNvSpPr/>
            <p:nvPr/>
          </p:nvSpPr>
          <p:spPr>
            <a:xfrm flipH="false" flipV="false" rot="0">
              <a:off x="0" y="0"/>
              <a:ext cx="10096500" cy="533400"/>
            </a:xfrm>
            <a:custGeom>
              <a:avLst/>
              <a:gdLst/>
              <a:ahLst/>
              <a:cxnLst/>
              <a:rect r="r" b="b" t="t" l="l"/>
              <a:pathLst>
                <a:path h="533400" w="10096500">
                  <a:moveTo>
                    <a:pt x="0" y="0"/>
                  </a:moveTo>
                  <a:lnTo>
                    <a:pt x="10096500" y="0"/>
                  </a:lnTo>
                  <a:lnTo>
                    <a:pt x="10096500" y="533400"/>
                  </a:lnTo>
                  <a:lnTo>
                    <a:pt x="0" y="533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l="0" t="0" r="0" b="-3180"/>
              </a:stretch>
            </a:blipFill>
          </p:spPr>
        </p:sp>
      </p:grpSp>
      <p:sp>
        <p:nvSpPr>
          <p:cNvPr name="TextBox 30" id="30"/>
          <p:cNvSpPr txBox="true"/>
          <p:nvPr/>
        </p:nvSpPr>
        <p:spPr>
          <a:xfrm rot="0">
            <a:off x="1071562" y="5445395"/>
            <a:ext cx="7950994" cy="3381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30"/>
              </a:lnSpc>
            </a:pPr>
            <a:r>
              <a:rPr lang="en-US" b="true" sz="2025">
                <a:solidFill>
                  <a:srgbClr val="0F172A"/>
                </a:solidFill>
                <a:latin typeface="Arimo Bold"/>
                <a:ea typeface="Arimo Bold"/>
                <a:cs typeface="Arimo Bold"/>
                <a:sym typeface="Arimo Bold"/>
              </a:rPr>
              <a:t>4. Demand for Measurable Media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071562" y="5859732"/>
            <a:ext cx="7572375" cy="695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35"/>
              </a:lnSpc>
            </a:pPr>
            <a:r>
              <a:rPr lang="en-US" sz="1575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Brands increasingly demand closed-loop attribution, linking media exposure directly to verified SKU-level sales transactions.</a:t>
            </a:r>
          </a:p>
        </p:txBody>
      </p:sp>
      <p:grpSp>
        <p:nvGrpSpPr>
          <p:cNvPr name="Group 32" id="32"/>
          <p:cNvGrpSpPr/>
          <p:nvPr/>
        </p:nvGrpSpPr>
        <p:grpSpPr>
          <a:xfrm rot="0">
            <a:off x="9644062" y="4883420"/>
            <a:ext cx="7572375" cy="400050"/>
            <a:chOff x="0" y="0"/>
            <a:chExt cx="10096500" cy="533400"/>
          </a:xfrm>
        </p:grpSpPr>
        <p:sp>
          <p:nvSpPr>
            <p:cNvPr name="Freeform 33" id="33" descr="image.png"/>
            <p:cNvSpPr/>
            <p:nvPr/>
          </p:nvSpPr>
          <p:spPr>
            <a:xfrm flipH="false" flipV="false" rot="0">
              <a:off x="0" y="0"/>
              <a:ext cx="10096500" cy="533400"/>
            </a:xfrm>
            <a:custGeom>
              <a:avLst/>
              <a:gdLst/>
              <a:ahLst/>
              <a:cxnLst/>
              <a:rect r="r" b="b" t="t" l="l"/>
              <a:pathLst>
                <a:path h="533400" w="10096500">
                  <a:moveTo>
                    <a:pt x="0" y="0"/>
                  </a:moveTo>
                  <a:lnTo>
                    <a:pt x="10096500" y="0"/>
                  </a:lnTo>
                  <a:lnTo>
                    <a:pt x="10096500" y="533400"/>
                  </a:lnTo>
                  <a:lnTo>
                    <a:pt x="0" y="533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 l="0" t="0" r="0" b="-3180"/>
              </a:stretch>
            </a:blipFill>
          </p:spPr>
        </p:sp>
      </p:grpSp>
      <p:sp>
        <p:nvSpPr>
          <p:cNvPr name="TextBox 34" id="34"/>
          <p:cNvSpPr txBox="true"/>
          <p:nvPr/>
        </p:nvSpPr>
        <p:spPr>
          <a:xfrm rot="0">
            <a:off x="9644062" y="5445395"/>
            <a:ext cx="7950994" cy="3381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30"/>
              </a:lnSpc>
            </a:pPr>
            <a:r>
              <a:rPr lang="en-US" b="true" sz="2025">
                <a:solidFill>
                  <a:srgbClr val="0F172A"/>
                </a:solidFill>
                <a:latin typeface="Arimo Bold"/>
                <a:ea typeface="Arimo Bold"/>
                <a:cs typeface="Arimo Bold"/>
                <a:sym typeface="Arimo Bold"/>
              </a:rPr>
              <a:t>5. Capability Maturation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9644062" y="5859732"/>
            <a:ext cx="7572375" cy="695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35"/>
              </a:lnSpc>
            </a:pPr>
            <a:r>
              <a:rPr lang="en-US" sz="1575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More SA retailers are formalising dedicated Retail Media Networks (RMNs) with dedicated commercially focused teams.</a:t>
            </a:r>
          </a:p>
        </p:txBody>
      </p:sp>
      <p:grpSp>
        <p:nvGrpSpPr>
          <p:cNvPr name="Group 36" id="36"/>
          <p:cNvGrpSpPr/>
          <p:nvPr/>
        </p:nvGrpSpPr>
        <p:grpSpPr>
          <a:xfrm rot="0">
            <a:off x="714375" y="628650"/>
            <a:ext cx="16859250" cy="582882"/>
            <a:chOff x="0" y="0"/>
            <a:chExt cx="22479000" cy="777176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22479000" cy="777180"/>
            </a:xfrm>
            <a:custGeom>
              <a:avLst/>
              <a:gdLst/>
              <a:ahLst/>
              <a:cxnLst/>
              <a:rect r="r" b="b" t="t" l="l"/>
              <a:pathLst>
                <a:path h="777180" w="22479000">
                  <a:moveTo>
                    <a:pt x="0" y="0"/>
                  </a:moveTo>
                  <a:lnTo>
                    <a:pt x="22479000" y="0"/>
                  </a:lnTo>
                  <a:lnTo>
                    <a:pt x="22479000" y="777180"/>
                  </a:lnTo>
                  <a:lnTo>
                    <a:pt x="0" y="777180"/>
                  </a:lnTo>
                  <a:close/>
                </a:path>
              </a:pathLst>
            </a:custGeom>
            <a:blipFill>
              <a:blip r:embed="rId15">
                <a:alphaModFix amt="0"/>
              </a:blip>
              <a:stretch>
                <a:fillRect l="0" t="-513581" r="0" b="-513581"/>
              </a:stretch>
            </a:blipFill>
          </p:spPr>
        </p:sp>
        <p:sp>
          <p:nvSpPr>
            <p:cNvPr name="TextBox 38" id="38"/>
            <p:cNvSpPr txBox="true"/>
            <p:nvPr/>
          </p:nvSpPr>
          <p:spPr>
            <a:xfrm>
              <a:off x="0" y="-85725"/>
              <a:ext cx="22479000" cy="86290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508"/>
                </a:lnSpc>
              </a:pPr>
              <a:r>
                <a:rPr lang="en-US" sz="3825">
                  <a:solidFill>
                    <a:srgbClr val="0F172A"/>
                  </a:solidFill>
                  <a:latin typeface="Inter"/>
                  <a:ea typeface="Inter"/>
                  <a:cs typeface="Inter"/>
                  <a:sym typeface="Inter"/>
                </a:rPr>
                <a:t>Key SA Growth Drivers 2026</a:t>
              </a:r>
            </a:p>
          </p:txBody>
        </p:sp>
      </p:grp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image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714375" y="1554432"/>
            <a:ext cx="5429250" cy="2114550"/>
            <a:chOff x="0" y="0"/>
            <a:chExt cx="7239000" cy="2819400"/>
          </a:xfrm>
        </p:grpSpPr>
        <p:sp>
          <p:nvSpPr>
            <p:cNvPr name="Freeform 5" id="5" descr="image.png"/>
            <p:cNvSpPr/>
            <p:nvPr/>
          </p:nvSpPr>
          <p:spPr>
            <a:xfrm flipH="false" flipV="false" rot="0">
              <a:off x="0" y="0"/>
              <a:ext cx="7239000" cy="2819400"/>
            </a:xfrm>
            <a:custGeom>
              <a:avLst/>
              <a:gdLst/>
              <a:ahLst/>
              <a:cxnLst/>
              <a:rect r="r" b="b" t="t" l="l"/>
              <a:pathLst>
                <a:path h="2819400" w="7239000">
                  <a:moveTo>
                    <a:pt x="0" y="0"/>
                  </a:moveTo>
                  <a:lnTo>
                    <a:pt x="7239000" y="0"/>
                  </a:lnTo>
                  <a:lnTo>
                    <a:pt x="7239000" y="2819400"/>
                  </a:lnTo>
                  <a:lnTo>
                    <a:pt x="0" y="2819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-675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6429375" y="1554432"/>
            <a:ext cx="5429250" cy="2114550"/>
            <a:chOff x="0" y="0"/>
            <a:chExt cx="7239000" cy="2819400"/>
          </a:xfrm>
        </p:grpSpPr>
        <p:sp>
          <p:nvSpPr>
            <p:cNvPr name="Freeform 7" id="7" descr="image.png"/>
            <p:cNvSpPr/>
            <p:nvPr/>
          </p:nvSpPr>
          <p:spPr>
            <a:xfrm flipH="false" flipV="false" rot="0">
              <a:off x="0" y="0"/>
              <a:ext cx="7239000" cy="2819400"/>
            </a:xfrm>
            <a:custGeom>
              <a:avLst/>
              <a:gdLst/>
              <a:ahLst/>
              <a:cxnLst/>
              <a:rect r="r" b="b" t="t" l="l"/>
              <a:pathLst>
                <a:path h="2819400" w="7239000">
                  <a:moveTo>
                    <a:pt x="0" y="0"/>
                  </a:moveTo>
                  <a:lnTo>
                    <a:pt x="7239000" y="0"/>
                  </a:lnTo>
                  <a:lnTo>
                    <a:pt x="7239000" y="2819400"/>
                  </a:lnTo>
                  <a:lnTo>
                    <a:pt x="0" y="2819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-675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12144375" y="1554432"/>
            <a:ext cx="5429250" cy="2114550"/>
            <a:chOff x="0" y="0"/>
            <a:chExt cx="7239000" cy="2819400"/>
          </a:xfrm>
        </p:grpSpPr>
        <p:sp>
          <p:nvSpPr>
            <p:cNvPr name="Freeform 9" id="9" descr="image.png"/>
            <p:cNvSpPr/>
            <p:nvPr/>
          </p:nvSpPr>
          <p:spPr>
            <a:xfrm flipH="false" flipV="false" rot="0">
              <a:off x="0" y="0"/>
              <a:ext cx="7239000" cy="2819400"/>
            </a:xfrm>
            <a:custGeom>
              <a:avLst/>
              <a:gdLst/>
              <a:ahLst/>
              <a:cxnLst/>
              <a:rect r="r" b="b" t="t" l="l"/>
              <a:pathLst>
                <a:path h="2819400" w="7239000">
                  <a:moveTo>
                    <a:pt x="0" y="0"/>
                  </a:moveTo>
                  <a:lnTo>
                    <a:pt x="7239000" y="0"/>
                  </a:lnTo>
                  <a:lnTo>
                    <a:pt x="7239000" y="2819400"/>
                  </a:lnTo>
                  <a:lnTo>
                    <a:pt x="0" y="2819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-675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714375" y="3954732"/>
            <a:ext cx="5429250" cy="2114550"/>
            <a:chOff x="0" y="0"/>
            <a:chExt cx="7239000" cy="2819400"/>
          </a:xfrm>
        </p:grpSpPr>
        <p:sp>
          <p:nvSpPr>
            <p:cNvPr name="Freeform 11" id="11" descr="image.png"/>
            <p:cNvSpPr/>
            <p:nvPr/>
          </p:nvSpPr>
          <p:spPr>
            <a:xfrm flipH="false" flipV="false" rot="0">
              <a:off x="0" y="0"/>
              <a:ext cx="7239000" cy="2819400"/>
            </a:xfrm>
            <a:custGeom>
              <a:avLst/>
              <a:gdLst/>
              <a:ahLst/>
              <a:cxnLst/>
              <a:rect r="r" b="b" t="t" l="l"/>
              <a:pathLst>
                <a:path h="2819400" w="7239000">
                  <a:moveTo>
                    <a:pt x="0" y="0"/>
                  </a:moveTo>
                  <a:lnTo>
                    <a:pt x="7239000" y="0"/>
                  </a:lnTo>
                  <a:lnTo>
                    <a:pt x="7239000" y="2819400"/>
                  </a:lnTo>
                  <a:lnTo>
                    <a:pt x="0" y="2819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-675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6429375" y="3954732"/>
            <a:ext cx="5429250" cy="2114550"/>
            <a:chOff x="0" y="0"/>
            <a:chExt cx="7239000" cy="2819400"/>
          </a:xfrm>
        </p:grpSpPr>
        <p:sp>
          <p:nvSpPr>
            <p:cNvPr name="Freeform 13" id="13" descr="image.png"/>
            <p:cNvSpPr/>
            <p:nvPr/>
          </p:nvSpPr>
          <p:spPr>
            <a:xfrm flipH="false" flipV="false" rot="0">
              <a:off x="0" y="0"/>
              <a:ext cx="7239000" cy="2819400"/>
            </a:xfrm>
            <a:custGeom>
              <a:avLst/>
              <a:gdLst/>
              <a:ahLst/>
              <a:cxnLst/>
              <a:rect r="r" b="b" t="t" l="l"/>
              <a:pathLst>
                <a:path h="2819400" w="7239000">
                  <a:moveTo>
                    <a:pt x="0" y="0"/>
                  </a:moveTo>
                  <a:lnTo>
                    <a:pt x="7239000" y="0"/>
                  </a:lnTo>
                  <a:lnTo>
                    <a:pt x="7239000" y="2819400"/>
                  </a:lnTo>
                  <a:lnTo>
                    <a:pt x="0" y="2819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-675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2144375" y="3954732"/>
            <a:ext cx="5429250" cy="2114550"/>
            <a:chOff x="0" y="0"/>
            <a:chExt cx="7239000" cy="2819400"/>
          </a:xfrm>
        </p:grpSpPr>
        <p:sp>
          <p:nvSpPr>
            <p:cNvPr name="Freeform 15" id="15" descr="image.png"/>
            <p:cNvSpPr/>
            <p:nvPr/>
          </p:nvSpPr>
          <p:spPr>
            <a:xfrm flipH="false" flipV="false" rot="0">
              <a:off x="0" y="0"/>
              <a:ext cx="7239000" cy="2819400"/>
            </a:xfrm>
            <a:custGeom>
              <a:avLst/>
              <a:gdLst/>
              <a:ahLst/>
              <a:cxnLst/>
              <a:rect r="r" b="b" t="t" l="l"/>
              <a:pathLst>
                <a:path h="2819400" w="7239000">
                  <a:moveTo>
                    <a:pt x="0" y="0"/>
                  </a:moveTo>
                  <a:lnTo>
                    <a:pt x="7239000" y="0"/>
                  </a:lnTo>
                  <a:lnTo>
                    <a:pt x="7239000" y="2819400"/>
                  </a:lnTo>
                  <a:lnTo>
                    <a:pt x="0" y="2819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-675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5219759" y="722862"/>
            <a:ext cx="2353866" cy="394249"/>
            <a:chOff x="0" y="0"/>
            <a:chExt cx="3138488" cy="525666"/>
          </a:xfrm>
        </p:grpSpPr>
        <p:sp>
          <p:nvSpPr>
            <p:cNvPr name="Freeform 17" id="17" descr="image.png"/>
            <p:cNvSpPr/>
            <p:nvPr/>
          </p:nvSpPr>
          <p:spPr>
            <a:xfrm flipH="false" flipV="false" rot="0">
              <a:off x="0" y="0"/>
              <a:ext cx="3138424" cy="525653"/>
            </a:xfrm>
            <a:custGeom>
              <a:avLst/>
              <a:gdLst/>
              <a:ahLst/>
              <a:cxnLst/>
              <a:rect r="r" b="b" t="t" l="l"/>
              <a:pathLst>
                <a:path h="525653" w="3138424">
                  <a:moveTo>
                    <a:pt x="0" y="0"/>
                  </a:moveTo>
                  <a:lnTo>
                    <a:pt x="3138424" y="0"/>
                  </a:lnTo>
                  <a:lnTo>
                    <a:pt x="3138424" y="525653"/>
                  </a:lnTo>
                  <a:lnTo>
                    <a:pt x="0" y="5256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-2" b="-4938"/>
              </a:stretch>
            </a:blipFill>
          </p:spPr>
        </p:sp>
      </p:grpSp>
      <p:sp>
        <p:nvSpPr>
          <p:cNvPr name="TextBox 18" id="18"/>
          <p:cNvSpPr txBox="true"/>
          <p:nvPr/>
        </p:nvSpPr>
        <p:spPr>
          <a:xfrm rot="0">
            <a:off x="1114425" y="1902095"/>
            <a:ext cx="4905613" cy="3381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30"/>
              </a:lnSpc>
            </a:pPr>
            <a:r>
              <a:rPr lang="en-US" b="true" sz="2025">
                <a:solidFill>
                  <a:srgbClr val="0F172A"/>
                </a:solidFill>
                <a:latin typeface="Arimo Bold"/>
                <a:ea typeface="Arimo Bold"/>
                <a:cs typeface="Arimo Bold"/>
                <a:sym typeface="Arimo Bold"/>
              </a:rPr>
              <a:t>Lower Ecommerce Share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114425" y="2316432"/>
            <a:ext cx="4672012" cy="9953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35"/>
              </a:lnSpc>
            </a:pPr>
            <a:r>
              <a:rPr lang="en-US" sz="1575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Overall digital trade scale remains smaller relative to mature international markets like the US, UK, or China.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6829425" y="1902095"/>
            <a:ext cx="4905613" cy="3381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30"/>
              </a:lnSpc>
            </a:pPr>
            <a:r>
              <a:rPr lang="en-US" b="true" sz="2025">
                <a:solidFill>
                  <a:srgbClr val="0F172A"/>
                </a:solidFill>
                <a:latin typeface="Arimo Bold"/>
                <a:ea typeface="Arimo Bold"/>
                <a:cs typeface="Arimo Bold"/>
                <a:sym typeface="Arimo Bold"/>
              </a:rPr>
              <a:t>Capability Fragmentation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6829425" y="2316432"/>
            <a:ext cx="4672012" cy="9953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35"/>
              </a:lnSpc>
            </a:pPr>
            <a:r>
              <a:rPr lang="en-US" sz="1575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Significant technology and execution maturity gaps exist between top-tier RMNs and mid-market retail networks.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2544425" y="1902095"/>
            <a:ext cx="4905613" cy="3381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30"/>
              </a:lnSpc>
            </a:pPr>
            <a:r>
              <a:rPr lang="en-US" b="true" sz="2025">
                <a:solidFill>
                  <a:srgbClr val="0F172A"/>
                </a:solidFill>
                <a:latin typeface="Arimo Bold"/>
                <a:ea typeface="Arimo Bold"/>
                <a:cs typeface="Arimo Bold"/>
                <a:sym typeface="Arimo Bold"/>
              </a:rPr>
              <a:t>Advertiser Confusion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2544425" y="2316432"/>
            <a:ext cx="4672012" cy="9953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35"/>
              </a:lnSpc>
            </a:pPr>
            <a:r>
              <a:rPr lang="en-US" sz="1575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Retail media is still frequently conflated with traditional trade marketing, co-op funding, or shopper promotions.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114425" y="4302395"/>
            <a:ext cx="4905613" cy="3381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30"/>
              </a:lnSpc>
            </a:pPr>
            <a:r>
              <a:rPr lang="en-US" b="true" sz="2025">
                <a:solidFill>
                  <a:srgbClr val="0F172A"/>
                </a:solidFill>
                <a:latin typeface="Arimo Bold"/>
                <a:ea typeface="Arimo Bold"/>
                <a:cs typeface="Arimo Bold"/>
                <a:sym typeface="Arimo Bold"/>
              </a:rPr>
              <a:t>Inconsistent Measurement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114425" y="4716732"/>
            <a:ext cx="4672012" cy="9953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35"/>
              </a:lnSpc>
            </a:pPr>
            <a:r>
              <a:rPr lang="en-US" sz="1575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Reporting methodologies, sales windows, and metric definitions vary across different retail media environments.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6829425" y="4302395"/>
            <a:ext cx="4905613" cy="3381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30"/>
              </a:lnSpc>
            </a:pPr>
            <a:r>
              <a:rPr lang="en-US" b="true" sz="2025">
                <a:solidFill>
                  <a:srgbClr val="0F172A"/>
                </a:solidFill>
                <a:latin typeface="Arimo Bold"/>
                <a:ea typeface="Arimo Bold"/>
                <a:cs typeface="Arimo Bold"/>
                <a:sym typeface="Arimo Bold"/>
              </a:rPr>
              <a:t>Lack of Standardization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6829425" y="4716732"/>
            <a:ext cx="4672012" cy="9953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35"/>
              </a:lnSpc>
            </a:pPr>
            <a:r>
              <a:rPr lang="en-US" sz="1575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Buying models, ad products, and specs lack uniform industry benchmarks, complicating cross-network planning.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2544425" y="4302395"/>
            <a:ext cx="4905613" cy="3381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30"/>
              </a:lnSpc>
            </a:pPr>
            <a:r>
              <a:rPr lang="en-US" b="true" sz="2025">
                <a:solidFill>
                  <a:srgbClr val="0F172A"/>
                </a:solidFill>
                <a:latin typeface="Arimo Bold"/>
                <a:ea typeface="Arimo Bold"/>
                <a:cs typeface="Arimo Bold"/>
                <a:sym typeface="Arimo Bold"/>
              </a:rPr>
              <a:t>Stakeholder Ambiguity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2544425" y="4716732"/>
            <a:ext cx="4672012" cy="9953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35"/>
              </a:lnSpc>
            </a:pPr>
            <a:r>
              <a:rPr lang="en-US" sz="1575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Internal ownership is often fragmented across e-commerce, commercial trade, marketing, and agency teams.</a:t>
            </a:r>
          </a:p>
        </p:txBody>
      </p:sp>
      <p:grpSp>
        <p:nvGrpSpPr>
          <p:cNvPr name="Group 30" id="30"/>
          <p:cNvGrpSpPr/>
          <p:nvPr/>
        </p:nvGrpSpPr>
        <p:grpSpPr>
          <a:xfrm rot="0">
            <a:off x="714375" y="628650"/>
            <a:ext cx="16859250" cy="582882"/>
            <a:chOff x="0" y="0"/>
            <a:chExt cx="22479000" cy="777176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22479000" cy="777180"/>
            </a:xfrm>
            <a:custGeom>
              <a:avLst/>
              <a:gdLst/>
              <a:ahLst/>
              <a:cxnLst/>
              <a:rect r="r" b="b" t="t" l="l"/>
              <a:pathLst>
                <a:path h="777180" w="22479000">
                  <a:moveTo>
                    <a:pt x="0" y="0"/>
                  </a:moveTo>
                  <a:lnTo>
                    <a:pt x="22479000" y="0"/>
                  </a:lnTo>
                  <a:lnTo>
                    <a:pt x="22479000" y="777180"/>
                  </a:lnTo>
                  <a:lnTo>
                    <a:pt x="0" y="777180"/>
                  </a:lnTo>
                  <a:close/>
                </a:path>
              </a:pathLst>
            </a:custGeom>
            <a:blipFill>
              <a:blip r:embed="rId9">
                <a:alphaModFix amt="0"/>
              </a:blip>
              <a:stretch>
                <a:fillRect l="0" t="-513581" r="0" b="-513581"/>
              </a:stretch>
            </a:blipFill>
          </p:spPr>
        </p:sp>
        <p:sp>
          <p:nvSpPr>
            <p:cNvPr name="TextBox 32" id="32"/>
            <p:cNvSpPr txBox="true"/>
            <p:nvPr/>
          </p:nvSpPr>
          <p:spPr>
            <a:xfrm>
              <a:off x="0" y="-85725"/>
              <a:ext cx="22479000" cy="86290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508"/>
                </a:lnSpc>
              </a:pPr>
              <a:r>
                <a:rPr lang="en-US" sz="3825">
                  <a:solidFill>
                    <a:srgbClr val="0F172A"/>
                  </a:solidFill>
                  <a:latin typeface="Inter"/>
                  <a:ea typeface="Inter"/>
                  <a:cs typeface="Inter"/>
                  <a:sym typeface="Inter"/>
                </a:rPr>
                <a:t>Key Challenges to Growth in SA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0"/>
            <a:ext cx="18288000" cy="10287000"/>
            <a:chOff x="0" y="0"/>
            <a:chExt cx="16256000" cy="91440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714375" y="6304359"/>
            <a:ext cx="16859250" cy="1478756"/>
          </a:xfrm>
          <a:custGeom>
            <a:avLst/>
            <a:gdLst/>
            <a:ahLst/>
            <a:cxnLst/>
            <a:rect r="r" b="b" t="t" l="l"/>
            <a:pathLst>
              <a:path h="1478756" w="16859250">
                <a:moveTo>
                  <a:pt x="0" y="0"/>
                </a:moveTo>
                <a:lnTo>
                  <a:pt x="16859250" y="0"/>
                </a:lnTo>
                <a:lnTo>
                  <a:pt x="16859250" y="1478757"/>
                </a:lnTo>
                <a:lnTo>
                  <a:pt x="0" y="147875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714375" y="6304359"/>
            <a:ext cx="16859250" cy="1478756"/>
            <a:chOff x="0" y="0"/>
            <a:chExt cx="14986000" cy="131445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4986000" cy="1314450"/>
            </a:xfrm>
            <a:custGeom>
              <a:avLst/>
              <a:gdLst/>
              <a:ahLst/>
              <a:cxnLst/>
              <a:rect r="r" b="b" t="t" l="l"/>
              <a:pathLst>
                <a:path h="1314450" w="14986000">
                  <a:moveTo>
                    <a:pt x="406400" y="0"/>
                  </a:moveTo>
                  <a:lnTo>
                    <a:pt x="14579600" y="0"/>
                  </a:lnTo>
                  <a:cubicBezTo>
                    <a:pt x="14804048" y="0"/>
                    <a:pt x="14986000" y="181951"/>
                    <a:pt x="14986000" y="406400"/>
                  </a:cubicBezTo>
                  <a:lnTo>
                    <a:pt x="14986000" y="908050"/>
                  </a:lnTo>
                  <a:cubicBezTo>
                    <a:pt x="14986000" y="1132499"/>
                    <a:pt x="14804048" y="1314450"/>
                    <a:pt x="14579600" y="1314450"/>
                  </a:cubicBezTo>
                  <a:lnTo>
                    <a:pt x="406400" y="1314450"/>
                  </a:lnTo>
                  <a:cubicBezTo>
                    <a:pt x="181951" y="1314450"/>
                    <a:pt x="0" y="1132499"/>
                    <a:pt x="0" y="90805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FFA400"/>
            </a:solidFill>
            <a:ln w="14288" cap="rnd">
              <a:solidFill>
                <a:srgbClr val="000000"/>
              </a:solidFill>
              <a:prstDash val="solid"/>
              <a:round/>
            </a:ln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714375" y="3161109"/>
            <a:ext cx="4000500" cy="2657475"/>
          </a:xfrm>
          <a:custGeom>
            <a:avLst/>
            <a:gdLst/>
            <a:ahLst/>
            <a:cxnLst/>
            <a:rect r="r" b="b" t="t" l="l"/>
            <a:pathLst>
              <a:path h="2657475" w="4000500">
                <a:moveTo>
                  <a:pt x="0" y="0"/>
                </a:moveTo>
                <a:lnTo>
                  <a:pt x="4000500" y="0"/>
                </a:lnTo>
                <a:lnTo>
                  <a:pt x="4000500" y="2657475"/>
                </a:lnTo>
                <a:lnTo>
                  <a:pt x="0" y="265747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5000625" y="3161109"/>
            <a:ext cx="4000500" cy="2657475"/>
          </a:xfrm>
          <a:custGeom>
            <a:avLst/>
            <a:gdLst/>
            <a:ahLst/>
            <a:cxnLst/>
            <a:rect r="r" b="b" t="t" l="l"/>
            <a:pathLst>
              <a:path h="2657475" w="4000500">
                <a:moveTo>
                  <a:pt x="0" y="0"/>
                </a:moveTo>
                <a:lnTo>
                  <a:pt x="4000500" y="0"/>
                </a:lnTo>
                <a:lnTo>
                  <a:pt x="4000500" y="2657475"/>
                </a:lnTo>
                <a:lnTo>
                  <a:pt x="0" y="265747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9286875" y="3161109"/>
            <a:ext cx="4000500" cy="2657475"/>
          </a:xfrm>
          <a:custGeom>
            <a:avLst/>
            <a:gdLst/>
            <a:ahLst/>
            <a:cxnLst/>
            <a:rect r="r" b="b" t="t" l="l"/>
            <a:pathLst>
              <a:path h="2657475" w="4000500">
                <a:moveTo>
                  <a:pt x="0" y="0"/>
                </a:moveTo>
                <a:lnTo>
                  <a:pt x="4000500" y="0"/>
                </a:lnTo>
                <a:lnTo>
                  <a:pt x="4000500" y="2657475"/>
                </a:lnTo>
                <a:lnTo>
                  <a:pt x="0" y="265747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3573125" y="3161109"/>
            <a:ext cx="4000500" cy="2657475"/>
          </a:xfrm>
          <a:custGeom>
            <a:avLst/>
            <a:gdLst/>
            <a:ahLst/>
            <a:cxnLst/>
            <a:rect r="r" b="b" t="t" l="l"/>
            <a:pathLst>
              <a:path h="2657475" w="4000500">
                <a:moveTo>
                  <a:pt x="0" y="0"/>
                </a:moveTo>
                <a:lnTo>
                  <a:pt x="4000500" y="0"/>
                </a:lnTo>
                <a:lnTo>
                  <a:pt x="4000500" y="2657475"/>
                </a:lnTo>
                <a:lnTo>
                  <a:pt x="0" y="265747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4544675" y="722862"/>
            <a:ext cx="3028950" cy="394249"/>
          </a:xfrm>
          <a:custGeom>
            <a:avLst/>
            <a:gdLst/>
            <a:ahLst/>
            <a:cxnLst/>
            <a:rect r="r" b="b" t="t" l="l"/>
            <a:pathLst>
              <a:path h="394249" w="3028950">
                <a:moveTo>
                  <a:pt x="0" y="0"/>
                </a:moveTo>
                <a:lnTo>
                  <a:pt x="3028950" y="0"/>
                </a:lnTo>
                <a:lnTo>
                  <a:pt x="3028950" y="394249"/>
                </a:lnTo>
                <a:lnTo>
                  <a:pt x="0" y="39424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3" id="13"/>
          <p:cNvGrpSpPr/>
          <p:nvPr/>
        </p:nvGrpSpPr>
        <p:grpSpPr>
          <a:xfrm rot="0">
            <a:off x="714375" y="3161109"/>
            <a:ext cx="4000500" cy="2657475"/>
            <a:chOff x="0" y="0"/>
            <a:chExt cx="3556000" cy="23622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3556000" cy="2362200"/>
            </a:xfrm>
            <a:custGeom>
              <a:avLst/>
              <a:gdLst/>
              <a:ahLst/>
              <a:cxnLst/>
              <a:rect r="r" b="b" t="t" l="l"/>
              <a:pathLst>
                <a:path h="2362200" w="3556000">
                  <a:moveTo>
                    <a:pt x="406400" y="0"/>
                  </a:moveTo>
                  <a:lnTo>
                    <a:pt x="3149600" y="0"/>
                  </a:lnTo>
                  <a:cubicBezTo>
                    <a:pt x="3374049" y="0"/>
                    <a:pt x="3556000" y="181951"/>
                    <a:pt x="3556000" y="406400"/>
                  </a:cubicBezTo>
                  <a:lnTo>
                    <a:pt x="3556000" y="1955800"/>
                  </a:lnTo>
                  <a:cubicBezTo>
                    <a:pt x="3556000" y="2180249"/>
                    <a:pt x="3374049" y="2362200"/>
                    <a:pt x="3149600" y="2362200"/>
                  </a:cubicBezTo>
                  <a:lnTo>
                    <a:pt x="406400" y="2362200"/>
                  </a:lnTo>
                  <a:cubicBezTo>
                    <a:pt x="181951" y="2362200"/>
                    <a:pt x="0" y="2180249"/>
                    <a:pt x="0" y="19558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BBBCBC"/>
            </a:solid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5000625" y="3161109"/>
            <a:ext cx="4000500" cy="2657475"/>
            <a:chOff x="0" y="0"/>
            <a:chExt cx="3556000" cy="23622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3556000" cy="2362200"/>
            </a:xfrm>
            <a:custGeom>
              <a:avLst/>
              <a:gdLst/>
              <a:ahLst/>
              <a:cxnLst/>
              <a:rect r="r" b="b" t="t" l="l"/>
              <a:pathLst>
                <a:path h="2362200" w="3556000">
                  <a:moveTo>
                    <a:pt x="406400" y="0"/>
                  </a:moveTo>
                  <a:lnTo>
                    <a:pt x="3149600" y="0"/>
                  </a:lnTo>
                  <a:cubicBezTo>
                    <a:pt x="3374049" y="0"/>
                    <a:pt x="3556000" y="181951"/>
                    <a:pt x="3556000" y="406400"/>
                  </a:cubicBezTo>
                  <a:lnTo>
                    <a:pt x="3556000" y="1955800"/>
                  </a:lnTo>
                  <a:cubicBezTo>
                    <a:pt x="3556000" y="2180249"/>
                    <a:pt x="3374049" y="2362200"/>
                    <a:pt x="3149600" y="2362200"/>
                  </a:cubicBezTo>
                  <a:lnTo>
                    <a:pt x="406400" y="2362200"/>
                  </a:lnTo>
                  <a:cubicBezTo>
                    <a:pt x="181951" y="2362200"/>
                    <a:pt x="0" y="2180249"/>
                    <a:pt x="0" y="19558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BBBCBC"/>
            </a:solidFill>
          </p:spPr>
        </p:sp>
      </p:grpSp>
      <p:sp>
        <p:nvSpPr>
          <p:cNvPr name="Freeform 17" id="17"/>
          <p:cNvSpPr/>
          <p:nvPr/>
        </p:nvSpPr>
        <p:spPr>
          <a:xfrm flipH="false" flipV="false" rot="0">
            <a:off x="5394424" y="3380187"/>
            <a:ext cx="904870" cy="904870"/>
          </a:xfrm>
          <a:custGeom>
            <a:avLst/>
            <a:gdLst/>
            <a:ahLst/>
            <a:cxnLst/>
            <a:rect r="r" b="b" t="t" l="l"/>
            <a:pathLst>
              <a:path h="904870" w="904870">
                <a:moveTo>
                  <a:pt x="0" y="0"/>
                </a:moveTo>
                <a:lnTo>
                  <a:pt x="904870" y="0"/>
                </a:lnTo>
                <a:lnTo>
                  <a:pt x="904870" y="904870"/>
                </a:lnTo>
                <a:lnTo>
                  <a:pt x="0" y="90487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9286875" y="3161109"/>
            <a:ext cx="4000500" cy="2657475"/>
            <a:chOff x="0" y="0"/>
            <a:chExt cx="3556000" cy="23622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3556000" cy="2362200"/>
            </a:xfrm>
            <a:custGeom>
              <a:avLst/>
              <a:gdLst/>
              <a:ahLst/>
              <a:cxnLst/>
              <a:rect r="r" b="b" t="t" l="l"/>
              <a:pathLst>
                <a:path h="2362200" w="3556000">
                  <a:moveTo>
                    <a:pt x="393700" y="0"/>
                  </a:moveTo>
                  <a:lnTo>
                    <a:pt x="3162300" y="0"/>
                  </a:lnTo>
                  <a:cubicBezTo>
                    <a:pt x="3379734" y="0"/>
                    <a:pt x="3556000" y="176265"/>
                    <a:pt x="3556000" y="393700"/>
                  </a:cubicBezTo>
                  <a:lnTo>
                    <a:pt x="3556000" y="1968500"/>
                  </a:lnTo>
                  <a:cubicBezTo>
                    <a:pt x="3556000" y="2185935"/>
                    <a:pt x="3379734" y="2362200"/>
                    <a:pt x="3162300" y="2362200"/>
                  </a:cubicBezTo>
                  <a:lnTo>
                    <a:pt x="393700" y="2362200"/>
                  </a:lnTo>
                  <a:cubicBezTo>
                    <a:pt x="176265" y="2362200"/>
                    <a:pt x="0" y="2185935"/>
                    <a:pt x="0" y="1968500"/>
                  </a:cubicBezTo>
                  <a:lnTo>
                    <a:pt x="0" y="393700"/>
                  </a:lnTo>
                  <a:cubicBezTo>
                    <a:pt x="0" y="176265"/>
                    <a:pt x="176265" y="0"/>
                    <a:pt x="393700" y="0"/>
                  </a:cubicBezTo>
                  <a:close/>
                </a:path>
              </a:pathLst>
            </a:custGeom>
            <a:solidFill>
              <a:srgbClr val="BBBCBC"/>
            </a:solid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13573125" y="3161109"/>
            <a:ext cx="4000500" cy="2657475"/>
            <a:chOff x="0" y="0"/>
            <a:chExt cx="3556000" cy="23622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3556000" cy="2362200"/>
            </a:xfrm>
            <a:custGeom>
              <a:avLst/>
              <a:gdLst/>
              <a:ahLst/>
              <a:cxnLst/>
              <a:rect r="r" b="b" t="t" l="l"/>
              <a:pathLst>
                <a:path h="2362200" w="3556000">
                  <a:moveTo>
                    <a:pt x="406400" y="0"/>
                  </a:moveTo>
                  <a:lnTo>
                    <a:pt x="3149600" y="0"/>
                  </a:lnTo>
                  <a:cubicBezTo>
                    <a:pt x="3374049" y="0"/>
                    <a:pt x="3556000" y="181951"/>
                    <a:pt x="3556000" y="406400"/>
                  </a:cubicBezTo>
                  <a:lnTo>
                    <a:pt x="3556000" y="1955800"/>
                  </a:lnTo>
                  <a:cubicBezTo>
                    <a:pt x="3556000" y="2180249"/>
                    <a:pt x="3374049" y="2362200"/>
                    <a:pt x="3149600" y="2362200"/>
                  </a:cubicBezTo>
                  <a:lnTo>
                    <a:pt x="406400" y="2362200"/>
                  </a:lnTo>
                  <a:cubicBezTo>
                    <a:pt x="181951" y="2362200"/>
                    <a:pt x="0" y="2180249"/>
                    <a:pt x="0" y="19558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BBBCBC"/>
            </a:solidFill>
          </p:spPr>
        </p:sp>
      </p:grpSp>
      <p:sp>
        <p:nvSpPr>
          <p:cNvPr name="Freeform 22" id="22"/>
          <p:cNvSpPr/>
          <p:nvPr/>
        </p:nvSpPr>
        <p:spPr>
          <a:xfrm flipH="false" flipV="false" rot="0">
            <a:off x="1071562" y="2503884"/>
            <a:ext cx="628650" cy="628650"/>
          </a:xfrm>
          <a:custGeom>
            <a:avLst/>
            <a:gdLst/>
            <a:ahLst/>
            <a:cxnLst/>
            <a:rect r="r" b="b" t="t" l="l"/>
            <a:pathLst>
              <a:path h="628650" w="628650">
                <a:moveTo>
                  <a:pt x="0" y="0"/>
                </a:moveTo>
                <a:lnTo>
                  <a:pt x="628650" y="0"/>
                </a:lnTo>
                <a:lnTo>
                  <a:pt x="628650" y="628650"/>
                </a:lnTo>
                <a:lnTo>
                  <a:pt x="0" y="6286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976308" y="4194567"/>
            <a:ext cx="3476620" cy="1362070"/>
          </a:xfrm>
          <a:custGeom>
            <a:avLst/>
            <a:gdLst/>
            <a:ahLst/>
            <a:cxnLst/>
            <a:rect r="r" b="b" t="t" l="l"/>
            <a:pathLst>
              <a:path h="1362070" w="3476620">
                <a:moveTo>
                  <a:pt x="0" y="0"/>
                </a:moveTo>
                <a:lnTo>
                  <a:pt x="3476620" y="0"/>
                </a:lnTo>
                <a:lnTo>
                  <a:pt x="3476620" y="1362070"/>
                </a:lnTo>
                <a:lnTo>
                  <a:pt x="0" y="136207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5357812" y="3518297"/>
            <a:ext cx="628650" cy="628650"/>
          </a:xfrm>
          <a:custGeom>
            <a:avLst/>
            <a:gdLst/>
            <a:ahLst/>
            <a:cxnLst/>
            <a:rect r="r" b="b" t="t" l="l"/>
            <a:pathLst>
              <a:path h="628650" w="628650">
                <a:moveTo>
                  <a:pt x="0" y="0"/>
                </a:moveTo>
                <a:lnTo>
                  <a:pt x="628650" y="0"/>
                </a:lnTo>
                <a:lnTo>
                  <a:pt x="628650" y="628650"/>
                </a:lnTo>
                <a:lnTo>
                  <a:pt x="0" y="6286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5262558" y="4194567"/>
            <a:ext cx="3476620" cy="1362070"/>
          </a:xfrm>
          <a:custGeom>
            <a:avLst/>
            <a:gdLst/>
            <a:ahLst/>
            <a:cxnLst/>
            <a:rect r="r" b="b" t="t" l="l"/>
            <a:pathLst>
              <a:path h="1362070" w="3476620">
                <a:moveTo>
                  <a:pt x="0" y="0"/>
                </a:moveTo>
                <a:lnTo>
                  <a:pt x="3476620" y="0"/>
                </a:lnTo>
                <a:lnTo>
                  <a:pt x="3476620" y="1362070"/>
                </a:lnTo>
                <a:lnTo>
                  <a:pt x="0" y="136207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9644062" y="3518297"/>
            <a:ext cx="628650" cy="628650"/>
          </a:xfrm>
          <a:custGeom>
            <a:avLst/>
            <a:gdLst/>
            <a:ahLst/>
            <a:cxnLst/>
            <a:rect r="r" b="b" t="t" l="l"/>
            <a:pathLst>
              <a:path h="628650" w="628650">
                <a:moveTo>
                  <a:pt x="0" y="0"/>
                </a:moveTo>
                <a:lnTo>
                  <a:pt x="628650" y="0"/>
                </a:lnTo>
                <a:lnTo>
                  <a:pt x="628650" y="628650"/>
                </a:lnTo>
                <a:lnTo>
                  <a:pt x="0" y="6286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9548808" y="4194567"/>
            <a:ext cx="3476620" cy="1119183"/>
          </a:xfrm>
          <a:custGeom>
            <a:avLst/>
            <a:gdLst/>
            <a:ahLst/>
            <a:cxnLst/>
            <a:rect r="r" b="b" t="t" l="l"/>
            <a:pathLst>
              <a:path h="1119183" w="3476620">
                <a:moveTo>
                  <a:pt x="0" y="0"/>
                </a:moveTo>
                <a:lnTo>
                  <a:pt x="3476620" y="0"/>
                </a:lnTo>
                <a:lnTo>
                  <a:pt x="3476620" y="1119183"/>
                </a:lnTo>
                <a:lnTo>
                  <a:pt x="0" y="1119183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13930312" y="3518297"/>
            <a:ext cx="628650" cy="628650"/>
          </a:xfrm>
          <a:custGeom>
            <a:avLst/>
            <a:gdLst/>
            <a:ahLst/>
            <a:cxnLst/>
            <a:rect r="r" b="b" t="t" l="l"/>
            <a:pathLst>
              <a:path h="628650" w="628650">
                <a:moveTo>
                  <a:pt x="0" y="0"/>
                </a:moveTo>
                <a:lnTo>
                  <a:pt x="628650" y="0"/>
                </a:lnTo>
                <a:lnTo>
                  <a:pt x="628650" y="628650"/>
                </a:lnTo>
                <a:lnTo>
                  <a:pt x="0" y="6286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1143000" y="5829300"/>
            <a:ext cx="300038" cy="400050"/>
          </a:xfrm>
          <a:custGeom>
            <a:avLst/>
            <a:gdLst/>
            <a:ahLst/>
            <a:cxnLst/>
            <a:rect r="r" b="b" t="t" l="l"/>
            <a:pathLst>
              <a:path h="400050" w="300038">
                <a:moveTo>
                  <a:pt x="0" y="0"/>
                </a:moveTo>
                <a:lnTo>
                  <a:pt x="300038" y="0"/>
                </a:lnTo>
                <a:lnTo>
                  <a:pt x="300038" y="400050"/>
                </a:lnTo>
                <a:lnTo>
                  <a:pt x="0" y="400050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13835058" y="4194567"/>
            <a:ext cx="3476620" cy="1362070"/>
          </a:xfrm>
          <a:custGeom>
            <a:avLst/>
            <a:gdLst/>
            <a:ahLst/>
            <a:cxnLst/>
            <a:rect r="r" b="b" t="t" l="l"/>
            <a:pathLst>
              <a:path h="1362070" w="3476620">
                <a:moveTo>
                  <a:pt x="0" y="0"/>
                </a:moveTo>
                <a:lnTo>
                  <a:pt x="3476620" y="0"/>
                </a:lnTo>
                <a:lnTo>
                  <a:pt x="3476620" y="1362070"/>
                </a:lnTo>
                <a:lnTo>
                  <a:pt x="0" y="136207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1221581" y="2083075"/>
            <a:ext cx="328612" cy="285750"/>
          </a:xfrm>
          <a:custGeom>
            <a:avLst/>
            <a:gdLst/>
            <a:ahLst/>
            <a:cxnLst/>
            <a:rect r="r" b="b" t="t" l="l"/>
            <a:pathLst>
              <a:path h="285750" w="328612">
                <a:moveTo>
                  <a:pt x="0" y="0"/>
                </a:moveTo>
                <a:lnTo>
                  <a:pt x="328613" y="0"/>
                </a:lnTo>
                <a:lnTo>
                  <a:pt x="328613" y="285750"/>
                </a:lnTo>
                <a:lnTo>
                  <a:pt x="0" y="285750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14420845" y="6552005"/>
            <a:ext cx="2819395" cy="983451"/>
          </a:xfrm>
          <a:custGeom>
            <a:avLst/>
            <a:gdLst/>
            <a:ahLst/>
            <a:cxnLst/>
            <a:rect r="r" b="b" t="t" l="l"/>
            <a:pathLst>
              <a:path h="983451" w="2819395">
                <a:moveTo>
                  <a:pt x="0" y="0"/>
                </a:moveTo>
                <a:lnTo>
                  <a:pt x="2819395" y="0"/>
                </a:lnTo>
                <a:lnTo>
                  <a:pt x="2819395" y="983451"/>
                </a:lnTo>
                <a:lnTo>
                  <a:pt x="0" y="983451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1633533" y="6573436"/>
            <a:ext cx="9020170" cy="940589"/>
          </a:xfrm>
          <a:custGeom>
            <a:avLst/>
            <a:gdLst/>
            <a:ahLst/>
            <a:cxnLst/>
            <a:rect r="r" b="b" t="t" l="l"/>
            <a:pathLst>
              <a:path h="940589" w="9020170">
                <a:moveTo>
                  <a:pt x="0" y="0"/>
                </a:moveTo>
                <a:lnTo>
                  <a:pt x="9020170" y="0"/>
                </a:lnTo>
                <a:lnTo>
                  <a:pt x="9020170" y="940589"/>
                </a:lnTo>
                <a:lnTo>
                  <a:pt x="0" y="940589"/>
                </a:lnTo>
                <a:lnTo>
                  <a:pt x="0" y="0"/>
                </a:lnTo>
                <a:close/>
              </a:path>
            </a:pathLst>
          </a:custGeom>
          <a:blipFill>
            <a:blip r:embed="rId33">
              <a:extLs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4" id="34"/>
          <p:cNvGrpSpPr/>
          <p:nvPr/>
        </p:nvGrpSpPr>
        <p:grpSpPr>
          <a:xfrm rot="0">
            <a:off x="14005934" y="837248"/>
            <a:ext cx="7135381" cy="783041"/>
            <a:chOff x="0" y="0"/>
            <a:chExt cx="1879277" cy="206233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1879277" cy="206233"/>
            </a:xfrm>
            <a:custGeom>
              <a:avLst/>
              <a:gdLst/>
              <a:ahLst/>
              <a:cxnLst/>
              <a:rect r="r" b="b" t="t" l="l"/>
              <a:pathLst>
                <a:path h="206233" w="1879277">
                  <a:moveTo>
                    <a:pt x="43943" y="0"/>
                  </a:moveTo>
                  <a:lnTo>
                    <a:pt x="1835335" y="0"/>
                  </a:lnTo>
                  <a:cubicBezTo>
                    <a:pt x="1846989" y="0"/>
                    <a:pt x="1858166" y="4630"/>
                    <a:pt x="1866407" y="12871"/>
                  </a:cubicBezTo>
                  <a:cubicBezTo>
                    <a:pt x="1874648" y="21111"/>
                    <a:pt x="1879277" y="32288"/>
                    <a:pt x="1879277" y="43943"/>
                  </a:cubicBezTo>
                  <a:lnTo>
                    <a:pt x="1879277" y="162290"/>
                  </a:lnTo>
                  <a:cubicBezTo>
                    <a:pt x="1879277" y="173945"/>
                    <a:pt x="1874648" y="185122"/>
                    <a:pt x="1866407" y="193362"/>
                  </a:cubicBezTo>
                  <a:cubicBezTo>
                    <a:pt x="1858166" y="201603"/>
                    <a:pt x="1846989" y="206233"/>
                    <a:pt x="1835335" y="206233"/>
                  </a:cubicBezTo>
                  <a:lnTo>
                    <a:pt x="43943" y="206233"/>
                  </a:lnTo>
                  <a:cubicBezTo>
                    <a:pt x="19674" y="206233"/>
                    <a:pt x="0" y="186559"/>
                    <a:pt x="0" y="162290"/>
                  </a:cubicBezTo>
                  <a:lnTo>
                    <a:pt x="0" y="43943"/>
                  </a:lnTo>
                  <a:cubicBezTo>
                    <a:pt x="0" y="32288"/>
                    <a:pt x="4630" y="21111"/>
                    <a:pt x="12871" y="12871"/>
                  </a:cubicBezTo>
                  <a:cubicBezTo>
                    <a:pt x="21111" y="4630"/>
                    <a:pt x="32288" y="0"/>
                    <a:pt x="43943" y="0"/>
                  </a:cubicBezTo>
                  <a:close/>
                </a:path>
              </a:pathLst>
            </a:custGeom>
            <a:solidFill>
              <a:srgbClr val="FFA400"/>
            </a:solidFill>
          </p:spPr>
        </p:sp>
        <p:sp>
          <p:nvSpPr>
            <p:cNvPr name="TextBox 36" id="36"/>
            <p:cNvSpPr txBox="true"/>
            <p:nvPr/>
          </p:nvSpPr>
          <p:spPr>
            <a:xfrm>
              <a:off x="0" y="-38100"/>
              <a:ext cx="1879277" cy="2443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37" id="37"/>
          <p:cNvSpPr txBox="true"/>
          <p:nvPr/>
        </p:nvSpPr>
        <p:spPr>
          <a:xfrm rot="0">
            <a:off x="14363227" y="1025623"/>
            <a:ext cx="4466664" cy="450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80"/>
              </a:lnSpc>
            </a:pPr>
            <a:r>
              <a:rPr lang="en-US" sz="2700" b="true">
                <a:solidFill>
                  <a:srgbClr val="00000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2026 Market Snapshot</a:t>
            </a:r>
          </a:p>
        </p:txBody>
      </p:sp>
      <p:sp>
        <p:nvSpPr>
          <p:cNvPr name="Freeform 38" id="38"/>
          <p:cNvSpPr/>
          <p:nvPr/>
        </p:nvSpPr>
        <p:spPr>
          <a:xfrm flipH="false" flipV="false" rot="0">
            <a:off x="1028700" y="3270644"/>
            <a:ext cx="876302" cy="876302"/>
          </a:xfrm>
          <a:custGeom>
            <a:avLst/>
            <a:gdLst/>
            <a:ahLst/>
            <a:cxnLst/>
            <a:rect r="r" b="b" t="t" l="l"/>
            <a:pathLst>
              <a:path h="876302" w="876302">
                <a:moveTo>
                  <a:pt x="0" y="0"/>
                </a:moveTo>
                <a:lnTo>
                  <a:pt x="876302" y="0"/>
                </a:lnTo>
                <a:lnTo>
                  <a:pt x="876302" y="876303"/>
                </a:lnTo>
                <a:lnTo>
                  <a:pt x="0" y="876303"/>
                </a:lnTo>
                <a:lnTo>
                  <a:pt x="0" y="0"/>
                </a:lnTo>
                <a:close/>
              </a:path>
            </a:pathLst>
          </a:custGeom>
          <a:blipFill>
            <a:blip r:embed="rId35">
              <a:extLst>
                <a:ext uri="{96DAC541-7B7A-43D3-8B79-37D633B846F1}">
                  <asvg:svgBlip xmlns:asvg="http://schemas.microsoft.com/office/drawing/2016/SVG/main" r:embed="rId3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5530853" y="3617872"/>
            <a:ext cx="632012" cy="486649"/>
          </a:xfrm>
          <a:custGeom>
            <a:avLst/>
            <a:gdLst/>
            <a:ahLst/>
            <a:cxnLst/>
            <a:rect r="r" b="b" t="t" l="l"/>
            <a:pathLst>
              <a:path h="486649" w="632012">
                <a:moveTo>
                  <a:pt x="0" y="0"/>
                </a:moveTo>
                <a:lnTo>
                  <a:pt x="632012" y="0"/>
                </a:lnTo>
                <a:lnTo>
                  <a:pt x="632012" y="486649"/>
                </a:lnTo>
                <a:lnTo>
                  <a:pt x="0" y="486649"/>
                </a:lnTo>
                <a:lnTo>
                  <a:pt x="0" y="0"/>
                </a:lnTo>
                <a:close/>
              </a:path>
            </a:pathLst>
          </a:custGeom>
          <a:blipFill>
            <a:blip r:embed="rId37">
              <a:extLst>
                <a:ext uri="{96DAC541-7B7A-43D3-8B79-37D633B846F1}">
                  <asvg:svgBlip xmlns:asvg="http://schemas.microsoft.com/office/drawing/2016/SVG/main" r:embed="rId3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9505952" y="3362792"/>
            <a:ext cx="904870" cy="904870"/>
          </a:xfrm>
          <a:custGeom>
            <a:avLst/>
            <a:gdLst/>
            <a:ahLst/>
            <a:cxnLst/>
            <a:rect r="r" b="b" t="t" l="l"/>
            <a:pathLst>
              <a:path h="904870" w="904870">
                <a:moveTo>
                  <a:pt x="0" y="0"/>
                </a:moveTo>
                <a:lnTo>
                  <a:pt x="904871" y="0"/>
                </a:lnTo>
                <a:lnTo>
                  <a:pt x="904871" y="904870"/>
                </a:lnTo>
                <a:lnTo>
                  <a:pt x="0" y="904870"/>
                </a:lnTo>
                <a:lnTo>
                  <a:pt x="0" y="0"/>
                </a:lnTo>
                <a:close/>
              </a:path>
            </a:pathLst>
          </a:custGeom>
          <a:blipFill>
            <a:blip r:embed="rId39">
              <a:extLst>
                <a:ext uri="{96DAC541-7B7A-43D3-8B79-37D633B846F1}">
                  <asvg:svgBlip xmlns:asvg="http://schemas.microsoft.com/office/drawing/2016/SVG/main" r:embed="rId4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1" id="41"/>
          <p:cNvSpPr/>
          <p:nvPr/>
        </p:nvSpPr>
        <p:spPr>
          <a:xfrm flipH="false" flipV="false" rot="0">
            <a:off x="9722630" y="3579470"/>
            <a:ext cx="471514" cy="471514"/>
          </a:xfrm>
          <a:custGeom>
            <a:avLst/>
            <a:gdLst/>
            <a:ahLst/>
            <a:cxnLst/>
            <a:rect r="r" b="b" t="t" l="l"/>
            <a:pathLst>
              <a:path h="471514" w="471514">
                <a:moveTo>
                  <a:pt x="0" y="0"/>
                </a:moveTo>
                <a:lnTo>
                  <a:pt x="471515" y="0"/>
                </a:lnTo>
                <a:lnTo>
                  <a:pt x="471515" y="471514"/>
                </a:lnTo>
                <a:lnTo>
                  <a:pt x="0" y="471514"/>
                </a:lnTo>
                <a:lnTo>
                  <a:pt x="0" y="0"/>
                </a:lnTo>
                <a:close/>
              </a:path>
            </a:pathLst>
          </a:custGeom>
          <a:blipFill>
            <a:blip r:embed="rId41">
              <a:extLst>
                <a:ext uri="{96DAC541-7B7A-43D3-8B79-37D633B846F1}">
                  <asvg:svgBlip xmlns:asvg="http://schemas.microsoft.com/office/drawing/2016/SVG/main" r:embed="rId4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2" id="42"/>
          <p:cNvSpPr/>
          <p:nvPr/>
        </p:nvSpPr>
        <p:spPr>
          <a:xfrm flipH="false" flipV="false" rot="0">
            <a:off x="13835058" y="3362792"/>
            <a:ext cx="904870" cy="904870"/>
          </a:xfrm>
          <a:custGeom>
            <a:avLst/>
            <a:gdLst/>
            <a:ahLst/>
            <a:cxnLst/>
            <a:rect r="r" b="b" t="t" l="l"/>
            <a:pathLst>
              <a:path h="904870" w="904870">
                <a:moveTo>
                  <a:pt x="0" y="0"/>
                </a:moveTo>
                <a:lnTo>
                  <a:pt x="904870" y="0"/>
                </a:lnTo>
                <a:lnTo>
                  <a:pt x="904870" y="904870"/>
                </a:lnTo>
                <a:lnTo>
                  <a:pt x="0" y="904870"/>
                </a:lnTo>
                <a:lnTo>
                  <a:pt x="0" y="0"/>
                </a:lnTo>
                <a:close/>
              </a:path>
            </a:pathLst>
          </a:custGeom>
          <a:blipFill>
            <a:blip r:embed="rId43">
              <a:extLst>
                <a:ext uri="{96DAC541-7B7A-43D3-8B79-37D633B846F1}">
                  <asvg:svgBlip xmlns:asvg="http://schemas.microsoft.com/office/drawing/2016/SVG/main" r:embed="rId4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3" id="43"/>
          <p:cNvSpPr/>
          <p:nvPr/>
        </p:nvSpPr>
        <p:spPr>
          <a:xfrm flipH="false" flipV="false" rot="0">
            <a:off x="14016038" y="3534049"/>
            <a:ext cx="585787" cy="562356"/>
          </a:xfrm>
          <a:custGeom>
            <a:avLst/>
            <a:gdLst/>
            <a:ahLst/>
            <a:cxnLst/>
            <a:rect r="r" b="b" t="t" l="l"/>
            <a:pathLst>
              <a:path h="562356" w="585787">
                <a:moveTo>
                  <a:pt x="0" y="0"/>
                </a:moveTo>
                <a:lnTo>
                  <a:pt x="585787" y="0"/>
                </a:lnTo>
                <a:lnTo>
                  <a:pt x="585787" y="562356"/>
                </a:lnTo>
                <a:lnTo>
                  <a:pt x="0" y="562356"/>
                </a:lnTo>
                <a:lnTo>
                  <a:pt x="0" y="0"/>
                </a:lnTo>
                <a:close/>
              </a:path>
            </a:pathLst>
          </a:custGeom>
          <a:blipFill>
            <a:blip r:embed="rId45">
              <a:extLst>
                <a:ext uri="{96DAC541-7B7A-43D3-8B79-37D633B846F1}">
                  <asvg:svgBlip xmlns:asvg="http://schemas.microsoft.com/office/drawing/2016/SVG/main" r:embed="rId4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4" id="44"/>
          <p:cNvSpPr/>
          <p:nvPr/>
        </p:nvSpPr>
        <p:spPr>
          <a:xfrm flipH="false" flipV="false" rot="0">
            <a:off x="924604" y="6610187"/>
            <a:ext cx="593955" cy="867087"/>
          </a:xfrm>
          <a:custGeom>
            <a:avLst/>
            <a:gdLst/>
            <a:ahLst/>
            <a:cxnLst/>
            <a:rect r="r" b="b" t="t" l="l"/>
            <a:pathLst>
              <a:path h="867087" w="593955">
                <a:moveTo>
                  <a:pt x="0" y="0"/>
                </a:moveTo>
                <a:lnTo>
                  <a:pt x="593955" y="0"/>
                </a:lnTo>
                <a:lnTo>
                  <a:pt x="593955" y="867087"/>
                </a:lnTo>
                <a:lnTo>
                  <a:pt x="0" y="867087"/>
                </a:lnTo>
                <a:lnTo>
                  <a:pt x="0" y="0"/>
                </a:lnTo>
                <a:close/>
              </a:path>
            </a:pathLst>
          </a:custGeom>
          <a:blipFill>
            <a:blip r:embed="rId47">
              <a:extLst>
                <a:ext uri="{96DAC541-7B7A-43D3-8B79-37D633B846F1}">
                  <asvg:svgBlip xmlns:asvg="http://schemas.microsoft.com/office/drawing/2016/SVG/main" r:embed="rId4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5" id="45"/>
          <p:cNvSpPr txBox="true"/>
          <p:nvPr/>
        </p:nvSpPr>
        <p:spPr>
          <a:xfrm rot="0">
            <a:off x="1071562" y="4291474"/>
            <a:ext cx="2957512" cy="10906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30"/>
              </a:lnSpc>
            </a:pPr>
            <a:r>
              <a:rPr lang="en-US" b="true" sz="4275">
                <a:solidFill>
                  <a:srgbClr val="0F172A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R130bn+</a:t>
            </a:r>
          </a:p>
          <a:p>
            <a:pPr algn="l">
              <a:lnSpc>
                <a:spcPts val="1889"/>
              </a:lnSpc>
            </a:pPr>
            <a:r>
              <a:rPr lang="en-US" b="true" sz="1575">
                <a:solidFill>
                  <a:srgbClr val="FFFFFF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SA Ecommerce Turnover </a:t>
            </a:r>
            <a:r>
              <a:rPr lang="en-US" b="true" sz="1575">
                <a:solidFill>
                  <a:srgbClr val="FFFFFF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Expected 2026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5357812" y="4291474"/>
            <a:ext cx="3336017" cy="10906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30"/>
              </a:lnSpc>
            </a:pPr>
            <a:r>
              <a:rPr lang="en-US" b="true" sz="4275">
                <a:solidFill>
                  <a:srgbClr val="0F172A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50M+</a:t>
            </a:r>
            <a:r>
              <a:rPr lang="en-US" b="true" sz="4275">
                <a:solidFill>
                  <a:srgbClr val="64748B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 </a:t>
            </a:r>
          </a:p>
          <a:p>
            <a:pPr algn="l">
              <a:lnSpc>
                <a:spcPts val="1889"/>
              </a:lnSpc>
            </a:pPr>
            <a:r>
              <a:rPr lang="en-US" b="true" sz="1575">
                <a:solidFill>
                  <a:srgbClr val="F8FAFC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Loyalty Programme Memberships (Non-deduped)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9644062" y="4215274"/>
            <a:ext cx="1720751" cy="7153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84"/>
              </a:lnSpc>
            </a:pPr>
            <a:r>
              <a:rPr lang="en-US" b="true" sz="4275">
                <a:solidFill>
                  <a:srgbClr val="0F172A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11−12%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10244938" y="4953481"/>
            <a:ext cx="31924" cy="2695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04"/>
              </a:lnSpc>
            </a:pPr>
            <a:r>
              <a:rPr lang="en-US" b="true" sz="1575">
                <a:solidFill>
                  <a:srgbClr val="64748B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 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13930312" y="4215274"/>
            <a:ext cx="2181523" cy="7153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84"/>
              </a:lnSpc>
            </a:pPr>
            <a:r>
              <a:rPr lang="en-US" b="true" sz="4275">
                <a:solidFill>
                  <a:srgbClr val="0F172A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R9−12bn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14200146" y="4953481"/>
            <a:ext cx="31924" cy="2695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04"/>
              </a:lnSpc>
            </a:pPr>
            <a:r>
              <a:rPr lang="en-US" b="true" sz="1575">
                <a:solidFill>
                  <a:srgbClr val="64748B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 </a:t>
            </a:r>
          </a:p>
        </p:txBody>
      </p:sp>
      <p:sp>
        <p:nvSpPr>
          <p:cNvPr name="TextBox 51" id="51"/>
          <p:cNvSpPr txBox="true"/>
          <p:nvPr/>
        </p:nvSpPr>
        <p:spPr>
          <a:xfrm rot="0">
            <a:off x="9644062" y="4953481"/>
            <a:ext cx="3112443" cy="2695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04"/>
              </a:lnSpc>
            </a:pPr>
            <a:r>
              <a:rPr lang="en-US" b="true" sz="1575">
                <a:solidFill>
                  <a:srgbClr val="F8FAFC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Digital Ad Spend YoY Growth Rate</a:t>
            </a:r>
          </a:p>
        </p:txBody>
      </p:sp>
      <p:sp>
        <p:nvSpPr>
          <p:cNvPr name="TextBox 52" id="52"/>
          <p:cNvSpPr txBox="true"/>
          <p:nvPr/>
        </p:nvSpPr>
        <p:spPr>
          <a:xfrm rot="0">
            <a:off x="13930312" y="4953481"/>
            <a:ext cx="3005063" cy="2695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04"/>
              </a:lnSpc>
            </a:pPr>
            <a:r>
              <a:rPr lang="en-US" b="true" sz="1575">
                <a:solidFill>
                  <a:srgbClr val="F8FAFC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SA Retail Media Market Estimate </a:t>
            </a:r>
          </a:p>
        </p:txBody>
      </p:sp>
      <p:sp>
        <p:nvSpPr>
          <p:cNvPr name="TextBox 53" id="53"/>
          <p:cNvSpPr txBox="true"/>
          <p:nvPr/>
        </p:nvSpPr>
        <p:spPr>
          <a:xfrm rot="0">
            <a:off x="13930312" y="5193511"/>
            <a:ext cx="935050" cy="2695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04"/>
              </a:lnSpc>
            </a:pPr>
            <a:r>
              <a:rPr lang="en-US" b="true" sz="1575">
                <a:solidFill>
                  <a:srgbClr val="F8FAFC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(</a:t>
            </a:r>
            <a:r>
              <a:rPr lang="en-US" b="true" sz="1575">
                <a:solidFill>
                  <a:srgbClr val="F8FAFC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2025/26)</a:t>
            </a:r>
          </a:p>
        </p:txBody>
      </p:sp>
      <p:sp>
        <p:nvSpPr>
          <p:cNvPr name="TextBox 54" id="54"/>
          <p:cNvSpPr txBox="true"/>
          <p:nvPr/>
        </p:nvSpPr>
        <p:spPr>
          <a:xfrm rot="0">
            <a:off x="13953164" y="6410617"/>
            <a:ext cx="3413285" cy="3156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71"/>
              </a:lnSpc>
            </a:pPr>
            <a:r>
              <a:rPr lang="en-US" b="true" sz="1907">
                <a:solidFill>
                  <a:srgbClr val="00000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SA Retail Media CAGR to 2030 </a:t>
            </a:r>
          </a:p>
        </p:txBody>
      </p:sp>
      <p:sp>
        <p:nvSpPr>
          <p:cNvPr name="TextBox 55" id="55"/>
          <p:cNvSpPr txBox="true"/>
          <p:nvPr/>
        </p:nvSpPr>
        <p:spPr>
          <a:xfrm rot="0">
            <a:off x="15153290" y="6714986"/>
            <a:ext cx="1354505" cy="7990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602"/>
              </a:lnSpc>
            </a:pPr>
            <a:r>
              <a:rPr lang="en-US" b="true" sz="4716">
                <a:solidFill>
                  <a:srgbClr val="F8FAFC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~</a:t>
            </a:r>
            <a:r>
              <a:rPr lang="en-US" b="true" sz="4716">
                <a:solidFill>
                  <a:srgbClr val="F8FAFC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12%</a:t>
            </a:r>
          </a:p>
        </p:txBody>
      </p:sp>
      <p:sp>
        <p:nvSpPr>
          <p:cNvPr name="TextBox 56" id="56"/>
          <p:cNvSpPr txBox="true"/>
          <p:nvPr/>
        </p:nvSpPr>
        <p:spPr>
          <a:xfrm rot="0">
            <a:off x="1728788" y="6405562"/>
            <a:ext cx="5801395" cy="638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50"/>
              </a:lnSpc>
            </a:pPr>
            <a:r>
              <a:rPr lang="en-US" b="true" sz="3750">
                <a:solidFill>
                  <a:srgbClr val="FFFFFF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Growth Velocity Highlights</a:t>
            </a:r>
          </a:p>
        </p:txBody>
      </p:sp>
      <p:sp>
        <p:nvSpPr>
          <p:cNvPr name="TextBox 57" id="57"/>
          <p:cNvSpPr txBox="true"/>
          <p:nvPr/>
        </p:nvSpPr>
        <p:spPr>
          <a:xfrm rot="0">
            <a:off x="2368553" y="7045252"/>
            <a:ext cx="49113" cy="3086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77"/>
              </a:lnSpc>
            </a:pPr>
            <a:r>
              <a:rPr lang="en-US" b="true" sz="1912">
                <a:solidFill>
                  <a:srgbClr val="E2E8F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 </a:t>
            </a:r>
          </a:p>
        </p:txBody>
      </p:sp>
      <p:sp>
        <p:nvSpPr>
          <p:cNvPr name="TextBox 58" id="58"/>
          <p:cNvSpPr txBox="true"/>
          <p:nvPr/>
        </p:nvSpPr>
        <p:spPr>
          <a:xfrm rot="0">
            <a:off x="1728788" y="7007152"/>
            <a:ext cx="11842105" cy="4810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37"/>
              </a:lnSpc>
            </a:pPr>
            <a:r>
              <a:rPr lang="en-US" b="true" sz="2812">
                <a:solidFill>
                  <a:srgbClr val="E2E8F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Retail Display growing at </a:t>
            </a:r>
            <a:r>
              <a:rPr lang="en-US" b="true" sz="2812">
                <a:solidFill>
                  <a:srgbClr val="00000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32%CAGR</a:t>
            </a:r>
            <a:r>
              <a:rPr lang="en-US" b="true" sz="2812">
                <a:solidFill>
                  <a:srgbClr val="00000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 </a:t>
            </a:r>
            <a:r>
              <a:rPr lang="en-US" b="true" sz="2812">
                <a:solidFill>
                  <a:srgbClr val="E2E8F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| Paid Search growing at </a:t>
            </a:r>
            <a:r>
              <a:rPr lang="en-US" b="true" sz="2812">
                <a:solidFill>
                  <a:srgbClr val="00000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27.7% CAGR</a:t>
            </a:r>
          </a:p>
        </p:txBody>
      </p:sp>
      <p:sp>
        <p:nvSpPr>
          <p:cNvPr name="TextBox 59" id="59"/>
          <p:cNvSpPr txBox="true"/>
          <p:nvPr/>
        </p:nvSpPr>
        <p:spPr>
          <a:xfrm rot="0">
            <a:off x="1337590" y="903718"/>
            <a:ext cx="9073232" cy="808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640"/>
              </a:lnSpc>
            </a:pPr>
            <a:r>
              <a:rPr lang="en-US" b="true" sz="4743">
                <a:solidFill>
                  <a:srgbClr val="0F172A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SA Retail Media Market Overview</a:t>
            </a:r>
          </a:p>
        </p:txBody>
      </p:sp>
      <p:sp>
        <p:nvSpPr>
          <p:cNvPr name="Freeform 60" id="60"/>
          <p:cNvSpPr/>
          <p:nvPr/>
        </p:nvSpPr>
        <p:spPr>
          <a:xfrm flipH="false" flipV="false" rot="0">
            <a:off x="-56061" y="617930"/>
            <a:ext cx="2052768" cy="1450857"/>
          </a:xfrm>
          <a:custGeom>
            <a:avLst/>
            <a:gdLst/>
            <a:ahLst/>
            <a:cxnLst/>
            <a:rect r="r" b="b" t="t" l="l"/>
            <a:pathLst>
              <a:path h="1450857" w="2052768">
                <a:moveTo>
                  <a:pt x="0" y="0"/>
                </a:moveTo>
                <a:lnTo>
                  <a:pt x="2052767" y="0"/>
                </a:lnTo>
                <a:lnTo>
                  <a:pt x="2052767" y="1450857"/>
                </a:lnTo>
                <a:lnTo>
                  <a:pt x="0" y="1450857"/>
                </a:lnTo>
                <a:lnTo>
                  <a:pt x="0" y="0"/>
                </a:lnTo>
                <a:close/>
              </a:path>
            </a:pathLst>
          </a:custGeom>
          <a:blipFill>
            <a:blip r:embed="rId49"/>
            <a:stretch>
              <a:fillRect l="0" t="0" r="0" b="0"/>
            </a:stretch>
          </a:blipFill>
        </p:spPr>
      </p:sp>
      <p:grpSp>
        <p:nvGrpSpPr>
          <p:cNvPr name="Group 61" id="61"/>
          <p:cNvGrpSpPr/>
          <p:nvPr/>
        </p:nvGrpSpPr>
        <p:grpSpPr>
          <a:xfrm rot="0">
            <a:off x="13415446" y="8876781"/>
            <a:ext cx="4002590" cy="1210916"/>
            <a:chOff x="0" y="0"/>
            <a:chExt cx="5336787" cy="1614555"/>
          </a:xfrm>
        </p:grpSpPr>
        <p:sp>
          <p:nvSpPr>
            <p:cNvPr name="Freeform 62" id="62"/>
            <p:cNvSpPr/>
            <p:nvPr/>
          </p:nvSpPr>
          <p:spPr>
            <a:xfrm flipH="false" flipV="false" rot="0">
              <a:off x="0" y="0"/>
              <a:ext cx="2603683" cy="1614555"/>
            </a:xfrm>
            <a:custGeom>
              <a:avLst/>
              <a:gdLst/>
              <a:ahLst/>
              <a:cxnLst/>
              <a:rect r="r" b="b" t="t" l="l"/>
              <a:pathLst>
                <a:path h="1614555" w="2603683">
                  <a:moveTo>
                    <a:pt x="0" y="0"/>
                  </a:moveTo>
                  <a:lnTo>
                    <a:pt x="2603683" y="0"/>
                  </a:lnTo>
                  <a:lnTo>
                    <a:pt x="2603683" y="1614555"/>
                  </a:lnTo>
                  <a:lnTo>
                    <a:pt x="0" y="16145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0"/>
              <a:stretch>
                <a:fillRect l="-3268" t="-49553" r="-3595" b="-22780"/>
              </a:stretch>
            </a:blipFill>
          </p:spPr>
        </p:sp>
        <p:sp>
          <p:nvSpPr>
            <p:cNvPr name="Freeform 63" id="63"/>
            <p:cNvSpPr/>
            <p:nvPr/>
          </p:nvSpPr>
          <p:spPr>
            <a:xfrm flipH="false" flipV="false" rot="0">
              <a:off x="3057926" y="89888"/>
              <a:ext cx="2278861" cy="878366"/>
            </a:xfrm>
            <a:custGeom>
              <a:avLst/>
              <a:gdLst/>
              <a:ahLst/>
              <a:cxnLst/>
              <a:rect r="r" b="b" t="t" l="l"/>
              <a:pathLst>
                <a:path h="878366" w="2278861">
                  <a:moveTo>
                    <a:pt x="0" y="0"/>
                  </a:moveTo>
                  <a:lnTo>
                    <a:pt x="2278861" y="0"/>
                  </a:lnTo>
                  <a:lnTo>
                    <a:pt x="2278861" y="878366"/>
                  </a:lnTo>
                  <a:lnTo>
                    <a:pt x="0" y="8783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1"/>
              <a:stretch>
                <a:fillRect l="0" t="0" r="0" b="0"/>
              </a:stretch>
            </a:blipFill>
          </p:spPr>
        </p:sp>
        <p:sp>
          <p:nvSpPr>
            <p:cNvPr name="AutoShape 64" id="64"/>
            <p:cNvSpPr/>
            <p:nvPr/>
          </p:nvSpPr>
          <p:spPr>
            <a:xfrm flipV="true">
              <a:off x="2854458" y="81279"/>
              <a:ext cx="0" cy="886975"/>
            </a:xfrm>
            <a:prstGeom prst="line">
              <a:avLst/>
            </a:prstGeom>
            <a:ln cap="flat" w="14913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</p:grp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image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714375" y="1730350"/>
            <a:ext cx="8201025" cy="1117102"/>
            <a:chOff x="0" y="0"/>
            <a:chExt cx="10934700" cy="1489469"/>
          </a:xfrm>
        </p:grpSpPr>
        <p:sp>
          <p:nvSpPr>
            <p:cNvPr name="Freeform 5" id="5" descr="image.png"/>
            <p:cNvSpPr/>
            <p:nvPr/>
          </p:nvSpPr>
          <p:spPr>
            <a:xfrm flipH="false" flipV="false" rot="0">
              <a:off x="0" y="0"/>
              <a:ext cx="10934700" cy="1489456"/>
            </a:xfrm>
            <a:custGeom>
              <a:avLst/>
              <a:gdLst/>
              <a:ahLst/>
              <a:cxnLst/>
              <a:rect r="r" b="b" t="t" l="l"/>
              <a:pathLst>
                <a:path h="1489456" w="10934700">
                  <a:moveTo>
                    <a:pt x="0" y="0"/>
                  </a:moveTo>
                  <a:lnTo>
                    <a:pt x="10934700" y="0"/>
                  </a:lnTo>
                  <a:lnTo>
                    <a:pt x="10934700" y="1489456"/>
                  </a:lnTo>
                  <a:lnTo>
                    <a:pt x="0" y="14894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-104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714375" y="2990326"/>
            <a:ext cx="8201025" cy="1117102"/>
            <a:chOff x="0" y="0"/>
            <a:chExt cx="10934700" cy="1489469"/>
          </a:xfrm>
        </p:grpSpPr>
        <p:sp>
          <p:nvSpPr>
            <p:cNvPr name="Freeform 7" id="7" descr="image.png"/>
            <p:cNvSpPr/>
            <p:nvPr/>
          </p:nvSpPr>
          <p:spPr>
            <a:xfrm flipH="false" flipV="false" rot="0">
              <a:off x="0" y="0"/>
              <a:ext cx="10934700" cy="1489456"/>
            </a:xfrm>
            <a:custGeom>
              <a:avLst/>
              <a:gdLst/>
              <a:ahLst/>
              <a:cxnLst/>
              <a:rect r="r" b="b" t="t" l="l"/>
              <a:pathLst>
                <a:path h="1489456" w="10934700">
                  <a:moveTo>
                    <a:pt x="0" y="0"/>
                  </a:moveTo>
                  <a:lnTo>
                    <a:pt x="10934700" y="0"/>
                  </a:lnTo>
                  <a:lnTo>
                    <a:pt x="10934700" y="1489456"/>
                  </a:lnTo>
                  <a:lnTo>
                    <a:pt x="0" y="14894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-104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714375" y="4250303"/>
            <a:ext cx="8201025" cy="914400"/>
            <a:chOff x="0" y="0"/>
            <a:chExt cx="10934700" cy="1219200"/>
          </a:xfrm>
        </p:grpSpPr>
        <p:sp>
          <p:nvSpPr>
            <p:cNvPr name="Freeform 9" id="9" descr="image.png"/>
            <p:cNvSpPr/>
            <p:nvPr/>
          </p:nvSpPr>
          <p:spPr>
            <a:xfrm flipH="false" flipV="false" rot="0">
              <a:off x="0" y="0"/>
              <a:ext cx="10934700" cy="1219200"/>
            </a:xfrm>
            <a:custGeom>
              <a:avLst/>
              <a:gdLst/>
              <a:ahLst/>
              <a:cxnLst/>
              <a:rect r="r" b="b" t="t" l="l"/>
              <a:pathLst>
                <a:path h="1219200" w="10934700">
                  <a:moveTo>
                    <a:pt x="0" y="0"/>
                  </a:moveTo>
                  <a:lnTo>
                    <a:pt x="10934700" y="0"/>
                  </a:lnTo>
                  <a:lnTo>
                    <a:pt x="10934700" y="1219200"/>
                  </a:lnTo>
                  <a:lnTo>
                    <a:pt x="0" y="12192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-1562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714375" y="5307578"/>
            <a:ext cx="8201025" cy="1117102"/>
            <a:chOff x="0" y="0"/>
            <a:chExt cx="10934700" cy="1489469"/>
          </a:xfrm>
        </p:grpSpPr>
        <p:sp>
          <p:nvSpPr>
            <p:cNvPr name="Freeform 11" id="11" descr="image.png"/>
            <p:cNvSpPr/>
            <p:nvPr/>
          </p:nvSpPr>
          <p:spPr>
            <a:xfrm flipH="false" flipV="false" rot="0">
              <a:off x="0" y="0"/>
              <a:ext cx="10934700" cy="1489456"/>
            </a:xfrm>
            <a:custGeom>
              <a:avLst/>
              <a:gdLst/>
              <a:ahLst/>
              <a:cxnLst/>
              <a:rect r="r" b="b" t="t" l="l"/>
              <a:pathLst>
                <a:path h="1489456" w="10934700">
                  <a:moveTo>
                    <a:pt x="0" y="0"/>
                  </a:moveTo>
                  <a:lnTo>
                    <a:pt x="10934700" y="0"/>
                  </a:lnTo>
                  <a:lnTo>
                    <a:pt x="10934700" y="1489456"/>
                  </a:lnTo>
                  <a:lnTo>
                    <a:pt x="0" y="14894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-104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714375" y="6567564"/>
            <a:ext cx="8201025" cy="1117102"/>
            <a:chOff x="0" y="0"/>
            <a:chExt cx="10934700" cy="1489469"/>
          </a:xfrm>
        </p:grpSpPr>
        <p:sp>
          <p:nvSpPr>
            <p:cNvPr name="Freeform 13" id="13" descr="image.png"/>
            <p:cNvSpPr/>
            <p:nvPr/>
          </p:nvSpPr>
          <p:spPr>
            <a:xfrm flipH="false" flipV="false" rot="0">
              <a:off x="0" y="0"/>
              <a:ext cx="10934700" cy="1489456"/>
            </a:xfrm>
            <a:custGeom>
              <a:avLst/>
              <a:gdLst/>
              <a:ahLst/>
              <a:cxnLst/>
              <a:rect r="r" b="b" t="t" l="l"/>
              <a:pathLst>
                <a:path h="1489456" w="10934700">
                  <a:moveTo>
                    <a:pt x="0" y="0"/>
                  </a:moveTo>
                  <a:lnTo>
                    <a:pt x="10934700" y="0"/>
                  </a:lnTo>
                  <a:lnTo>
                    <a:pt x="10934700" y="1489456"/>
                  </a:lnTo>
                  <a:lnTo>
                    <a:pt x="0" y="14894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0" b="-1040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9372600" y="1554432"/>
            <a:ext cx="8201025" cy="4429125"/>
            <a:chOff x="0" y="0"/>
            <a:chExt cx="10934700" cy="5905500"/>
          </a:xfrm>
        </p:grpSpPr>
        <p:sp>
          <p:nvSpPr>
            <p:cNvPr name="Freeform 15" id="15" descr="image.png"/>
            <p:cNvSpPr/>
            <p:nvPr/>
          </p:nvSpPr>
          <p:spPr>
            <a:xfrm flipH="false" flipV="false" rot="0">
              <a:off x="0" y="0"/>
              <a:ext cx="10934700" cy="5905500"/>
            </a:xfrm>
            <a:custGeom>
              <a:avLst/>
              <a:gdLst/>
              <a:ahLst/>
              <a:cxnLst/>
              <a:rect r="r" b="b" t="t" l="l"/>
              <a:pathLst>
                <a:path h="5905500" w="10934700">
                  <a:moveTo>
                    <a:pt x="0" y="0"/>
                  </a:moveTo>
                  <a:lnTo>
                    <a:pt x="10934700" y="0"/>
                  </a:lnTo>
                  <a:lnTo>
                    <a:pt x="10934700" y="5905500"/>
                  </a:lnTo>
                  <a:lnTo>
                    <a:pt x="0" y="5905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0" b="-322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9372600" y="6212157"/>
            <a:ext cx="8201025" cy="1648416"/>
            <a:chOff x="0" y="0"/>
            <a:chExt cx="10934700" cy="2197887"/>
          </a:xfrm>
        </p:grpSpPr>
        <p:sp>
          <p:nvSpPr>
            <p:cNvPr name="Freeform 17" id="17" descr="image.png"/>
            <p:cNvSpPr/>
            <p:nvPr/>
          </p:nvSpPr>
          <p:spPr>
            <a:xfrm flipH="false" flipV="false" rot="0">
              <a:off x="0" y="0"/>
              <a:ext cx="10934700" cy="2197862"/>
            </a:xfrm>
            <a:custGeom>
              <a:avLst/>
              <a:gdLst/>
              <a:ahLst/>
              <a:cxnLst/>
              <a:rect r="r" b="b" t="t" l="l"/>
              <a:pathLst>
                <a:path h="2197862" w="10934700">
                  <a:moveTo>
                    <a:pt x="0" y="0"/>
                  </a:moveTo>
                  <a:lnTo>
                    <a:pt x="10934700" y="0"/>
                  </a:lnTo>
                  <a:lnTo>
                    <a:pt x="10934700" y="2197862"/>
                  </a:lnTo>
                  <a:lnTo>
                    <a:pt x="0" y="21978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0" b="-1409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14283033" y="722862"/>
            <a:ext cx="3290592" cy="394249"/>
            <a:chOff x="0" y="0"/>
            <a:chExt cx="4387456" cy="525666"/>
          </a:xfrm>
        </p:grpSpPr>
        <p:sp>
          <p:nvSpPr>
            <p:cNvPr name="Freeform 19" id="19" descr="image.png"/>
            <p:cNvSpPr/>
            <p:nvPr/>
          </p:nvSpPr>
          <p:spPr>
            <a:xfrm flipH="false" flipV="false" rot="0">
              <a:off x="0" y="0"/>
              <a:ext cx="4387469" cy="525653"/>
            </a:xfrm>
            <a:custGeom>
              <a:avLst/>
              <a:gdLst/>
              <a:ahLst/>
              <a:cxnLst/>
              <a:rect r="r" b="b" t="t" l="l"/>
              <a:pathLst>
                <a:path h="525653" w="4387469">
                  <a:moveTo>
                    <a:pt x="0" y="0"/>
                  </a:moveTo>
                  <a:lnTo>
                    <a:pt x="4387469" y="0"/>
                  </a:lnTo>
                  <a:lnTo>
                    <a:pt x="4387469" y="525653"/>
                  </a:lnTo>
                  <a:lnTo>
                    <a:pt x="0" y="5256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0" t="0" r="0" b="-4786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985838" y="2017443"/>
            <a:ext cx="542925" cy="542925"/>
            <a:chOff x="0" y="0"/>
            <a:chExt cx="723900" cy="723900"/>
          </a:xfrm>
        </p:grpSpPr>
        <p:sp>
          <p:nvSpPr>
            <p:cNvPr name="Freeform 21" id="21" descr="image.png"/>
            <p:cNvSpPr/>
            <p:nvPr/>
          </p:nvSpPr>
          <p:spPr>
            <a:xfrm flipH="false" flipV="false" rot="0">
              <a:off x="0" y="0"/>
              <a:ext cx="723900" cy="723900"/>
            </a:xfrm>
            <a:custGeom>
              <a:avLst/>
              <a:gdLst/>
              <a:ahLst/>
              <a:cxnLst/>
              <a:rect r="r" b="b" t="t" l="l"/>
              <a:pathLst>
                <a:path h="723900" w="723900">
                  <a:moveTo>
                    <a:pt x="0" y="0"/>
                  </a:moveTo>
                  <a:lnTo>
                    <a:pt x="723900" y="0"/>
                  </a:lnTo>
                  <a:lnTo>
                    <a:pt x="723900" y="723900"/>
                  </a:lnTo>
                  <a:lnTo>
                    <a:pt x="0" y="723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0" t="0" r="0" b="-2631"/>
              </a:stretch>
            </a:blipFill>
          </p:spPr>
        </p:sp>
      </p:grpSp>
      <p:grpSp>
        <p:nvGrpSpPr>
          <p:cNvPr name="Group 22" id="22"/>
          <p:cNvGrpSpPr/>
          <p:nvPr/>
        </p:nvGrpSpPr>
        <p:grpSpPr>
          <a:xfrm rot="0">
            <a:off x="985838" y="3277419"/>
            <a:ext cx="542925" cy="542925"/>
            <a:chOff x="0" y="0"/>
            <a:chExt cx="723900" cy="723900"/>
          </a:xfrm>
        </p:grpSpPr>
        <p:sp>
          <p:nvSpPr>
            <p:cNvPr name="Freeform 23" id="23" descr="image.png"/>
            <p:cNvSpPr/>
            <p:nvPr/>
          </p:nvSpPr>
          <p:spPr>
            <a:xfrm flipH="false" flipV="false" rot="0">
              <a:off x="0" y="0"/>
              <a:ext cx="723900" cy="723900"/>
            </a:xfrm>
            <a:custGeom>
              <a:avLst/>
              <a:gdLst/>
              <a:ahLst/>
              <a:cxnLst/>
              <a:rect r="r" b="b" t="t" l="l"/>
              <a:pathLst>
                <a:path h="723900" w="723900">
                  <a:moveTo>
                    <a:pt x="0" y="0"/>
                  </a:moveTo>
                  <a:lnTo>
                    <a:pt x="723900" y="0"/>
                  </a:lnTo>
                  <a:lnTo>
                    <a:pt x="723900" y="723900"/>
                  </a:lnTo>
                  <a:lnTo>
                    <a:pt x="0" y="723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l="0" t="0" r="0" b="-2631"/>
              </a:stretch>
            </a:blipFill>
          </p:spPr>
        </p:sp>
      </p:grpSp>
      <p:grpSp>
        <p:nvGrpSpPr>
          <p:cNvPr name="Group 24" id="24"/>
          <p:cNvGrpSpPr/>
          <p:nvPr/>
        </p:nvGrpSpPr>
        <p:grpSpPr>
          <a:xfrm rot="0">
            <a:off x="985838" y="4436040"/>
            <a:ext cx="542925" cy="542925"/>
            <a:chOff x="0" y="0"/>
            <a:chExt cx="723900" cy="723900"/>
          </a:xfrm>
        </p:grpSpPr>
        <p:sp>
          <p:nvSpPr>
            <p:cNvPr name="Freeform 25" id="25" descr="image.png"/>
            <p:cNvSpPr/>
            <p:nvPr/>
          </p:nvSpPr>
          <p:spPr>
            <a:xfrm flipH="false" flipV="false" rot="0">
              <a:off x="0" y="0"/>
              <a:ext cx="723900" cy="723900"/>
            </a:xfrm>
            <a:custGeom>
              <a:avLst/>
              <a:gdLst/>
              <a:ahLst/>
              <a:cxnLst/>
              <a:rect r="r" b="b" t="t" l="l"/>
              <a:pathLst>
                <a:path h="723900" w="723900">
                  <a:moveTo>
                    <a:pt x="0" y="0"/>
                  </a:moveTo>
                  <a:lnTo>
                    <a:pt x="723900" y="0"/>
                  </a:lnTo>
                  <a:lnTo>
                    <a:pt x="723900" y="723900"/>
                  </a:lnTo>
                  <a:lnTo>
                    <a:pt x="0" y="723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 l="0" t="0" r="0" b="-2631"/>
              </a:stretch>
            </a:blipFill>
          </p:spPr>
        </p:sp>
      </p:grpSp>
      <p:grpSp>
        <p:nvGrpSpPr>
          <p:cNvPr name="Group 26" id="26"/>
          <p:cNvGrpSpPr/>
          <p:nvPr/>
        </p:nvGrpSpPr>
        <p:grpSpPr>
          <a:xfrm rot="0">
            <a:off x="985838" y="5594671"/>
            <a:ext cx="542925" cy="542925"/>
            <a:chOff x="0" y="0"/>
            <a:chExt cx="723900" cy="723900"/>
          </a:xfrm>
        </p:grpSpPr>
        <p:sp>
          <p:nvSpPr>
            <p:cNvPr name="Freeform 27" id="27" descr="image.png"/>
            <p:cNvSpPr/>
            <p:nvPr/>
          </p:nvSpPr>
          <p:spPr>
            <a:xfrm flipH="false" flipV="false" rot="0">
              <a:off x="0" y="0"/>
              <a:ext cx="723900" cy="723900"/>
            </a:xfrm>
            <a:custGeom>
              <a:avLst/>
              <a:gdLst/>
              <a:ahLst/>
              <a:cxnLst/>
              <a:rect r="r" b="b" t="t" l="l"/>
              <a:pathLst>
                <a:path h="723900" w="723900">
                  <a:moveTo>
                    <a:pt x="0" y="0"/>
                  </a:moveTo>
                  <a:lnTo>
                    <a:pt x="723900" y="0"/>
                  </a:lnTo>
                  <a:lnTo>
                    <a:pt x="723900" y="723900"/>
                  </a:lnTo>
                  <a:lnTo>
                    <a:pt x="0" y="723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 l="0" t="0" r="0" b="-2631"/>
              </a:stretch>
            </a:blipFill>
          </p:spPr>
        </p:sp>
      </p:grpSp>
      <p:grpSp>
        <p:nvGrpSpPr>
          <p:cNvPr name="Group 28" id="28"/>
          <p:cNvGrpSpPr/>
          <p:nvPr/>
        </p:nvGrpSpPr>
        <p:grpSpPr>
          <a:xfrm rot="0">
            <a:off x="985838" y="6854647"/>
            <a:ext cx="542925" cy="542925"/>
            <a:chOff x="0" y="0"/>
            <a:chExt cx="723900" cy="723900"/>
          </a:xfrm>
        </p:grpSpPr>
        <p:sp>
          <p:nvSpPr>
            <p:cNvPr name="Freeform 29" id="29" descr="image.png"/>
            <p:cNvSpPr/>
            <p:nvPr/>
          </p:nvSpPr>
          <p:spPr>
            <a:xfrm flipH="false" flipV="false" rot="0">
              <a:off x="0" y="0"/>
              <a:ext cx="723900" cy="723900"/>
            </a:xfrm>
            <a:custGeom>
              <a:avLst/>
              <a:gdLst/>
              <a:ahLst/>
              <a:cxnLst/>
              <a:rect r="r" b="b" t="t" l="l"/>
              <a:pathLst>
                <a:path h="723900" w="723900">
                  <a:moveTo>
                    <a:pt x="0" y="0"/>
                  </a:moveTo>
                  <a:lnTo>
                    <a:pt x="723900" y="0"/>
                  </a:lnTo>
                  <a:lnTo>
                    <a:pt x="723900" y="723900"/>
                  </a:lnTo>
                  <a:lnTo>
                    <a:pt x="0" y="723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 l="0" t="0" r="0" b="-2631"/>
              </a:stretch>
            </a:blipFill>
          </p:spPr>
        </p:sp>
      </p:grpSp>
      <p:grpSp>
        <p:nvGrpSpPr>
          <p:cNvPr name="Group 30" id="30"/>
          <p:cNvGrpSpPr/>
          <p:nvPr/>
        </p:nvGrpSpPr>
        <p:grpSpPr>
          <a:xfrm rot="0">
            <a:off x="9386888" y="1568720"/>
            <a:ext cx="8172450" cy="4400550"/>
            <a:chOff x="0" y="0"/>
            <a:chExt cx="10896600" cy="5867400"/>
          </a:xfrm>
        </p:grpSpPr>
        <p:sp>
          <p:nvSpPr>
            <p:cNvPr name="Freeform 31" id="31" descr="image.png"/>
            <p:cNvSpPr/>
            <p:nvPr/>
          </p:nvSpPr>
          <p:spPr>
            <a:xfrm flipH="false" flipV="false" rot="0">
              <a:off x="0" y="0"/>
              <a:ext cx="10896600" cy="5867400"/>
            </a:xfrm>
            <a:custGeom>
              <a:avLst/>
              <a:gdLst/>
              <a:ahLst/>
              <a:cxnLst/>
              <a:rect r="r" b="b" t="t" l="l"/>
              <a:pathLst>
                <a:path h="5867400" w="10896600">
                  <a:moveTo>
                    <a:pt x="0" y="0"/>
                  </a:moveTo>
                  <a:lnTo>
                    <a:pt x="10896600" y="0"/>
                  </a:lnTo>
                  <a:lnTo>
                    <a:pt x="10896600" y="5867400"/>
                  </a:lnTo>
                  <a:lnTo>
                    <a:pt x="0" y="5867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 l="0" t="0" r="0" b="-622"/>
              </a:stretch>
            </a:blipFill>
          </p:spPr>
        </p:sp>
      </p:grpSp>
      <p:sp>
        <p:nvSpPr>
          <p:cNvPr name="TextBox 32" id="32"/>
          <p:cNvSpPr txBox="true"/>
          <p:nvPr/>
        </p:nvSpPr>
        <p:spPr>
          <a:xfrm rot="0">
            <a:off x="9672638" y="6974157"/>
            <a:ext cx="7600950" cy="5863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55"/>
              </a:lnSpc>
            </a:pPr>
            <a:r>
              <a:rPr lang="en-US" sz="1462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Global retail media is shifting rapidly from search-only ads into full-funnel, automated media ecosystems that combine digital, in-store, and streaming video.</a:t>
            </a:r>
          </a:p>
        </p:txBody>
      </p:sp>
      <p:grpSp>
        <p:nvGrpSpPr>
          <p:cNvPr name="Group 33" id="33"/>
          <p:cNvGrpSpPr/>
          <p:nvPr/>
        </p:nvGrpSpPr>
        <p:grpSpPr>
          <a:xfrm rot="0">
            <a:off x="1114425" y="2174605"/>
            <a:ext cx="285750" cy="228600"/>
            <a:chOff x="0" y="0"/>
            <a:chExt cx="381000" cy="304800"/>
          </a:xfrm>
        </p:grpSpPr>
        <p:sp>
          <p:nvSpPr>
            <p:cNvPr name="Freeform 34" id="34" descr="image.png"/>
            <p:cNvSpPr/>
            <p:nvPr/>
          </p:nvSpPr>
          <p:spPr>
            <a:xfrm flipH="false" flipV="false" rot="0">
              <a:off x="0" y="0"/>
              <a:ext cx="381000" cy="304800"/>
            </a:xfrm>
            <a:custGeom>
              <a:avLst/>
              <a:gdLst/>
              <a:ahLst/>
              <a:cxnLst/>
              <a:rect r="r" b="b" t="t" l="l"/>
              <a:pathLst>
                <a:path h="304800" w="381000">
                  <a:moveTo>
                    <a:pt x="0" y="0"/>
                  </a:moveTo>
                  <a:lnTo>
                    <a:pt x="381000" y="0"/>
                  </a:lnTo>
                  <a:lnTo>
                    <a:pt x="381000" y="304800"/>
                  </a:lnTo>
                  <a:lnTo>
                    <a:pt x="0" y="3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 l="0" t="0" r="0" b="-6250"/>
              </a:stretch>
            </a:blipFill>
          </p:spPr>
        </p:sp>
      </p:grpSp>
      <p:sp>
        <p:nvSpPr>
          <p:cNvPr name="TextBox 35" id="35"/>
          <p:cNvSpPr txBox="true"/>
          <p:nvPr/>
        </p:nvSpPr>
        <p:spPr>
          <a:xfrm rot="0">
            <a:off x="1728788" y="1897037"/>
            <a:ext cx="7260907" cy="290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25"/>
              </a:lnSpc>
            </a:pPr>
            <a:r>
              <a:rPr lang="en-US" b="true" sz="1687">
                <a:solidFill>
                  <a:srgbClr val="0F172A"/>
                </a:solidFill>
                <a:latin typeface="Arimo Bold"/>
                <a:ea typeface="Arimo Bold"/>
                <a:cs typeface="Arimo Bold"/>
                <a:sym typeface="Arimo Bold"/>
              </a:rPr>
              <a:t>1. Offsite Audience Extension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728788" y="2168500"/>
            <a:ext cx="6915150" cy="4932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6"/>
              </a:lnSpc>
            </a:pPr>
            <a:r>
              <a:rPr lang="en-US" sz="135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Monetising first-party shopper segments across open web, programmatic social, and search.</a:t>
            </a:r>
          </a:p>
        </p:txBody>
      </p:sp>
      <p:grpSp>
        <p:nvGrpSpPr>
          <p:cNvPr name="Group 37" id="37"/>
          <p:cNvGrpSpPr/>
          <p:nvPr/>
        </p:nvGrpSpPr>
        <p:grpSpPr>
          <a:xfrm rot="0">
            <a:off x="1128712" y="3434582"/>
            <a:ext cx="257175" cy="228600"/>
            <a:chOff x="0" y="0"/>
            <a:chExt cx="342900" cy="304800"/>
          </a:xfrm>
        </p:grpSpPr>
        <p:sp>
          <p:nvSpPr>
            <p:cNvPr name="Freeform 38" id="38" descr="image.png"/>
            <p:cNvSpPr/>
            <p:nvPr/>
          </p:nvSpPr>
          <p:spPr>
            <a:xfrm flipH="false" flipV="false" rot="0">
              <a:off x="0" y="0"/>
              <a:ext cx="342900" cy="304800"/>
            </a:xfrm>
            <a:custGeom>
              <a:avLst/>
              <a:gdLst/>
              <a:ahLst/>
              <a:cxnLst/>
              <a:rect r="r" b="b" t="t" l="l"/>
              <a:pathLst>
                <a:path h="304800" w="342900">
                  <a:moveTo>
                    <a:pt x="0" y="0"/>
                  </a:moveTo>
                  <a:lnTo>
                    <a:pt x="342900" y="0"/>
                  </a:lnTo>
                  <a:lnTo>
                    <a:pt x="342900" y="304800"/>
                  </a:lnTo>
                  <a:lnTo>
                    <a:pt x="0" y="3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 l="0" t="0" r="0" b="-6250"/>
              </a:stretch>
            </a:blipFill>
          </p:spPr>
        </p:sp>
      </p:grpSp>
      <p:sp>
        <p:nvSpPr>
          <p:cNvPr name="TextBox 39" id="39"/>
          <p:cNvSpPr txBox="true"/>
          <p:nvPr/>
        </p:nvSpPr>
        <p:spPr>
          <a:xfrm rot="0">
            <a:off x="1728788" y="3157014"/>
            <a:ext cx="7260907" cy="290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25"/>
              </a:lnSpc>
            </a:pPr>
            <a:r>
              <a:rPr lang="en-US" b="true" sz="1687">
                <a:solidFill>
                  <a:srgbClr val="0F172A"/>
                </a:solidFill>
                <a:latin typeface="Arimo Bold"/>
                <a:ea typeface="Arimo Bold"/>
                <a:cs typeface="Arimo Bold"/>
                <a:sym typeface="Arimo Bold"/>
              </a:rPr>
              <a:t>2. In-Store Digitisation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1728788" y="3428476"/>
            <a:ext cx="6915150" cy="4932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6"/>
              </a:lnSpc>
            </a:pPr>
            <a:r>
              <a:rPr lang="en-US" sz="135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Converting physical store networks into media inventory via DOOH screens and smart POS.</a:t>
            </a:r>
          </a:p>
        </p:txBody>
      </p:sp>
      <p:grpSp>
        <p:nvGrpSpPr>
          <p:cNvPr name="Group 41" id="41"/>
          <p:cNvGrpSpPr/>
          <p:nvPr/>
        </p:nvGrpSpPr>
        <p:grpSpPr>
          <a:xfrm rot="0">
            <a:off x="1114425" y="4593203"/>
            <a:ext cx="285750" cy="228600"/>
            <a:chOff x="0" y="0"/>
            <a:chExt cx="381000" cy="304800"/>
          </a:xfrm>
        </p:grpSpPr>
        <p:sp>
          <p:nvSpPr>
            <p:cNvPr name="Freeform 42" id="42" descr="image.png"/>
            <p:cNvSpPr/>
            <p:nvPr/>
          </p:nvSpPr>
          <p:spPr>
            <a:xfrm flipH="false" flipV="false" rot="0">
              <a:off x="0" y="0"/>
              <a:ext cx="381000" cy="304800"/>
            </a:xfrm>
            <a:custGeom>
              <a:avLst/>
              <a:gdLst/>
              <a:ahLst/>
              <a:cxnLst/>
              <a:rect r="r" b="b" t="t" l="l"/>
              <a:pathLst>
                <a:path h="304800" w="381000">
                  <a:moveTo>
                    <a:pt x="0" y="0"/>
                  </a:moveTo>
                  <a:lnTo>
                    <a:pt x="381000" y="0"/>
                  </a:lnTo>
                  <a:lnTo>
                    <a:pt x="381000" y="304800"/>
                  </a:lnTo>
                  <a:lnTo>
                    <a:pt x="0" y="3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/>
              <a:stretch>
                <a:fillRect l="0" t="0" r="0" b="-6250"/>
              </a:stretch>
            </a:blipFill>
          </p:spPr>
        </p:sp>
      </p:grpSp>
      <p:sp>
        <p:nvSpPr>
          <p:cNvPr name="TextBox 43" id="43"/>
          <p:cNvSpPr txBox="true"/>
          <p:nvPr/>
        </p:nvSpPr>
        <p:spPr>
          <a:xfrm rot="0">
            <a:off x="1728788" y="4427039"/>
            <a:ext cx="7170896" cy="290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25"/>
              </a:lnSpc>
            </a:pPr>
            <a:r>
              <a:rPr lang="en-US" b="true" sz="1687">
                <a:solidFill>
                  <a:srgbClr val="0F172A"/>
                </a:solidFill>
                <a:latin typeface="Arimo Bold"/>
                <a:ea typeface="Arimo Bold"/>
                <a:cs typeface="Arimo Bold"/>
                <a:sym typeface="Arimo Bold"/>
              </a:rPr>
              <a:t>3. Connected TV &amp; Video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1728788" y="4698502"/>
            <a:ext cx="6829425" cy="2704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6"/>
              </a:lnSpc>
            </a:pPr>
            <a:r>
              <a:rPr lang="en-US" sz="135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Extending retail audience targeting into premium streaming and CTV video channels.</a:t>
            </a:r>
          </a:p>
        </p:txBody>
      </p:sp>
      <p:grpSp>
        <p:nvGrpSpPr>
          <p:cNvPr name="Group 45" id="45"/>
          <p:cNvGrpSpPr/>
          <p:nvPr/>
        </p:nvGrpSpPr>
        <p:grpSpPr>
          <a:xfrm rot="0">
            <a:off x="1143000" y="5751833"/>
            <a:ext cx="228600" cy="228600"/>
            <a:chOff x="0" y="0"/>
            <a:chExt cx="304800" cy="304800"/>
          </a:xfrm>
        </p:grpSpPr>
        <p:sp>
          <p:nvSpPr>
            <p:cNvPr name="Freeform 46" id="46" descr="image.png"/>
            <p:cNvSpPr/>
            <p:nvPr/>
          </p:nvSpPr>
          <p:spPr>
            <a:xfrm flipH="false" flipV="false" rot="0">
              <a:off x="0" y="0"/>
              <a:ext cx="304800" cy="304800"/>
            </a:xfrm>
            <a:custGeom>
              <a:avLst/>
              <a:gdLst/>
              <a:ahLst/>
              <a:cxnLst/>
              <a:rect r="r" b="b" t="t" l="l"/>
              <a:pathLst>
                <a:path h="304800" w="304800">
                  <a:moveTo>
                    <a:pt x="0" y="0"/>
                  </a:moveTo>
                  <a:lnTo>
                    <a:pt x="304800" y="0"/>
                  </a:lnTo>
                  <a:lnTo>
                    <a:pt x="304800" y="304800"/>
                  </a:lnTo>
                  <a:lnTo>
                    <a:pt x="0" y="3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/>
              <a:stretch>
                <a:fillRect l="0" t="0" r="0" b="-6250"/>
              </a:stretch>
            </a:blipFill>
          </p:spPr>
        </p:sp>
      </p:grpSp>
      <p:sp>
        <p:nvSpPr>
          <p:cNvPr name="TextBox 47" id="47"/>
          <p:cNvSpPr txBox="true"/>
          <p:nvPr/>
        </p:nvSpPr>
        <p:spPr>
          <a:xfrm rot="0">
            <a:off x="1728788" y="5474265"/>
            <a:ext cx="7260907" cy="290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25"/>
              </a:lnSpc>
            </a:pPr>
            <a:r>
              <a:rPr lang="en-US" b="true" sz="1687">
                <a:solidFill>
                  <a:srgbClr val="0F172A"/>
                </a:solidFill>
                <a:latin typeface="Arimo Bold"/>
                <a:ea typeface="Arimo Bold"/>
                <a:cs typeface="Arimo Bold"/>
                <a:sym typeface="Arimo Bold"/>
              </a:rPr>
              <a:t>4. Measurement Sophistication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1728788" y="5745728"/>
            <a:ext cx="6915150" cy="4932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6"/>
              </a:lnSpc>
            </a:pPr>
            <a:r>
              <a:rPr lang="en-US" sz="135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Evolving from surface ROAS to incrementality and verified closed-loop sales attribution.</a:t>
            </a:r>
          </a:p>
        </p:txBody>
      </p:sp>
      <p:grpSp>
        <p:nvGrpSpPr>
          <p:cNvPr name="Group 49" id="49"/>
          <p:cNvGrpSpPr/>
          <p:nvPr/>
        </p:nvGrpSpPr>
        <p:grpSpPr>
          <a:xfrm rot="0">
            <a:off x="1114425" y="7011810"/>
            <a:ext cx="285750" cy="228600"/>
            <a:chOff x="0" y="0"/>
            <a:chExt cx="381000" cy="304800"/>
          </a:xfrm>
        </p:grpSpPr>
        <p:sp>
          <p:nvSpPr>
            <p:cNvPr name="Freeform 50" id="50" descr="image.png"/>
            <p:cNvSpPr/>
            <p:nvPr/>
          </p:nvSpPr>
          <p:spPr>
            <a:xfrm flipH="false" flipV="false" rot="0">
              <a:off x="0" y="0"/>
              <a:ext cx="381000" cy="304800"/>
            </a:xfrm>
            <a:custGeom>
              <a:avLst/>
              <a:gdLst/>
              <a:ahLst/>
              <a:cxnLst/>
              <a:rect r="r" b="b" t="t" l="l"/>
              <a:pathLst>
                <a:path h="304800" w="381000">
                  <a:moveTo>
                    <a:pt x="0" y="0"/>
                  </a:moveTo>
                  <a:lnTo>
                    <a:pt x="381000" y="0"/>
                  </a:lnTo>
                  <a:lnTo>
                    <a:pt x="381000" y="304800"/>
                  </a:lnTo>
                  <a:lnTo>
                    <a:pt x="0" y="3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 l="0" t="0" r="0" b="-6250"/>
              </a:stretch>
            </a:blipFill>
          </p:spPr>
        </p:sp>
      </p:grpSp>
      <p:sp>
        <p:nvSpPr>
          <p:cNvPr name="TextBox 51" id="51"/>
          <p:cNvSpPr txBox="true"/>
          <p:nvPr/>
        </p:nvSpPr>
        <p:spPr>
          <a:xfrm rot="0">
            <a:off x="1728788" y="6734251"/>
            <a:ext cx="7260907" cy="290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25"/>
              </a:lnSpc>
            </a:pPr>
            <a:r>
              <a:rPr lang="en-US" b="true" sz="1687">
                <a:solidFill>
                  <a:srgbClr val="0F172A"/>
                </a:solidFill>
                <a:latin typeface="Arimo Bold"/>
                <a:ea typeface="Arimo Bold"/>
                <a:cs typeface="Arimo Bold"/>
                <a:sym typeface="Arimo Bold"/>
              </a:rPr>
              <a:t>5. Automation &amp; Self-Serve</a:t>
            </a:r>
          </a:p>
        </p:txBody>
      </p:sp>
      <p:sp>
        <p:nvSpPr>
          <p:cNvPr name="TextBox 52" id="52"/>
          <p:cNvSpPr txBox="true"/>
          <p:nvPr/>
        </p:nvSpPr>
        <p:spPr>
          <a:xfrm rot="0">
            <a:off x="1728788" y="7005714"/>
            <a:ext cx="6915150" cy="4932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6"/>
              </a:lnSpc>
            </a:pPr>
            <a:r>
              <a:rPr lang="en-US" sz="135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Deploying self-serve DSP stacks and automated campaign tools to scale advertiser adoption.</a:t>
            </a:r>
          </a:p>
        </p:txBody>
      </p:sp>
      <p:grpSp>
        <p:nvGrpSpPr>
          <p:cNvPr name="Group 53" id="53"/>
          <p:cNvGrpSpPr/>
          <p:nvPr/>
        </p:nvGrpSpPr>
        <p:grpSpPr>
          <a:xfrm rot="0">
            <a:off x="9672638" y="6519339"/>
            <a:ext cx="257175" cy="257175"/>
            <a:chOff x="0" y="0"/>
            <a:chExt cx="342900" cy="342900"/>
          </a:xfrm>
        </p:grpSpPr>
        <p:sp>
          <p:nvSpPr>
            <p:cNvPr name="Freeform 54" id="54" descr="image.png"/>
            <p:cNvSpPr/>
            <p:nvPr/>
          </p:nvSpPr>
          <p:spPr>
            <a:xfrm flipH="false" flipV="false" rot="0">
              <a:off x="0" y="0"/>
              <a:ext cx="342900" cy="342900"/>
            </a:xfrm>
            <a:custGeom>
              <a:avLst/>
              <a:gdLst/>
              <a:ahLst/>
              <a:cxnLst/>
              <a:rect r="r" b="b" t="t" l="l"/>
              <a:pathLst>
                <a:path h="342900" w="342900">
                  <a:moveTo>
                    <a:pt x="0" y="0"/>
                  </a:moveTo>
                  <a:lnTo>
                    <a:pt x="342900" y="0"/>
                  </a:lnTo>
                  <a:lnTo>
                    <a:pt x="342900" y="342900"/>
                  </a:lnTo>
                  <a:lnTo>
                    <a:pt x="0" y="342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 l="0" t="0" r="0" b="-5555"/>
              </a:stretch>
            </a:blipFill>
          </p:spPr>
        </p:sp>
      </p:grpSp>
      <p:sp>
        <p:nvSpPr>
          <p:cNvPr name="TextBox 55" id="55"/>
          <p:cNvSpPr txBox="true"/>
          <p:nvPr/>
        </p:nvSpPr>
        <p:spPr>
          <a:xfrm rot="0">
            <a:off x="10072688" y="6493145"/>
            <a:ext cx="1632394" cy="290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25"/>
              </a:lnSpc>
            </a:pPr>
            <a:r>
              <a:rPr lang="en-US" b="true" sz="1687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Global Outlook</a:t>
            </a:r>
          </a:p>
        </p:txBody>
      </p:sp>
      <p:grpSp>
        <p:nvGrpSpPr>
          <p:cNvPr name="Group 56" id="56"/>
          <p:cNvGrpSpPr/>
          <p:nvPr/>
        </p:nvGrpSpPr>
        <p:grpSpPr>
          <a:xfrm rot="0">
            <a:off x="714375" y="628650"/>
            <a:ext cx="16859250" cy="582882"/>
            <a:chOff x="0" y="0"/>
            <a:chExt cx="22479000" cy="777176"/>
          </a:xfrm>
        </p:grpSpPr>
        <p:sp>
          <p:nvSpPr>
            <p:cNvPr name="Freeform 57" id="57"/>
            <p:cNvSpPr/>
            <p:nvPr/>
          </p:nvSpPr>
          <p:spPr>
            <a:xfrm flipH="false" flipV="false" rot="0">
              <a:off x="0" y="0"/>
              <a:ext cx="22479000" cy="777180"/>
            </a:xfrm>
            <a:custGeom>
              <a:avLst/>
              <a:gdLst/>
              <a:ahLst/>
              <a:cxnLst/>
              <a:rect r="r" b="b" t="t" l="l"/>
              <a:pathLst>
                <a:path h="777180" w="22479000">
                  <a:moveTo>
                    <a:pt x="0" y="0"/>
                  </a:moveTo>
                  <a:lnTo>
                    <a:pt x="22479000" y="0"/>
                  </a:lnTo>
                  <a:lnTo>
                    <a:pt x="22479000" y="777180"/>
                  </a:lnTo>
                  <a:lnTo>
                    <a:pt x="0" y="777180"/>
                  </a:lnTo>
                  <a:close/>
                </a:path>
              </a:pathLst>
            </a:custGeom>
            <a:blipFill>
              <a:blip r:embed="rId24">
                <a:alphaModFix amt="0"/>
              </a:blip>
              <a:stretch>
                <a:fillRect l="0" t="-513581" r="0" b="-513581"/>
              </a:stretch>
            </a:blipFill>
          </p:spPr>
        </p:sp>
        <p:sp>
          <p:nvSpPr>
            <p:cNvPr name="TextBox 58" id="58"/>
            <p:cNvSpPr txBox="true"/>
            <p:nvPr/>
          </p:nvSpPr>
          <p:spPr>
            <a:xfrm>
              <a:off x="0" y="-85725"/>
              <a:ext cx="22479000" cy="86290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508"/>
                </a:lnSpc>
              </a:pPr>
              <a:r>
                <a:rPr lang="en-US" sz="3825">
                  <a:solidFill>
                    <a:srgbClr val="0F172A"/>
                  </a:solidFill>
                  <a:latin typeface="Inter"/>
                  <a:ea typeface="Inter"/>
                  <a:cs typeface="Inter"/>
                  <a:sym typeface="Inter"/>
                </a:rPr>
                <a:t>Global Media Growth Drivers</a:t>
              </a:r>
            </a:p>
          </p:txBody>
        </p:sp>
      </p:grp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image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714375" y="1554432"/>
            <a:ext cx="16859250" cy="6000750"/>
            <a:chOff x="0" y="0"/>
            <a:chExt cx="22479000" cy="8001000"/>
          </a:xfrm>
        </p:grpSpPr>
        <p:sp>
          <p:nvSpPr>
            <p:cNvPr name="Freeform 5" id="5" descr="image.png"/>
            <p:cNvSpPr/>
            <p:nvPr/>
          </p:nvSpPr>
          <p:spPr>
            <a:xfrm flipH="false" flipV="false" rot="0">
              <a:off x="0" y="0"/>
              <a:ext cx="22479000" cy="8001000"/>
            </a:xfrm>
            <a:custGeom>
              <a:avLst/>
              <a:gdLst/>
              <a:ahLst/>
              <a:cxnLst/>
              <a:rect r="r" b="b" t="t" l="l"/>
              <a:pathLst>
                <a:path h="8001000" w="22479000">
                  <a:moveTo>
                    <a:pt x="0" y="0"/>
                  </a:moveTo>
                  <a:lnTo>
                    <a:pt x="22479000" y="0"/>
                  </a:lnTo>
                  <a:lnTo>
                    <a:pt x="22479000" y="8001000"/>
                  </a:lnTo>
                  <a:lnTo>
                    <a:pt x="0" y="8001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-238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212491" y="722862"/>
            <a:ext cx="3361134" cy="394249"/>
            <a:chOff x="0" y="0"/>
            <a:chExt cx="4481512" cy="525666"/>
          </a:xfrm>
        </p:grpSpPr>
        <p:sp>
          <p:nvSpPr>
            <p:cNvPr name="Freeform 7" id="7" descr="image.png"/>
            <p:cNvSpPr/>
            <p:nvPr/>
          </p:nvSpPr>
          <p:spPr>
            <a:xfrm flipH="false" flipV="false" rot="0">
              <a:off x="0" y="0"/>
              <a:ext cx="4481449" cy="525653"/>
            </a:xfrm>
            <a:custGeom>
              <a:avLst/>
              <a:gdLst/>
              <a:ahLst/>
              <a:cxnLst/>
              <a:rect r="r" b="b" t="t" l="l"/>
              <a:pathLst>
                <a:path h="525653" w="4481449">
                  <a:moveTo>
                    <a:pt x="0" y="0"/>
                  </a:moveTo>
                  <a:lnTo>
                    <a:pt x="4481449" y="0"/>
                  </a:lnTo>
                  <a:lnTo>
                    <a:pt x="4481449" y="525653"/>
                  </a:lnTo>
                  <a:lnTo>
                    <a:pt x="0" y="5256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-1" b="-4764"/>
              </a:stretch>
            </a:blipFill>
          </p:spPr>
        </p:sp>
      </p:grpSp>
      <p:graphicFrame>
        <p:nvGraphicFramePr>
          <p:cNvPr name="Table 8" id="8"/>
          <p:cNvGraphicFramePr>
            <a:graphicFrameLocks noGrp="true"/>
          </p:cNvGraphicFramePr>
          <p:nvPr/>
        </p:nvGraphicFramePr>
        <p:xfrm>
          <a:off x="728662" y="1568722"/>
          <a:ext cx="16802100" cy="5867400"/>
        </p:xfrm>
        <a:graphic>
          <a:graphicData uri="http://schemas.openxmlformats.org/drawingml/2006/table">
            <a:tbl>
              <a:tblPr/>
              <a:tblGrid>
                <a:gridCol w="3835956"/>
                <a:gridCol w="2978832"/>
                <a:gridCol w="2872375"/>
                <a:gridCol w="7114936"/>
              </a:tblGrid>
              <a:tr h="83820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b="true" sz="1575">
                          <a:solidFill>
                            <a:srgbClr val="FFFFFF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Capability Pillar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b="true" sz="1575">
                          <a:solidFill>
                            <a:srgbClr val="FFFFFF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Global Mature Networks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b="true" sz="1575">
                          <a:solidFill>
                            <a:srgbClr val="FFFFFF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South Africa Readiness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b="true" sz="1575">
                          <a:solidFill>
                            <a:srgbClr val="FFFFFF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Strategic Impact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</a:tr>
              <a:tr h="83820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b="true" sz="1800">
                          <a:solidFill>
                            <a:srgbClr val="334155"/>
                          </a:solidFill>
                          <a:latin typeface="Inter Bold"/>
                          <a:ea typeface="Inter Bold"/>
                          <a:cs typeface="Inter Bold"/>
                          <a:sym typeface="Inter Bold"/>
                        </a:rPr>
                        <a:t>Sponsored Search / Products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Mature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Selective Maturity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Primary revenue engine for top SA e-commerce networks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3820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b="true" sz="1800">
                          <a:solidFill>
                            <a:srgbClr val="334155"/>
                          </a:solidFill>
                          <a:latin typeface="Inter Bold"/>
                          <a:ea typeface="Inter Bold"/>
                          <a:cs typeface="Inter Bold"/>
                          <a:sym typeface="Inter Bold"/>
                        </a:rPr>
                        <a:t>Offsite Audience Extension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Mature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Emerging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Scaling rapidly via programmatic social &amp; display partnerships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</a:tr>
              <a:tr h="83820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b="true" sz="1800">
                          <a:solidFill>
                            <a:srgbClr val="334155"/>
                          </a:solidFill>
                          <a:latin typeface="Inter Bold"/>
                          <a:ea typeface="Inter Bold"/>
                          <a:cs typeface="Inter Bold"/>
                          <a:sym typeface="Inter Bold"/>
                        </a:rPr>
                        <a:t>In-Store Digital Media &amp; Audio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Growing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High Potential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Driven by massive physical footfall in Boxer &amp; PEP networks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3820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b="true" sz="1800">
                          <a:solidFill>
                            <a:srgbClr val="334155"/>
                          </a:solidFill>
                          <a:latin typeface="Inter Bold"/>
                          <a:ea typeface="Inter Bold"/>
                          <a:cs typeface="Inter Bold"/>
                          <a:sym typeface="Inter Bold"/>
                        </a:rPr>
                        <a:t>Closed-Loop Measurement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Mature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Inconsistent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Essential barrier to secure non-endemic digital ad spend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</a:tr>
              <a:tr h="83820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b="true" sz="1800">
                          <a:solidFill>
                            <a:srgbClr val="334155"/>
                          </a:solidFill>
                          <a:latin typeface="Inter Bold"/>
                          <a:ea typeface="Inter Bold"/>
                          <a:cs typeface="Inter Bold"/>
                          <a:sym typeface="Inter Bold"/>
                        </a:rPr>
                        <a:t>Incrementality Testing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Growing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Limited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Key focus point as brand budget accountability sharpens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3820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b="true" sz="1800">
                          <a:solidFill>
                            <a:srgbClr val="334155"/>
                          </a:solidFill>
                          <a:latin typeface="Inter Bold"/>
                          <a:ea typeface="Inter Bold"/>
                          <a:cs typeface="Inter Bold"/>
                          <a:sym typeface="Inter Bold"/>
                        </a:rPr>
                        <a:t>Self-Serve Buying Platforms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Mature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Limited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Crucial requirement for programmatic scalability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</a:tr>
            </a:tbl>
          </a:graphicData>
        </a:graphic>
      </p:graphicFrame>
      <p:grpSp>
        <p:nvGrpSpPr>
          <p:cNvPr name="Group 9" id="9"/>
          <p:cNvGrpSpPr/>
          <p:nvPr/>
        </p:nvGrpSpPr>
        <p:grpSpPr>
          <a:xfrm rot="0">
            <a:off x="728662" y="3204639"/>
            <a:ext cx="3839985" cy="14288"/>
            <a:chOff x="0" y="0"/>
            <a:chExt cx="5119980" cy="1905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5120005" cy="19050"/>
            </a:xfrm>
            <a:custGeom>
              <a:avLst/>
              <a:gdLst/>
              <a:ahLst/>
              <a:cxnLst/>
              <a:rect r="r" b="b" t="t" l="l"/>
              <a:pathLst>
                <a:path h="19050" w="5120005">
                  <a:moveTo>
                    <a:pt x="0" y="0"/>
                  </a:moveTo>
                  <a:lnTo>
                    <a:pt x="5120005" y="0"/>
                  </a:lnTo>
                  <a:lnTo>
                    <a:pt x="5120005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4568647" y="3204639"/>
            <a:ext cx="2975591" cy="14288"/>
            <a:chOff x="0" y="0"/>
            <a:chExt cx="3967455" cy="1905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3967480" cy="19050"/>
            </a:xfrm>
            <a:custGeom>
              <a:avLst/>
              <a:gdLst/>
              <a:ahLst/>
              <a:cxnLst/>
              <a:rect r="r" b="b" t="t" l="l"/>
              <a:pathLst>
                <a:path h="19050" w="3967480">
                  <a:moveTo>
                    <a:pt x="0" y="0"/>
                  </a:moveTo>
                  <a:lnTo>
                    <a:pt x="3967480" y="0"/>
                  </a:lnTo>
                  <a:lnTo>
                    <a:pt x="3967480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7544248" y="3204639"/>
            <a:ext cx="2868216" cy="14288"/>
            <a:chOff x="0" y="0"/>
            <a:chExt cx="3824288" cy="1905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3824224" cy="19050"/>
            </a:xfrm>
            <a:custGeom>
              <a:avLst/>
              <a:gdLst/>
              <a:ahLst/>
              <a:cxnLst/>
              <a:rect r="r" b="b" t="t" l="l"/>
              <a:pathLst>
                <a:path h="19050" w="3824224">
                  <a:moveTo>
                    <a:pt x="0" y="0"/>
                  </a:moveTo>
                  <a:lnTo>
                    <a:pt x="3824224" y="0"/>
                  </a:lnTo>
                  <a:lnTo>
                    <a:pt x="3824224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10412463" y="3204639"/>
            <a:ext cx="7146874" cy="14288"/>
            <a:chOff x="0" y="0"/>
            <a:chExt cx="9529166" cy="1905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9529191" cy="19050"/>
            </a:xfrm>
            <a:custGeom>
              <a:avLst/>
              <a:gdLst/>
              <a:ahLst/>
              <a:cxnLst/>
              <a:rect r="r" b="b" t="t" l="l"/>
              <a:pathLst>
                <a:path h="19050" w="9529191">
                  <a:moveTo>
                    <a:pt x="0" y="0"/>
                  </a:moveTo>
                  <a:lnTo>
                    <a:pt x="9529191" y="0"/>
                  </a:lnTo>
                  <a:lnTo>
                    <a:pt x="9529191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728662" y="4247626"/>
            <a:ext cx="3839985" cy="14288"/>
            <a:chOff x="0" y="0"/>
            <a:chExt cx="5119980" cy="1905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5120005" cy="19050"/>
            </a:xfrm>
            <a:custGeom>
              <a:avLst/>
              <a:gdLst/>
              <a:ahLst/>
              <a:cxnLst/>
              <a:rect r="r" b="b" t="t" l="l"/>
              <a:pathLst>
                <a:path h="19050" w="5120005">
                  <a:moveTo>
                    <a:pt x="0" y="0"/>
                  </a:moveTo>
                  <a:lnTo>
                    <a:pt x="5120005" y="0"/>
                  </a:lnTo>
                  <a:lnTo>
                    <a:pt x="5120005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19" id="19"/>
          <p:cNvGrpSpPr/>
          <p:nvPr/>
        </p:nvGrpSpPr>
        <p:grpSpPr>
          <a:xfrm rot="0">
            <a:off x="4568647" y="4247626"/>
            <a:ext cx="2975591" cy="14288"/>
            <a:chOff x="0" y="0"/>
            <a:chExt cx="3967455" cy="1905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3967480" cy="19050"/>
            </a:xfrm>
            <a:custGeom>
              <a:avLst/>
              <a:gdLst/>
              <a:ahLst/>
              <a:cxnLst/>
              <a:rect r="r" b="b" t="t" l="l"/>
              <a:pathLst>
                <a:path h="19050" w="3967480">
                  <a:moveTo>
                    <a:pt x="0" y="0"/>
                  </a:moveTo>
                  <a:lnTo>
                    <a:pt x="3967480" y="0"/>
                  </a:lnTo>
                  <a:lnTo>
                    <a:pt x="3967480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21" id="21"/>
          <p:cNvGrpSpPr/>
          <p:nvPr/>
        </p:nvGrpSpPr>
        <p:grpSpPr>
          <a:xfrm rot="0">
            <a:off x="7544248" y="4247626"/>
            <a:ext cx="2868216" cy="14288"/>
            <a:chOff x="0" y="0"/>
            <a:chExt cx="3824288" cy="1905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3824224" cy="19050"/>
            </a:xfrm>
            <a:custGeom>
              <a:avLst/>
              <a:gdLst/>
              <a:ahLst/>
              <a:cxnLst/>
              <a:rect r="r" b="b" t="t" l="l"/>
              <a:pathLst>
                <a:path h="19050" w="3824224">
                  <a:moveTo>
                    <a:pt x="0" y="0"/>
                  </a:moveTo>
                  <a:lnTo>
                    <a:pt x="3824224" y="0"/>
                  </a:lnTo>
                  <a:lnTo>
                    <a:pt x="3824224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23" id="23"/>
          <p:cNvGrpSpPr/>
          <p:nvPr/>
        </p:nvGrpSpPr>
        <p:grpSpPr>
          <a:xfrm rot="0">
            <a:off x="10412463" y="4247626"/>
            <a:ext cx="7146874" cy="14288"/>
            <a:chOff x="0" y="0"/>
            <a:chExt cx="9529166" cy="1905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9529191" cy="19050"/>
            </a:xfrm>
            <a:custGeom>
              <a:avLst/>
              <a:gdLst/>
              <a:ahLst/>
              <a:cxnLst/>
              <a:rect r="r" b="b" t="t" l="l"/>
              <a:pathLst>
                <a:path h="19050" w="9529191">
                  <a:moveTo>
                    <a:pt x="0" y="0"/>
                  </a:moveTo>
                  <a:lnTo>
                    <a:pt x="9529191" y="0"/>
                  </a:lnTo>
                  <a:lnTo>
                    <a:pt x="9529191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25" id="25"/>
          <p:cNvGrpSpPr/>
          <p:nvPr/>
        </p:nvGrpSpPr>
        <p:grpSpPr>
          <a:xfrm rot="0">
            <a:off x="728662" y="5290614"/>
            <a:ext cx="3839985" cy="14288"/>
            <a:chOff x="0" y="0"/>
            <a:chExt cx="5119980" cy="1905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5120005" cy="19050"/>
            </a:xfrm>
            <a:custGeom>
              <a:avLst/>
              <a:gdLst/>
              <a:ahLst/>
              <a:cxnLst/>
              <a:rect r="r" b="b" t="t" l="l"/>
              <a:pathLst>
                <a:path h="19050" w="5120005">
                  <a:moveTo>
                    <a:pt x="0" y="0"/>
                  </a:moveTo>
                  <a:lnTo>
                    <a:pt x="5120005" y="0"/>
                  </a:lnTo>
                  <a:lnTo>
                    <a:pt x="5120005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27" id="27"/>
          <p:cNvGrpSpPr/>
          <p:nvPr/>
        </p:nvGrpSpPr>
        <p:grpSpPr>
          <a:xfrm rot="0">
            <a:off x="4568647" y="5290614"/>
            <a:ext cx="2975591" cy="14288"/>
            <a:chOff x="0" y="0"/>
            <a:chExt cx="3967455" cy="1905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3967480" cy="19050"/>
            </a:xfrm>
            <a:custGeom>
              <a:avLst/>
              <a:gdLst/>
              <a:ahLst/>
              <a:cxnLst/>
              <a:rect r="r" b="b" t="t" l="l"/>
              <a:pathLst>
                <a:path h="19050" w="3967480">
                  <a:moveTo>
                    <a:pt x="0" y="0"/>
                  </a:moveTo>
                  <a:lnTo>
                    <a:pt x="3967480" y="0"/>
                  </a:lnTo>
                  <a:lnTo>
                    <a:pt x="3967480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29" id="29"/>
          <p:cNvGrpSpPr/>
          <p:nvPr/>
        </p:nvGrpSpPr>
        <p:grpSpPr>
          <a:xfrm rot="0">
            <a:off x="7544248" y="5290614"/>
            <a:ext cx="2868216" cy="14288"/>
            <a:chOff x="0" y="0"/>
            <a:chExt cx="3824288" cy="1905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3824224" cy="19050"/>
            </a:xfrm>
            <a:custGeom>
              <a:avLst/>
              <a:gdLst/>
              <a:ahLst/>
              <a:cxnLst/>
              <a:rect r="r" b="b" t="t" l="l"/>
              <a:pathLst>
                <a:path h="19050" w="3824224">
                  <a:moveTo>
                    <a:pt x="0" y="0"/>
                  </a:moveTo>
                  <a:lnTo>
                    <a:pt x="3824224" y="0"/>
                  </a:lnTo>
                  <a:lnTo>
                    <a:pt x="3824224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31" id="31"/>
          <p:cNvGrpSpPr/>
          <p:nvPr/>
        </p:nvGrpSpPr>
        <p:grpSpPr>
          <a:xfrm rot="0">
            <a:off x="10412463" y="5290614"/>
            <a:ext cx="7146874" cy="14288"/>
            <a:chOff x="0" y="0"/>
            <a:chExt cx="9529166" cy="1905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9529191" cy="19050"/>
            </a:xfrm>
            <a:custGeom>
              <a:avLst/>
              <a:gdLst/>
              <a:ahLst/>
              <a:cxnLst/>
              <a:rect r="r" b="b" t="t" l="l"/>
              <a:pathLst>
                <a:path h="19050" w="9529191">
                  <a:moveTo>
                    <a:pt x="0" y="0"/>
                  </a:moveTo>
                  <a:lnTo>
                    <a:pt x="9529191" y="0"/>
                  </a:lnTo>
                  <a:lnTo>
                    <a:pt x="9529191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33" id="33"/>
          <p:cNvGrpSpPr/>
          <p:nvPr/>
        </p:nvGrpSpPr>
        <p:grpSpPr>
          <a:xfrm rot="0">
            <a:off x="728662" y="6033564"/>
            <a:ext cx="3839985" cy="14288"/>
            <a:chOff x="0" y="0"/>
            <a:chExt cx="5119980" cy="19050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5120005" cy="19050"/>
            </a:xfrm>
            <a:custGeom>
              <a:avLst/>
              <a:gdLst/>
              <a:ahLst/>
              <a:cxnLst/>
              <a:rect r="r" b="b" t="t" l="l"/>
              <a:pathLst>
                <a:path h="19050" w="5120005">
                  <a:moveTo>
                    <a:pt x="0" y="0"/>
                  </a:moveTo>
                  <a:lnTo>
                    <a:pt x="5120005" y="0"/>
                  </a:lnTo>
                  <a:lnTo>
                    <a:pt x="5120005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35" id="35"/>
          <p:cNvGrpSpPr/>
          <p:nvPr/>
        </p:nvGrpSpPr>
        <p:grpSpPr>
          <a:xfrm rot="0">
            <a:off x="4568647" y="6033564"/>
            <a:ext cx="2975591" cy="14288"/>
            <a:chOff x="0" y="0"/>
            <a:chExt cx="3967455" cy="19050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3967480" cy="19050"/>
            </a:xfrm>
            <a:custGeom>
              <a:avLst/>
              <a:gdLst/>
              <a:ahLst/>
              <a:cxnLst/>
              <a:rect r="r" b="b" t="t" l="l"/>
              <a:pathLst>
                <a:path h="19050" w="3967480">
                  <a:moveTo>
                    <a:pt x="0" y="0"/>
                  </a:moveTo>
                  <a:lnTo>
                    <a:pt x="3967480" y="0"/>
                  </a:lnTo>
                  <a:lnTo>
                    <a:pt x="3967480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37" id="37"/>
          <p:cNvGrpSpPr/>
          <p:nvPr/>
        </p:nvGrpSpPr>
        <p:grpSpPr>
          <a:xfrm rot="0">
            <a:off x="7544248" y="6033564"/>
            <a:ext cx="2868216" cy="14288"/>
            <a:chOff x="0" y="0"/>
            <a:chExt cx="3824288" cy="19050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3824224" cy="19050"/>
            </a:xfrm>
            <a:custGeom>
              <a:avLst/>
              <a:gdLst/>
              <a:ahLst/>
              <a:cxnLst/>
              <a:rect r="r" b="b" t="t" l="l"/>
              <a:pathLst>
                <a:path h="19050" w="3824224">
                  <a:moveTo>
                    <a:pt x="0" y="0"/>
                  </a:moveTo>
                  <a:lnTo>
                    <a:pt x="3824224" y="0"/>
                  </a:lnTo>
                  <a:lnTo>
                    <a:pt x="3824224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39" id="39"/>
          <p:cNvGrpSpPr/>
          <p:nvPr/>
        </p:nvGrpSpPr>
        <p:grpSpPr>
          <a:xfrm rot="0">
            <a:off x="10412463" y="6033564"/>
            <a:ext cx="7146874" cy="14288"/>
            <a:chOff x="0" y="0"/>
            <a:chExt cx="9529166" cy="19050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9529191" cy="19050"/>
            </a:xfrm>
            <a:custGeom>
              <a:avLst/>
              <a:gdLst/>
              <a:ahLst/>
              <a:cxnLst/>
              <a:rect r="r" b="b" t="t" l="l"/>
              <a:pathLst>
                <a:path h="19050" w="9529191">
                  <a:moveTo>
                    <a:pt x="0" y="0"/>
                  </a:moveTo>
                  <a:lnTo>
                    <a:pt x="9529191" y="0"/>
                  </a:lnTo>
                  <a:lnTo>
                    <a:pt x="9529191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41" id="41"/>
          <p:cNvGrpSpPr/>
          <p:nvPr/>
        </p:nvGrpSpPr>
        <p:grpSpPr>
          <a:xfrm rot="0">
            <a:off x="728662" y="6776514"/>
            <a:ext cx="3839985" cy="14288"/>
            <a:chOff x="0" y="0"/>
            <a:chExt cx="5119980" cy="19050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5120005" cy="19050"/>
            </a:xfrm>
            <a:custGeom>
              <a:avLst/>
              <a:gdLst/>
              <a:ahLst/>
              <a:cxnLst/>
              <a:rect r="r" b="b" t="t" l="l"/>
              <a:pathLst>
                <a:path h="19050" w="5120005">
                  <a:moveTo>
                    <a:pt x="0" y="0"/>
                  </a:moveTo>
                  <a:lnTo>
                    <a:pt x="5120005" y="0"/>
                  </a:lnTo>
                  <a:lnTo>
                    <a:pt x="5120005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43" id="43"/>
          <p:cNvGrpSpPr/>
          <p:nvPr/>
        </p:nvGrpSpPr>
        <p:grpSpPr>
          <a:xfrm rot="0">
            <a:off x="4568647" y="6776514"/>
            <a:ext cx="2975591" cy="14288"/>
            <a:chOff x="0" y="0"/>
            <a:chExt cx="3967455" cy="19050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3967480" cy="19050"/>
            </a:xfrm>
            <a:custGeom>
              <a:avLst/>
              <a:gdLst/>
              <a:ahLst/>
              <a:cxnLst/>
              <a:rect r="r" b="b" t="t" l="l"/>
              <a:pathLst>
                <a:path h="19050" w="3967480">
                  <a:moveTo>
                    <a:pt x="0" y="0"/>
                  </a:moveTo>
                  <a:lnTo>
                    <a:pt x="3967480" y="0"/>
                  </a:lnTo>
                  <a:lnTo>
                    <a:pt x="3967480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45" id="45"/>
          <p:cNvGrpSpPr/>
          <p:nvPr/>
        </p:nvGrpSpPr>
        <p:grpSpPr>
          <a:xfrm rot="0">
            <a:off x="7544248" y="6776514"/>
            <a:ext cx="2868216" cy="14288"/>
            <a:chOff x="0" y="0"/>
            <a:chExt cx="3824288" cy="19050"/>
          </a:xfrm>
        </p:grpSpPr>
        <p:sp>
          <p:nvSpPr>
            <p:cNvPr name="Freeform 46" id="46"/>
            <p:cNvSpPr/>
            <p:nvPr/>
          </p:nvSpPr>
          <p:spPr>
            <a:xfrm flipH="false" flipV="false" rot="0">
              <a:off x="0" y="0"/>
              <a:ext cx="3824224" cy="19050"/>
            </a:xfrm>
            <a:custGeom>
              <a:avLst/>
              <a:gdLst/>
              <a:ahLst/>
              <a:cxnLst/>
              <a:rect r="r" b="b" t="t" l="l"/>
              <a:pathLst>
                <a:path h="19050" w="3824224">
                  <a:moveTo>
                    <a:pt x="0" y="0"/>
                  </a:moveTo>
                  <a:lnTo>
                    <a:pt x="3824224" y="0"/>
                  </a:lnTo>
                  <a:lnTo>
                    <a:pt x="3824224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47" id="47"/>
          <p:cNvGrpSpPr/>
          <p:nvPr/>
        </p:nvGrpSpPr>
        <p:grpSpPr>
          <a:xfrm rot="0">
            <a:off x="10412463" y="6776514"/>
            <a:ext cx="7146874" cy="14288"/>
            <a:chOff x="0" y="0"/>
            <a:chExt cx="9529166" cy="19050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0" y="0"/>
              <a:ext cx="9529191" cy="19050"/>
            </a:xfrm>
            <a:custGeom>
              <a:avLst/>
              <a:gdLst/>
              <a:ahLst/>
              <a:cxnLst/>
              <a:rect r="r" b="b" t="t" l="l"/>
              <a:pathLst>
                <a:path h="19050" w="9529191">
                  <a:moveTo>
                    <a:pt x="0" y="0"/>
                  </a:moveTo>
                  <a:lnTo>
                    <a:pt x="9529191" y="0"/>
                  </a:lnTo>
                  <a:lnTo>
                    <a:pt x="9529191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49" id="49"/>
          <p:cNvGrpSpPr/>
          <p:nvPr/>
        </p:nvGrpSpPr>
        <p:grpSpPr>
          <a:xfrm rot="0">
            <a:off x="728662" y="7519464"/>
            <a:ext cx="3839985" cy="14288"/>
            <a:chOff x="0" y="0"/>
            <a:chExt cx="5119980" cy="19050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5120005" cy="19050"/>
            </a:xfrm>
            <a:custGeom>
              <a:avLst/>
              <a:gdLst/>
              <a:ahLst/>
              <a:cxnLst/>
              <a:rect r="r" b="b" t="t" l="l"/>
              <a:pathLst>
                <a:path h="19050" w="5120005">
                  <a:moveTo>
                    <a:pt x="0" y="0"/>
                  </a:moveTo>
                  <a:lnTo>
                    <a:pt x="5120005" y="0"/>
                  </a:lnTo>
                  <a:lnTo>
                    <a:pt x="5120005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51" id="51"/>
          <p:cNvGrpSpPr/>
          <p:nvPr/>
        </p:nvGrpSpPr>
        <p:grpSpPr>
          <a:xfrm rot="0">
            <a:off x="4568647" y="7519464"/>
            <a:ext cx="2975591" cy="14288"/>
            <a:chOff x="0" y="0"/>
            <a:chExt cx="3967455" cy="19050"/>
          </a:xfrm>
        </p:grpSpPr>
        <p:sp>
          <p:nvSpPr>
            <p:cNvPr name="Freeform 52" id="52"/>
            <p:cNvSpPr/>
            <p:nvPr/>
          </p:nvSpPr>
          <p:spPr>
            <a:xfrm flipH="false" flipV="false" rot="0">
              <a:off x="0" y="0"/>
              <a:ext cx="3967480" cy="19050"/>
            </a:xfrm>
            <a:custGeom>
              <a:avLst/>
              <a:gdLst/>
              <a:ahLst/>
              <a:cxnLst/>
              <a:rect r="r" b="b" t="t" l="l"/>
              <a:pathLst>
                <a:path h="19050" w="3967480">
                  <a:moveTo>
                    <a:pt x="0" y="0"/>
                  </a:moveTo>
                  <a:lnTo>
                    <a:pt x="3967480" y="0"/>
                  </a:lnTo>
                  <a:lnTo>
                    <a:pt x="3967480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53" id="53"/>
          <p:cNvGrpSpPr/>
          <p:nvPr/>
        </p:nvGrpSpPr>
        <p:grpSpPr>
          <a:xfrm rot="0">
            <a:off x="7544248" y="7519464"/>
            <a:ext cx="2868216" cy="14288"/>
            <a:chOff x="0" y="0"/>
            <a:chExt cx="3824288" cy="19050"/>
          </a:xfrm>
        </p:grpSpPr>
        <p:sp>
          <p:nvSpPr>
            <p:cNvPr name="Freeform 54" id="54"/>
            <p:cNvSpPr/>
            <p:nvPr/>
          </p:nvSpPr>
          <p:spPr>
            <a:xfrm flipH="false" flipV="false" rot="0">
              <a:off x="0" y="0"/>
              <a:ext cx="3824224" cy="19050"/>
            </a:xfrm>
            <a:custGeom>
              <a:avLst/>
              <a:gdLst/>
              <a:ahLst/>
              <a:cxnLst/>
              <a:rect r="r" b="b" t="t" l="l"/>
              <a:pathLst>
                <a:path h="19050" w="3824224">
                  <a:moveTo>
                    <a:pt x="0" y="0"/>
                  </a:moveTo>
                  <a:lnTo>
                    <a:pt x="3824224" y="0"/>
                  </a:lnTo>
                  <a:lnTo>
                    <a:pt x="3824224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55" id="55"/>
          <p:cNvGrpSpPr/>
          <p:nvPr/>
        </p:nvGrpSpPr>
        <p:grpSpPr>
          <a:xfrm rot="0">
            <a:off x="10412463" y="7519464"/>
            <a:ext cx="7146874" cy="14288"/>
            <a:chOff x="0" y="0"/>
            <a:chExt cx="9529166" cy="19050"/>
          </a:xfrm>
        </p:grpSpPr>
        <p:sp>
          <p:nvSpPr>
            <p:cNvPr name="Freeform 56" id="56"/>
            <p:cNvSpPr/>
            <p:nvPr/>
          </p:nvSpPr>
          <p:spPr>
            <a:xfrm flipH="false" flipV="false" rot="0">
              <a:off x="0" y="0"/>
              <a:ext cx="9529191" cy="19050"/>
            </a:xfrm>
            <a:custGeom>
              <a:avLst/>
              <a:gdLst/>
              <a:ahLst/>
              <a:cxnLst/>
              <a:rect r="r" b="b" t="t" l="l"/>
              <a:pathLst>
                <a:path h="19050" w="9529191">
                  <a:moveTo>
                    <a:pt x="0" y="0"/>
                  </a:moveTo>
                  <a:lnTo>
                    <a:pt x="9529191" y="0"/>
                  </a:lnTo>
                  <a:lnTo>
                    <a:pt x="9529191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57" id="57"/>
          <p:cNvGrpSpPr/>
          <p:nvPr/>
        </p:nvGrpSpPr>
        <p:grpSpPr>
          <a:xfrm rot="0">
            <a:off x="4825822" y="2668857"/>
            <a:ext cx="871538" cy="371475"/>
            <a:chOff x="0" y="0"/>
            <a:chExt cx="1162050" cy="495300"/>
          </a:xfrm>
        </p:grpSpPr>
        <p:sp>
          <p:nvSpPr>
            <p:cNvPr name="Freeform 58" id="58" descr="image.png"/>
            <p:cNvSpPr/>
            <p:nvPr/>
          </p:nvSpPr>
          <p:spPr>
            <a:xfrm flipH="false" flipV="false" rot="0">
              <a:off x="0" y="0"/>
              <a:ext cx="1162050" cy="495300"/>
            </a:xfrm>
            <a:custGeom>
              <a:avLst/>
              <a:gdLst/>
              <a:ahLst/>
              <a:cxnLst/>
              <a:rect r="r" b="b" t="t" l="l"/>
              <a:pathLst>
                <a:path h="495300" w="1162050">
                  <a:moveTo>
                    <a:pt x="0" y="0"/>
                  </a:moveTo>
                  <a:lnTo>
                    <a:pt x="1162050" y="0"/>
                  </a:lnTo>
                  <a:lnTo>
                    <a:pt x="116205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-2171"/>
              </a:stretch>
            </a:blipFill>
          </p:spPr>
        </p:sp>
      </p:grpSp>
      <p:grpSp>
        <p:nvGrpSpPr>
          <p:cNvPr name="Group 59" id="59"/>
          <p:cNvGrpSpPr/>
          <p:nvPr/>
        </p:nvGrpSpPr>
        <p:grpSpPr>
          <a:xfrm rot="0">
            <a:off x="7801423" y="2668857"/>
            <a:ext cx="1771650" cy="371475"/>
            <a:chOff x="0" y="0"/>
            <a:chExt cx="2362200" cy="495300"/>
          </a:xfrm>
        </p:grpSpPr>
        <p:sp>
          <p:nvSpPr>
            <p:cNvPr name="Freeform 60" id="60" descr="image.png"/>
            <p:cNvSpPr/>
            <p:nvPr/>
          </p:nvSpPr>
          <p:spPr>
            <a:xfrm flipH="false" flipV="false" rot="0">
              <a:off x="0" y="0"/>
              <a:ext cx="2362200" cy="495300"/>
            </a:xfrm>
            <a:custGeom>
              <a:avLst/>
              <a:gdLst/>
              <a:ahLst/>
              <a:cxnLst/>
              <a:rect r="r" b="b" t="t" l="l"/>
              <a:pathLst>
                <a:path h="495300" w="2362200">
                  <a:moveTo>
                    <a:pt x="0" y="0"/>
                  </a:moveTo>
                  <a:lnTo>
                    <a:pt x="2362200" y="0"/>
                  </a:lnTo>
                  <a:lnTo>
                    <a:pt x="236220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-3015"/>
              </a:stretch>
            </a:blipFill>
          </p:spPr>
        </p:sp>
      </p:grpSp>
      <p:grpSp>
        <p:nvGrpSpPr>
          <p:cNvPr name="Group 61" id="61"/>
          <p:cNvGrpSpPr/>
          <p:nvPr/>
        </p:nvGrpSpPr>
        <p:grpSpPr>
          <a:xfrm rot="0">
            <a:off x="4825822" y="3561826"/>
            <a:ext cx="871538" cy="371475"/>
            <a:chOff x="0" y="0"/>
            <a:chExt cx="1162050" cy="495300"/>
          </a:xfrm>
        </p:grpSpPr>
        <p:sp>
          <p:nvSpPr>
            <p:cNvPr name="Freeform 62" id="62" descr="image.png"/>
            <p:cNvSpPr/>
            <p:nvPr/>
          </p:nvSpPr>
          <p:spPr>
            <a:xfrm flipH="false" flipV="false" rot="0">
              <a:off x="0" y="0"/>
              <a:ext cx="1162050" cy="495300"/>
            </a:xfrm>
            <a:custGeom>
              <a:avLst/>
              <a:gdLst/>
              <a:ahLst/>
              <a:cxnLst/>
              <a:rect r="r" b="b" t="t" l="l"/>
              <a:pathLst>
                <a:path h="495300" w="1162050">
                  <a:moveTo>
                    <a:pt x="0" y="0"/>
                  </a:moveTo>
                  <a:lnTo>
                    <a:pt x="1162050" y="0"/>
                  </a:lnTo>
                  <a:lnTo>
                    <a:pt x="116205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0" b="-2171"/>
              </a:stretch>
            </a:blipFill>
          </p:spPr>
        </p:sp>
      </p:grpSp>
      <p:grpSp>
        <p:nvGrpSpPr>
          <p:cNvPr name="Group 63" id="63"/>
          <p:cNvGrpSpPr/>
          <p:nvPr/>
        </p:nvGrpSpPr>
        <p:grpSpPr>
          <a:xfrm rot="0">
            <a:off x="7801423" y="3561826"/>
            <a:ext cx="1085850" cy="371475"/>
            <a:chOff x="0" y="0"/>
            <a:chExt cx="1447800" cy="495300"/>
          </a:xfrm>
        </p:grpSpPr>
        <p:sp>
          <p:nvSpPr>
            <p:cNvPr name="Freeform 64" id="64" descr="image.png"/>
            <p:cNvSpPr/>
            <p:nvPr/>
          </p:nvSpPr>
          <p:spPr>
            <a:xfrm flipH="false" flipV="false" rot="0">
              <a:off x="0" y="0"/>
              <a:ext cx="1447800" cy="495300"/>
            </a:xfrm>
            <a:custGeom>
              <a:avLst/>
              <a:gdLst/>
              <a:ahLst/>
              <a:cxnLst/>
              <a:rect r="r" b="b" t="t" l="l"/>
              <a:pathLst>
                <a:path h="495300" w="1447800">
                  <a:moveTo>
                    <a:pt x="0" y="0"/>
                  </a:moveTo>
                  <a:lnTo>
                    <a:pt x="1447800" y="0"/>
                  </a:lnTo>
                  <a:lnTo>
                    <a:pt x="144780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0" b="-2497"/>
              </a:stretch>
            </a:blipFill>
          </p:spPr>
        </p:sp>
      </p:grpSp>
      <p:grpSp>
        <p:nvGrpSpPr>
          <p:cNvPr name="Group 65" id="65"/>
          <p:cNvGrpSpPr/>
          <p:nvPr/>
        </p:nvGrpSpPr>
        <p:grpSpPr>
          <a:xfrm rot="0">
            <a:off x="4825822" y="4604814"/>
            <a:ext cx="985838" cy="371475"/>
            <a:chOff x="0" y="0"/>
            <a:chExt cx="1314450" cy="495300"/>
          </a:xfrm>
        </p:grpSpPr>
        <p:sp>
          <p:nvSpPr>
            <p:cNvPr name="Freeform 66" id="66" descr="image.png"/>
            <p:cNvSpPr/>
            <p:nvPr/>
          </p:nvSpPr>
          <p:spPr>
            <a:xfrm flipH="false" flipV="false" rot="0">
              <a:off x="0" y="0"/>
              <a:ext cx="1314450" cy="495300"/>
            </a:xfrm>
            <a:custGeom>
              <a:avLst/>
              <a:gdLst/>
              <a:ahLst/>
              <a:cxnLst/>
              <a:rect r="r" b="b" t="t" l="l"/>
              <a:pathLst>
                <a:path h="495300" w="1314450">
                  <a:moveTo>
                    <a:pt x="0" y="0"/>
                  </a:moveTo>
                  <a:lnTo>
                    <a:pt x="1314450" y="0"/>
                  </a:lnTo>
                  <a:lnTo>
                    <a:pt x="131445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0" b="-2361"/>
              </a:stretch>
            </a:blipFill>
          </p:spPr>
        </p:sp>
      </p:grpSp>
      <p:grpSp>
        <p:nvGrpSpPr>
          <p:cNvPr name="Group 67" id="67"/>
          <p:cNvGrpSpPr/>
          <p:nvPr/>
        </p:nvGrpSpPr>
        <p:grpSpPr>
          <a:xfrm rot="0">
            <a:off x="7801423" y="4604814"/>
            <a:ext cx="1428750" cy="371475"/>
            <a:chOff x="0" y="0"/>
            <a:chExt cx="1905000" cy="495300"/>
          </a:xfrm>
        </p:grpSpPr>
        <p:sp>
          <p:nvSpPr>
            <p:cNvPr name="Freeform 68" id="68" descr="image.png"/>
            <p:cNvSpPr/>
            <p:nvPr/>
          </p:nvSpPr>
          <p:spPr>
            <a:xfrm flipH="false" flipV="false" rot="0">
              <a:off x="0" y="0"/>
              <a:ext cx="1905000" cy="495300"/>
            </a:xfrm>
            <a:custGeom>
              <a:avLst/>
              <a:gdLst/>
              <a:ahLst/>
              <a:cxnLst/>
              <a:rect r="r" b="b" t="t" l="l"/>
              <a:pathLst>
                <a:path h="495300" w="1905000">
                  <a:moveTo>
                    <a:pt x="0" y="0"/>
                  </a:moveTo>
                  <a:lnTo>
                    <a:pt x="1905000" y="0"/>
                  </a:lnTo>
                  <a:lnTo>
                    <a:pt x="190500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0" t="0" r="0" b="-2817"/>
              </a:stretch>
            </a:blipFill>
          </p:spPr>
        </p:sp>
      </p:grpSp>
      <p:grpSp>
        <p:nvGrpSpPr>
          <p:cNvPr name="Group 69" id="69"/>
          <p:cNvGrpSpPr/>
          <p:nvPr/>
        </p:nvGrpSpPr>
        <p:grpSpPr>
          <a:xfrm rot="0">
            <a:off x="4825822" y="5497782"/>
            <a:ext cx="871538" cy="371475"/>
            <a:chOff x="0" y="0"/>
            <a:chExt cx="1162050" cy="495300"/>
          </a:xfrm>
        </p:grpSpPr>
        <p:sp>
          <p:nvSpPr>
            <p:cNvPr name="Freeform 70" id="70" descr="image.png"/>
            <p:cNvSpPr/>
            <p:nvPr/>
          </p:nvSpPr>
          <p:spPr>
            <a:xfrm flipH="false" flipV="false" rot="0">
              <a:off x="0" y="0"/>
              <a:ext cx="1162050" cy="495300"/>
            </a:xfrm>
            <a:custGeom>
              <a:avLst/>
              <a:gdLst/>
              <a:ahLst/>
              <a:cxnLst/>
              <a:rect r="r" b="b" t="t" l="l"/>
              <a:pathLst>
                <a:path h="495300" w="1162050">
                  <a:moveTo>
                    <a:pt x="0" y="0"/>
                  </a:moveTo>
                  <a:lnTo>
                    <a:pt x="1162050" y="0"/>
                  </a:lnTo>
                  <a:lnTo>
                    <a:pt x="116205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0" t="0" r="0" b="-2171"/>
              </a:stretch>
            </a:blipFill>
          </p:spPr>
        </p:sp>
      </p:grpSp>
      <p:grpSp>
        <p:nvGrpSpPr>
          <p:cNvPr name="Group 71" id="71"/>
          <p:cNvGrpSpPr/>
          <p:nvPr/>
        </p:nvGrpSpPr>
        <p:grpSpPr>
          <a:xfrm rot="0">
            <a:off x="7801423" y="5497782"/>
            <a:ext cx="1285875" cy="371475"/>
            <a:chOff x="0" y="0"/>
            <a:chExt cx="1714500" cy="495300"/>
          </a:xfrm>
        </p:grpSpPr>
        <p:sp>
          <p:nvSpPr>
            <p:cNvPr name="Freeform 72" id="72" descr="image.png"/>
            <p:cNvSpPr/>
            <p:nvPr/>
          </p:nvSpPr>
          <p:spPr>
            <a:xfrm flipH="false" flipV="false" rot="0">
              <a:off x="0" y="0"/>
              <a:ext cx="1714500" cy="495300"/>
            </a:xfrm>
            <a:custGeom>
              <a:avLst/>
              <a:gdLst/>
              <a:ahLst/>
              <a:cxnLst/>
              <a:rect r="r" b="b" t="t" l="l"/>
              <a:pathLst>
                <a:path h="495300" w="1714500">
                  <a:moveTo>
                    <a:pt x="0" y="0"/>
                  </a:moveTo>
                  <a:lnTo>
                    <a:pt x="1714500" y="0"/>
                  </a:lnTo>
                  <a:lnTo>
                    <a:pt x="171450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l="0" t="0" r="0" b="-2705"/>
              </a:stretch>
            </a:blipFill>
          </p:spPr>
        </p:sp>
      </p:grpSp>
      <p:grpSp>
        <p:nvGrpSpPr>
          <p:cNvPr name="Group 73" id="73"/>
          <p:cNvGrpSpPr/>
          <p:nvPr/>
        </p:nvGrpSpPr>
        <p:grpSpPr>
          <a:xfrm rot="0">
            <a:off x="4825822" y="6240732"/>
            <a:ext cx="985838" cy="371475"/>
            <a:chOff x="0" y="0"/>
            <a:chExt cx="1314450" cy="495300"/>
          </a:xfrm>
        </p:grpSpPr>
        <p:sp>
          <p:nvSpPr>
            <p:cNvPr name="Freeform 74" id="74" descr="image.png"/>
            <p:cNvSpPr/>
            <p:nvPr/>
          </p:nvSpPr>
          <p:spPr>
            <a:xfrm flipH="false" flipV="false" rot="0">
              <a:off x="0" y="0"/>
              <a:ext cx="1314450" cy="495300"/>
            </a:xfrm>
            <a:custGeom>
              <a:avLst/>
              <a:gdLst/>
              <a:ahLst/>
              <a:cxnLst/>
              <a:rect r="r" b="b" t="t" l="l"/>
              <a:pathLst>
                <a:path h="495300" w="1314450">
                  <a:moveTo>
                    <a:pt x="0" y="0"/>
                  </a:moveTo>
                  <a:lnTo>
                    <a:pt x="1314450" y="0"/>
                  </a:lnTo>
                  <a:lnTo>
                    <a:pt x="131445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 l="0" t="0" r="0" b="-2361"/>
              </a:stretch>
            </a:blipFill>
          </p:spPr>
        </p:sp>
      </p:grpSp>
      <p:grpSp>
        <p:nvGrpSpPr>
          <p:cNvPr name="Group 75" id="75"/>
          <p:cNvGrpSpPr/>
          <p:nvPr/>
        </p:nvGrpSpPr>
        <p:grpSpPr>
          <a:xfrm rot="0">
            <a:off x="7801423" y="6240732"/>
            <a:ext cx="900112" cy="371475"/>
            <a:chOff x="0" y="0"/>
            <a:chExt cx="1200150" cy="495300"/>
          </a:xfrm>
        </p:grpSpPr>
        <p:sp>
          <p:nvSpPr>
            <p:cNvPr name="Freeform 76" id="76" descr="image.png"/>
            <p:cNvSpPr/>
            <p:nvPr/>
          </p:nvSpPr>
          <p:spPr>
            <a:xfrm flipH="false" flipV="false" rot="0">
              <a:off x="0" y="0"/>
              <a:ext cx="1200150" cy="495300"/>
            </a:xfrm>
            <a:custGeom>
              <a:avLst/>
              <a:gdLst/>
              <a:ahLst/>
              <a:cxnLst/>
              <a:rect r="r" b="b" t="t" l="l"/>
              <a:pathLst>
                <a:path h="495300" w="1200150">
                  <a:moveTo>
                    <a:pt x="0" y="0"/>
                  </a:moveTo>
                  <a:lnTo>
                    <a:pt x="1200150" y="0"/>
                  </a:lnTo>
                  <a:lnTo>
                    <a:pt x="120015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 l="0" t="0" r="0" b="-2223"/>
              </a:stretch>
            </a:blipFill>
          </p:spPr>
        </p:sp>
      </p:grpSp>
      <p:grpSp>
        <p:nvGrpSpPr>
          <p:cNvPr name="Group 77" id="77"/>
          <p:cNvGrpSpPr/>
          <p:nvPr/>
        </p:nvGrpSpPr>
        <p:grpSpPr>
          <a:xfrm rot="0">
            <a:off x="4825822" y="6983682"/>
            <a:ext cx="871538" cy="371475"/>
            <a:chOff x="0" y="0"/>
            <a:chExt cx="1162050" cy="495300"/>
          </a:xfrm>
        </p:grpSpPr>
        <p:sp>
          <p:nvSpPr>
            <p:cNvPr name="Freeform 78" id="78" descr="image.png"/>
            <p:cNvSpPr/>
            <p:nvPr/>
          </p:nvSpPr>
          <p:spPr>
            <a:xfrm flipH="false" flipV="false" rot="0">
              <a:off x="0" y="0"/>
              <a:ext cx="1162050" cy="495300"/>
            </a:xfrm>
            <a:custGeom>
              <a:avLst/>
              <a:gdLst/>
              <a:ahLst/>
              <a:cxnLst/>
              <a:rect r="r" b="b" t="t" l="l"/>
              <a:pathLst>
                <a:path h="495300" w="1162050">
                  <a:moveTo>
                    <a:pt x="0" y="0"/>
                  </a:moveTo>
                  <a:lnTo>
                    <a:pt x="1162050" y="0"/>
                  </a:lnTo>
                  <a:lnTo>
                    <a:pt x="116205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 l="0" t="0" r="0" b="-2171"/>
              </a:stretch>
            </a:blipFill>
          </p:spPr>
        </p:sp>
      </p:grpSp>
      <p:grpSp>
        <p:nvGrpSpPr>
          <p:cNvPr name="Group 79" id="79"/>
          <p:cNvGrpSpPr/>
          <p:nvPr/>
        </p:nvGrpSpPr>
        <p:grpSpPr>
          <a:xfrm rot="0">
            <a:off x="7801423" y="6983682"/>
            <a:ext cx="900112" cy="371475"/>
            <a:chOff x="0" y="0"/>
            <a:chExt cx="1200150" cy="495300"/>
          </a:xfrm>
        </p:grpSpPr>
        <p:sp>
          <p:nvSpPr>
            <p:cNvPr name="Freeform 80" id="80" descr="image.png"/>
            <p:cNvSpPr/>
            <p:nvPr/>
          </p:nvSpPr>
          <p:spPr>
            <a:xfrm flipH="false" flipV="false" rot="0">
              <a:off x="0" y="0"/>
              <a:ext cx="1200150" cy="495300"/>
            </a:xfrm>
            <a:custGeom>
              <a:avLst/>
              <a:gdLst/>
              <a:ahLst/>
              <a:cxnLst/>
              <a:rect r="r" b="b" t="t" l="l"/>
              <a:pathLst>
                <a:path h="495300" w="1200150">
                  <a:moveTo>
                    <a:pt x="0" y="0"/>
                  </a:moveTo>
                  <a:lnTo>
                    <a:pt x="1200150" y="0"/>
                  </a:lnTo>
                  <a:lnTo>
                    <a:pt x="120015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 l="0" t="0" r="0" b="-2223"/>
              </a:stretch>
            </a:blipFill>
          </p:spPr>
        </p:sp>
      </p:grpSp>
      <p:grpSp>
        <p:nvGrpSpPr>
          <p:cNvPr name="Group 81" id="81"/>
          <p:cNvGrpSpPr/>
          <p:nvPr/>
        </p:nvGrpSpPr>
        <p:grpSpPr>
          <a:xfrm rot="0">
            <a:off x="714375" y="628650"/>
            <a:ext cx="16859250" cy="582882"/>
            <a:chOff x="0" y="0"/>
            <a:chExt cx="22479000" cy="777176"/>
          </a:xfrm>
        </p:grpSpPr>
        <p:sp>
          <p:nvSpPr>
            <p:cNvPr name="Freeform 82" id="82"/>
            <p:cNvSpPr/>
            <p:nvPr/>
          </p:nvSpPr>
          <p:spPr>
            <a:xfrm flipH="false" flipV="false" rot="0">
              <a:off x="0" y="0"/>
              <a:ext cx="22479000" cy="777180"/>
            </a:xfrm>
            <a:custGeom>
              <a:avLst/>
              <a:gdLst/>
              <a:ahLst/>
              <a:cxnLst/>
              <a:rect r="r" b="b" t="t" l="l"/>
              <a:pathLst>
                <a:path h="777180" w="22479000">
                  <a:moveTo>
                    <a:pt x="0" y="0"/>
                  </a:moveTo>
                  <a:lnTo>
                    <a:pt x="22479000" y="0"/>
                  </a:lnTo>
                  <a:lnTo>
                    <a:pt x="22479000" y="777180"/>
                  </a:lnTo>
                  <a:lnTo>
                    <a:pt x="0" y="777180"/>
                  </a:lnTo>
                  <a:close/>
                </a:path>
              </a:pathLst>
            </a:custGeom>
            <a:blipFill>
              <a:blip r:embed="rId18">
                <a:alphaModFix amt="0"/>
              </a:blip>
              <a:stretch>
                <a:fillRect l="0" t="-513581" r="0" b="-513581"/>
              </a:stretch>
            </a:blipFill>
          </p:spPr>
        </p:sp>
        <p:sp>
          <p:nvSpPr>
            <p:cNvPr name="TextBox 83" id="83"/>
            <p:cNvSpPr txBox="true"/>
            <p:nvPr/>
          </p:nvSpPr>
          <p:spPr>
            <a:xfrm>
              <a:off x="0" y="-85725"/>
              <a:ext cx="22479000" cy="86290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508"/>
                </a:lnSpc>
              </a:pPr>
              <a:r>
                <a:rPr lang="en-US" sz="3825">
                  <a:solidFill>
                    <a:srgbClr val="0F172A"/>
                  </a:solidFill>
                  <a:latin typeface="Inter"/>
                  <a:ea typeface="Inter"/>
                  <a:cs typeface="Inter"/>
                  <a:sym typeface="Inter"/>
                </a:rPr>
                <a:t>Capability Maturity Comparison</a:t>
              </a:r>
            </a:p>
          </p:txBody>
        </p:sp>
      </p:grp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image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714375" y="1554432"/>
            <a:ext cx="3143250" cy="3371850"/>
            <a:chOff x="0" y="0"/>
            <a:chExt cx="4191000" cy="4495800"/>
          </a:xfrm>
        </p:grpSpPr>
        <p:sp>
          <p:nvSpPr>
            <p:cNvPr name="Freeform 5" id="5" descr="image.png"/>
            <p:cNvSpPr/>
            <p:nvPr/>
          </p:nvSpPr>
          <p:spPr>
            <a:xfrm flipH="false" flipV="false" rot="0">
              <a:off x="0" y="0"/>
              <a:ext cx="4191000" cy="4495800"/>
            </a:xfrm>
            <a:custGeom>
              <a:avLst/>
              <a:gdLst/>
              <a:ahLst/>
              <a:cxnLst/>
              <a:rect r="r" b="b" t="t" l="l"/>
              <a:pathLst>
                <a:path h="4495800" w="4191000">
                  <a:moveTo>
                    <a:pt x="0" y="0"/>
                  </a:moveTo>
                  <a:lnTo>
                    <a:pt x="4191000" y="0"/>
                  </a:lnTo>
                  <a:lnTo>
                    <a:pt x="4191000" y="4495800"/>
                  </a:lnTo>
                  <a:lnTo>
                    <a:pt x="0" y="4495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-423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4143375" y="1554432"/>
            <a:ext cx="3143250" cy="3371850"/>
            <a:chOff x="0" y="0"/>
            <a:chExt cx="4191000" cy="4495800"/>
          </a:xfrm>
        </p:grpSpPr>
        <p:sp>
          <p:nvSpPr>
            <p:cNvPr name="Freeform 7" id="7" descr="image.png"/>
            <p:cNvSpPr/>
            <p:nvPr/>
          </p:nvSpPr>
          <p:spPr>
            <a:xfrm flipH="false" flipV="false" rot="0">
              <a:off x="0" y="0"/>
              <a:ext cx="4191000" cy="4495800"/>
            </a:xfrm>
            <a:custGeom>
              <a:avLst/>
              <a:gdLst/>
              <a:ahLst/>
              <a:cxnLst/>
              <a:rect r="r" b="b" t="t" l="l"/>
              <a:pathLst>
                <a:path h="4495800" w="4191000">
                  <a:moveTo>
                    <a:pt x="0" y="0"/>
                  </a:moveTo>
                  <a:lnTo>
                    <a:pt x="4191000" y="0"/>
                  </a:lnTo>
                  <a:lnTo>
                    <a:pt x="4191000" y="4495800"/>
                  </a:lnTo>
                  <a:lnTo>
                    <a:pt x="0" y="4495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-423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7572375" y="1554432"/>
            <a:ext cx="3143250" cy="3371850"/>
            <a:chOff x="0" y="0"/>
            <a:chExt cx="4191000" cy="4495800"/>
          </a:xfrm>
        </p:grpSpPr>
        <p:sp>
          <p:nvSpPr>
            <p:cNvPr name="Freeform 9" id="9" descr="image.png"/>
            <p:cNvSpPr/>
            <p:nvPr/>
          </p:nvSpPr>
          <p:spPr>
            <a:xfrm flipH="false" flipV="false" rot="0">
              <a:off x="0" y="0"/>
              <a:ext cx="4191000" cy="4495800"/>
            </a:xfrm>
            <a:custGeom>
              <a:avLst/>
              <a:gdLst/>
              <a:ahLst/>
              <a:cxnLst/>
              <a:rect r="r" b="b" t="t" l="l"/>
              <a:pathLst>
                <a:path h="4495800" w="4191000">
                  <a:moveTo>
                    <a:pt x="0" y="0"/>
                  </a:moveTo>
                  <a:lnTo>
                    <a:pt x="4191000" y="0"/>
                  </a:lnTo>
                  <a:lnTo>
                    <a:pt x="4191000" y="4495800"/>
                  </a:lnTo>
                  <a:lnTo>
                    <a:pt x="0" y="4495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-423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001375" y="1554432"/>
            <a:ext cx="3143250" cy="3371850"/>
            <a:chOff x="0" y="0"/>
            <a:chExt cx="4191000" cy="4495800"/>
          </a:xfrm>
        </p:grpSpPr>
        <p:sp>
          <p:nvSpPr>
            <p:cNvPr name="Freeform 11" id="11" descr="image.png"/>
            <p:cNvSpPr/>
            <p:nvPr/>
          </p:nvSpPr>
          <p:spPr>
            <a:xfrm flipH="false" flipV="false" rot="0">
              <a:off x="0" y="0"/>
              <a:ext cx="4191000" cy="4495800"/>
            </a:xfrm>
            <a:custGeom>
              <a:avLst/>
              <a:gdLst/>
              <a:ahLst/>
              <a:cxnLst/>
              <a:rect r="r" b="b" t="t" l="l"/>
              <a:pathLst>
                <a:path h="4495800" w="4191000">
                  <a:moveTo>
                    <a:pt x="0" y="0"/>
                  </a:moveTo>
                  <a:lnTo>
                    <a:pt x="4191000" y="0"/>
                  </a:lnTo>
                  <a:lnTo>
                    <a:pt x="4191000" y="4495800"/>
                  </a:lnTo>
                  <a:lnTo>
                    <a:pt x="0" y="4495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-423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14430375" y="1554432"/>
            <a:ext cx="3143250" cy="3371850"/>
            <a:chOff x="0" y="0"/>
            <a:chExt cx="4191000" cy="4495800"/>
          </a:xfrm>
        </p:grpSpPr>
        <p:sp>
          <p:nvSpPr>
            <p:cNvPr name="Freeform 13" id="13" descr="image.png"/>
            <p:cNvSpPr/>
            <p:nvPr/>
          </p:nvSpPr>
          <p:spPr>
            <a:xfrm flipH="false" flipV="false" rot="0">
              <a:off x="0" y="0"/>
              <a:ext cx="4191000" cy="4495800"/>
            </a:xfrm>
            <a:custGeom>
              <a:avLst/>
              <a:gdLst/>
              <a:ahLst/>
              <a:cxnLst/>
              <a:rect r="r" b="b" t="t" l="l"/>
              <a:pathLst>
                <a:path h="4495800" w="4191000">
                  <a:moveTo>
                    <a:pt x="0" y="0"/>
                  </a:moveTo>
                  <a:lnTo>
                    <a:pt x="4191000" y="0"/>
                  </a:lnTo>
                  <a:lnTo>
                    <a:pt x="4191000" y="4495800"/>
                  </a:lnTo>
                  <a:lnTo>
                    <a:pt x="0" y="4495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0" b="-423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4891814" y="722862"/>
            <a:ext cx="2681811" cy="394249"/>
            <a:chOff x="0" y="0"/>
            <a:chExt cx="3575748" cy="525666"/>
          </a:xfrm>
        </p:grpSpPr>
        <p:sp>
          <p:nvSpPr>
            <p:cNvPr name="Freeform 15" id="15" descr="image.png"/>
            <p:cNvSpPr/>
            <p:nvPr/>
          </p:nvSpPr>
          <p:spPr>
            <a:xfrm flipH="false" flipV="false" rot="0">
              <a:off x="0" y="0"/>
              <a:ext cx="3575685" cy="525653"/>
            </a:xfrm>
            <a:custGeom>
              <a:avLst/>
              <a:gdLst/>
              <a:ahLst/>
              <a:cxnLst/>
              <a:rect r="r" b="b" t="t" l="l"/>
              <a:pathLst>
                <a:path h="525653" w="3575685">
                  <a:moveTo>
                    <a:pt x="0" y="0"/>
                  </a:moveTo>
                  <a:lnTo>
                    <a:pt x="3575685" y="0"/>
                  </a:lnTo>
                  <a:lnTo>
                    <a:pt x="3575685" y="525653"/>
                  </a:lnTo>
                  <a:lnTo>
                    <a:pt x="0" y="5256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-1" b="-4931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071562" y="1975914"/>
            <a:ext cx="328612" cy="257175"/>
            <a:chOff x="0" y="0"/>
            <a:chExt cx="438150" cy="342900"/>
          </a:xfrm>
        </p:grpSpPr>
        <p:sp>
          <p:nvSpPr>
            <p:cNvPr name="Freeform 17" id="17" descr="image.png"/>
            <p:cNvSpPr/>
            <p:nvPr/>
          </p:nvSpPr>
          <p:spPr>
            <a:xfrm flipH="false" flipV="false" rot="0">
              <a:off x="0" y="0"/>
              <a:ext cx="438150" cy="342900"/>
            </a:xfrm>
            <a:custGeom>
              <a:avLst/>
              <a:gdLst/>
              <a:ahLst/>
              <a:cxnLst/>
              <a:rect r="r" b="b" t="t" l="l"/>
              <a:pathLst>
                <a:path h="342900" w="438150">
                  <a:moveTo>
                    <a:pt x="0" y="0"/>
                  </a:moveTo>
                  <a:lnTo>
                    <a:pt x="438150" y="0"/>
                  </a:lnTo>
                  <a:lnTo>
                    <a:pt x="438150" y="342900"/>
                  </a:lnTo>
                  <a:lnTo>
                    <a:pt x="0" y="342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0" b="-5555"/>
              </a:stretch>
            </a:blipFill>
          </p:spPr>
        </p:sp>
      </p:grpSp>
      <p:sp>
        <p:nvSpPr>
          <p:cNvPr name="TextBox 18" id="18"/>
          <p:cNvSpPr txBox="true"/>
          <p:nvPr/>
        </p:nvSpPr>
        <p:spPr>
          <a:xfrm rot="0">
            <a:off x="1514475" y="1935432"/>
            <a:ext cx="926602" cy="3190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b="true" sz="1800">
                <a:solidFill>
                  <a:srgbClr val="0F172A"/>
                </a:solidFill>
                <a:latin typeface="Arimo Bold"/>
                <a:ea typeface="Arimo Bold"/>
                <a:cs typeface="Arimo Bold"/>
                <a:sym typeface="Arimo Bold"/>
              </a:rPr>
              <a:t>Grocery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071677" y="4721495"/>
            <a:ext cx="2428646" cy="7973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b="true" sz="1800">
                <a:solidFill>
                  <a:srgbClr val="334155"/>
                </a:solidFill>
                <a:latin typeface="Inter Bold"/>
                <a:ea typeface="Inter Bold"/>
                <a:cs typeface="Inter Bold"/>
                <a:sym typeface="Inter Bold"/>
              </a:rPr>
              <a:t>• Shoprite / Checkers-Rainmaker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071562" y="2835545"/>
            <a:ext cx="2428875" cy="447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b="true" sz="1800">
                <a:solidFill>
                  <a:srgbClr val="334155"/>
                </a:solidFill>
                <a:latin typeface="Inter Bold"/>
                <a:ea typeface="Inter Bold"/>
                <a:cs typeface="Inter Bold"/>
                <a:sym typeface="Inter Bold"/>
              </a:rPr>
              <a:t>• Pick n Pay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071562" y="3264170"/>
            <a:ext cx="2428875" cy="447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b="true" sz="1800">
                <a:solidFill>
                  <a:srgbClr val="334155"/>
                </a:solidFill>
                <a:latin typeface="Inter Bold"/>
                <a:ea typeface="Inter Bold"/>
                <a:cs typeface="Inter Bold"/>
                <a:sym typeface="Inter Bold"/>
              </a:rPr>
              <a:t>• Woolworths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071562" y="3692795"/>
            <a:ext cx="2428875" cy="447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sz="1800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• SPAR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071562" y="4121420"/>
            <a:ext cx="2428875" cy="447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sz="1800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• Makro (Massmart)</a:t>
            </a:r>
          </a:p>
        </p:txBody>
      </p:sp>
      <p:grpSp>
        <p:nvGrpSpPr>
          <p:cNvPr name="Group 24" id="24"/>
          <p:cNvGrpSpPr/>
          <p:nvPr/>
        </p:nvGrpSpPr>
        <p:grpSpPr>
          <a:xfrm rot="0">
            <a:off x="4500562" y="1975914"/>
            <a:ext cx="257175" cy="257175"/>
            <a:chOff x="0" y="0"/>
            <a:chExt cx="342900" cy="342900"/>
          </a:xfrm>
        </p:grpSpPr>
        <p:sp>
          <p:nvSpPr>
            <p:cNvPr name="Freeform 25" id="25" descr="image.png"/>
            <p:cNvSpPr/>
            <p:nvPr/>
          </p:nvSpPr>
          <p:spPr>
            <a:xfrm flipH="false" flipV="false" rot="0">
              <a:off x="0" y="0"/>
              <a:ext cx="342900" cy="342900"/>
            </a:xfrm>
            <a:custGeom>
              <a:avLst/>
              <a:gdLst/>
              <a:ahLst/>
              <a:cxnLst/>
              <a:rect r="r" b="b" t="t" l="l"/>
              <a:pathLst>
                <a:path h="342900" w="342900">
                  <a:moveTo>
                    <a:pt x="0" y="0"/>
                  </a:moveTo>
                  <a:lnTo>
                    <a:pt x="342900" y="0"/>
                  </a:lnTo>
                  <a:lnTo>
                    <a:pt x="342900" y="342900"/>
                  </a:lnTo>
                  <a:lnTo>
                    <a:pt x="0" y="342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0" t="0" r="0" b="-5555"/>
              </a:stretch>
            </a:blipFill>
          </p:spPr>
        </p:sp>
      </p:grpSp>
      <p:sp>
        <p:nvSpPr>
          <p:cNvPr name="TextBox 26" id="26"/>
          <p:cNvSpPr txBox="true"/>
          <p:nvPr/>
        </p:nvSpPr>
        <p:spPr>
          <a:xfrm rot="0">
            <a:off x="4872038" y="1935432"/>
            <a:ext cx="1873596" cy="3190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b="true" sz="1800">
                <a:solidFill>
                  <a:srgbClr val="0F172A"/>
                </a:solidFill>
                <a:latin typeface="Arimo Bold"/>
                <a:ea typeface="Arimo Bold"/>
                <a:cs typeface="Arimo Bold"/>
                <a:sym typeface="Arimo Bold"/>
              </a:rPr>
              <a:t>Discount &amp; Value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4500562" y="2493921"/>
            <a:ext cx="2428646" cy="3819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b="true" sz="1800">
                <a:solidFill>
                  <a:srgbClr val="EA580C"/>
                </a:solidFill>
                <a:latin typeface="Inter Bold"/>
                <a:ea typeface="Inter Bold"/>
                <a:cs typeface="Inter Bold"/>
                <a:sym typeface="Inter Bold"/>
              </a:rPr>
              <a:t>• Boxer = Bmedia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4500562" y="2900791"/>
            <a:ext cx="2428646" cy="3819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b="true" sz="1800">
                <a:solidFill>
                  <a:srgbClr val="EA580C"/>
                </a:solidFill>
                <a:latin typeface="Inter Bold"/>
                <a:ea typeface="Inter Bold"/>
                <a:cs typeface="Inter Bold"/>
                <a:sym typeface="Inter Bold"/>
              </a:rPr>
              <a:t>• PEP - PEP Media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4500562" y="3264170"/>
            <a:ext cx="2428646" cy="3819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b="true" sz="1800">
                <a:solidFill>
                  <a:srgbClr val="EA580C"/>
                </a:solidFill>
                <a:latin typeface="Inter Bold"/>
                <a:ea typeface="Inter Bold"/>
                <a:cs typeface="Inter Bold"/>
                <a:sym typeface="Inter Bold"/>
              </a:rPr>
              <a:t>• Ackermans</a:t>
            </a:r>
          </a:p>
        </p:txBody>
      </p:sp>
      <p:grpSp>
        <p:nvGrpSpPr>
          <p:cNvPr name="Group 30" id="30"/>
          <p:cNvGrpSpPr/>
          <p:nvPr/>
        </p:nvGrpSpPr>
        <p:grpSpPr>
          <a:xfrm rot="0">
            <a:off x="7929562" y="1975914"/>
            <a:ext cx="257175" cy="257175"/>
            <a:chOff x="0" y="0"/>
            <a:chExt cx="342900" cy="342900"/>
          </a:xfrm>
        </p:grpSpPr>
        <p:sp>
          <p:nvSpPr>
            <p:cNvPr name="Freeform 31" id="31" descr="image.png"/>
            <p:cNvSpPr/>
            <p:nvPr/>
          </p:nvSpPr>
          <p:spPr>
            <a:xfrm flipH="false" flipV="false" rot="0">
              <a:off x="0" y="0"/>
              <a:ext cx="342900" cy="342900"/>
            </a:xfrm>
            <a:custGeom>
              <a:avLst/>
              <a:gdLst/>
              <a:ahLst/>
              <a:cxnLst/>
              <a:rect r="r" b="b" t="t" l="l"/>
              <a:pathLst>
                <a:path h="342900" w="342900">
                  <a:moveTo>
                    <a:pt x="0" y="0"/>
                  </a:moveTo>
                  <a:lnTo>
                    <a:pt x="342900" y="0"/>
                  </a:lnTo>
                  <a:lnTo>
                    <a:pt x="342900" y="342900"/>
                  </a:lnTo>
                  <a:lnTo>
                    <a:pt x="0" y="342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0" t="0" r="0" b="-5555"/>
              </a:stretch>
            </a:blipFill>
          </p:spPr>
        </p:sp>
      </p:grpSp>
      <p:sp>
        <p:nvSpPr>
          <p:cNvPr name="TextBox 32" id="32"/>
          <p:cNvSpPr txBox="true"/>
          <p:nvPr/>
        </p:nvSpPr>
        <p:spPr>
          <a:xfrm rot="0">
            <a:off x="8301038" y="1935432"/>
            <a:ext cx="1432446" cy="3190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b="true" sz="1800">
                <a:solidFill>
                  <a:srgbClr val="0F172A"/>
                </a:solidFill>
                <a:latin typeface="Arimo Bold"/>
                <a:ea typeface="Arimo Bold"/>
                <a:cs typeface="Arimo Bold"/>
                <a:sym typeface="Arimo Bold"/>
              </a:rPr>
              <a:t>Marketplace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7929562" y="2406920"/>
            <a:ext cx="2428875" cy="447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b="true" sz="1800">
                <a:solidFill>
                  <a:srgbClr val="334155"/>
                </a:solidFill>
                <a:latin typeface="Inter Bold"/>
                <a:ea typeface="Inter Bold"/>
                <a:cs typeface="Inter Bold"/>
                <a:sym typeface="Inter Bold"/>
              </a:rPr>
              <a:t>• Takealot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7929562" y="2835545"/>
            <a:ext cx="2428875" cy="447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sz="1800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• Amazon SA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7929562" y="3264170"/>
            <a:ext cx="2428875" cy="447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sz="1800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• Mr D</a:t>
            </a:r>
          </a:p>
        </p:txBody>
      </p:sp>
      <p:grpSp>
        <p:nvGrpSpPr>
          <p:cNvPr name="Group 36" id="36"/>
          <p:cNvGrpSpPr/>
          <p:nvPr/>
        </p:nvGrpSpPr>
        <p:grpSpPr>
          <a:xfrm rot="0">
            <a:off x="11358562" y="1975914"/>
            <a:ext cx="200025" cy="257175"/>
            <a:chOff x="0" y="0"/>
            <a:chExt cx="266700" cy="342900"/>
          </a:xfrm>
        </p:grpSpPr>
        <p:sp>
          <p:nvSpPr>
            <p:cNvPr name="Freeform 37" id="37" descr="image.png"/>
            <p:cNvSpPr/>
            <p:nvPr/>
          </p:nvSpPr>
          <p:spPr>
            <a:xfrm flipH="false" flipV="false" rot="0">
              <a:off x="0" y="0"/>
              <a:ext cx="266700" cy="342900"/>
            </a:xfrm>
            <a:custGeom>
              <a:avLst/>
              <a:gdLst/>
              <a:ahLst/>
              <a:cxnLst/>
              <a:rect r="r" b="b" t="t" l="l"/>
              <a:pathLst>
                <a:path h="342900" w="266700">
                  <a:moveTo>
                    <a:pt x="0" y="0"/>
                  </a:moveTo>
                  <a:lnTo>
                    <a:pt x="266700" y="0"/>
                  </a:lnTo>
                  <a:lnTo>
                    <a:pt x="266700" y="342900"/>
                  </a:lnTo>
                  <a:lnTo>
                    <a:pt x="0" y="342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l="0" t="0" r="0" b="-5555"/>
              </a:stretch>
            </a:blipFill>
          </p:spPr>
        </p:sp>
      </p:grpSp>
      <p:sp>
        <p:nvSpPr>
          <p:cNvPr name="TextBox 38" id="38"/>
          <p:cNvSpPr txBox="true"/>
          <p:nvPr/>
        </p:nvSpPr>
        <p:spPr>
          <a:xfrm rot="0">
            <a:off x="11672888" y="1935451"/>
            <a:ext cx="1742399" cy="2962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b="true" sz="1800">
                <a:solidFill>
                  <a:srgbClr val="0F172A"/>
                </a:solidFill>
                <a:latin typeface="Arimo Bold"/>
                <a:ea typeface="Arimo Bold"/>
                <a:cs typeface="Arimo Bold"/>
                <a:sym typeface="Arimo Bold"/>
              </a:rPr>
              <a:t>Pharmacy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1358562" y="2406920"/>
            <a:ext cx="2428875" cy="447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b="true" sz="1800">
                <a:solidFill>
                  <a:srgbClr val="334155"/>
                </a:solidFill>
                <a:latin typeface="Inter Bold"/>
                <a:ea typeface="Inter Bold"/>
                <a:cs typeface="Inter Bold"/>
                <a:sym typeface="Inter Bold"/>
              </a:rPr>
              <a:t>• Clicks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11358562" y="2835545"/>
            <a:ext cx="2428875" cy="447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b="true" sz="1800">
                <a:solidFill>
                  <a:srgbClr val="334155"/>
                </a:solidFill>
                <a:latin typeface="Inter Bold"/>
                <a:ea typeface="Inter Bold"/>
                <a:cs typeface="Inter Bold"/>
                <a:sym typeface="Inter Bold"/>
              </a:rPr>
              <a:t>• Dis-Chem</a:t>
            </a:r>
          </a:p>
        </p:txBody>
      </p:sp>
      <p:grpSp>
        <p:nvGrpSpPr>
          <p:cNvPr name="Group 41" id="41"/>
          <p:cNvGrpSpPr/>
          <p:nvPr/>
        </p:nvGrpSpPr>
        <p:grpSpPr>
          <a:xfrm rot="0">
            <a:off x="14787562" y="1975914"/>
            <a:ext cx="328612" cy="257175"/>
            <a:chOff x="0" y="0"/>
            <a:chExt cx="438150" cy="342900"/>
          </a:xfrm>
        </p:grpSpPr>
        <p:sp>
          <p:nvSpPr>
            <p:cNvPr name="Freeform 42" id="42" descr="image.png"/>
            <p:cNvSpPr/>
            <p:nvPr/>
          </p:nvSpPr>
          <p:spPr>
            <a:xfrm flipH="false" flipV="false" rot="0">
              <a:off x="0" y="0"/>
              <a:ext cx="438150" cy="342900"/>
            </a:xfrm>
            <a:custGeom>
              <a:avLst/>
              <a:gdLst/>
              <a:ahLst/>
              <a:cxnLst/>
              <a:rect r="r" b="b" t="t" l="l"/>
              <a:pathLst>
                <a:path h="342900" w="438150">
                  <a:moveTo>
                    <a:pt x="0" y="0"/>
                  </a:moveTo>
                  <a:lnTo>
                    <a:pt x="438150" y="0"/>
                  </a:lnTo>
                  <a:lnTo>
                    <a:pt x="438150" y="342900"/>
                  </a:lnTo>
                  <a:lnTo>
                    <a:pt x="0" y="342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 l="0" t="0" r="0" b="-5555"/>
              </a:stretch>
            </a:blipFill>
          </p:spPr>
        </p:sp>
      </p:grpSp>
      <p:sp>
        <p:nvSpPr>
          <p:cNvPr name="TextBox 43" id="43"/>
          <p:cNvSpPr txBox="true"/>
          <p:nvPr/>
        </p:nvSpPr>
        <p:spPr>
          <a:xfrm rot="0">
            <a:off x="15230475" y="1935432"/>
            <a:ext cx="2003689" cy="3190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b="true" sz="1800">
                <a:solidFill>
                  <a:srgbClr val="0F172A"/>
                </a:solidFill>
                <a:latin typeface="Arimo Bold"/>
                <a:ea typeface="Arimo Bold"/>
                <a:cs typeface="Arimo Bold"/>
                <a:sym typeface="Arimo Bold"/>
              </a:rPr>
              <a:t>Fashion &amp; Apparel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14787562" y="2406920"/>
            <a:ext cx="2428646" cy="3819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sz="1800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• TFG - bash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14787562" y="2835545"/>
            <a:ext cx="2428875" cy="447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sz="1800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• Superbalist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14787562" y="3264170"/>
            <a:ext cx="2428875" cy="790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b="true" sz="1800">
                <a:solidFill>
                  <a:srgbClr val="7C3AED"/>
                </a:solidFill>
                <a:latin typeface="Inter Bold"/>
                <a:ea typeface="Inter Bold"/>
                <a:cs typeface="Inter Bold"/>
                <a:sym typeface="Inter Bold"/>
              </a:rPr>
              <a:t>• Woolworths Fashion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14787562" y="4035695"/>
            <a:ext cx="2428875" cy="447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b="true" sz="1800">
                <a:solidFill>
                  <a:srgbClr val="7C3AED"/>
                </a:solidFill>
                <a:latin typeface="Inter Bold"/>
                <a:ea typeface="Inter Bold"/>
                <a:cs typeface="Inter Bold"/>
                <a:sym typeface="Inter Bold"/>
              </a:rPr>
              <a:t>• Pick n Pay Clothing</a:t>
            </a:r>
          </a:p>
        </p:txBody>
      </p:sp>
      <p:grpSp>
        <p:nvGrpSpPr>
          <p:cNvPr name="Group 48" id="48"/>
          <p:cNvGrpSpPr/>
          <p:nvPr/>
        </p:nvGrpSpPr>
        <p:grpSpPr>
          <a:xfrm rot="0">
            <a:off x="714375" y="628650"/>
            <a:ext cx="16859250" cy="582882"/>
            <a:chOff x="0" y="0"/>
            <a:chExt cx="22479000" cy="777176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0" y="0"/>
              <a:ext cx="22479000" cy="777180"/>
            </a:xfrm>
            <a:custGeom>
              <a:avLst/>
              <a:gdLst/>
              <a:ahLst/>
              <a:cxnLst/>
              <a:rect r="r" b="b" t="t" l="l"/>
              <a:pathLst>
                <a:path h="777180" w="22479000">
                  <a:moveTo>
                    <a:pt x="0" y="0"/>
                  </a:moveTo>
                  <a:lnTo>
                    <a:pt x="22479000" y="0"/>
                  </a:lnTo>
                  <a:lnTo>
                    <a:pt x="22479000" y="777180"/>
                  </a:lnTo>
                  <a:lnTo>
                    <a:pt x="0" y="777180"/>
                  </a:lnTo>
                  <a:close/>
                </a:path>
              </a:pathLst>
            </a:custGeom>
            <a:blipFill>
              <a:blip r:embed="rId15">
                <a:alphaModFix amt="0"/>
              </a:blip>
              <a:stretch>
                <a:fillRect l="0" t="-513581" r="0" b="-513581"/>
              </a:stretch>
            </a:blipFill>
          </p:spPr>
        </p:sp>
        <p:sp>
          <p:nvSpPr>
            <p:cNvPr name="TextBox 50" id="50"/>
            <p:cNvSpPr txBox="true"/>
            <p:nvPr/>
          </p:nvSpPr>
          <p:spPr>
            <a:xfrm>
              <a:off x="0" y="-85725"/>
              <a:ext cx="22479000" cy="86290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508"/>
                </a:lnSpc>
              </a:pPr>
              <a:r>
                <a:rPr lang="en-US" sz="3825">
                  <a:solidFill>
                    <a:srgbClr val="0F172A"/>
                  </a:solidFill>
                  <a:latin typeface="Inter"/>
                  <a:ea typeface="Inter"/>
                  <a:cs typeface="Inter"/>
                  <a:sym typeface="Inter"/>
                </a:rPr>
                <a:t>SA Retail Media Ecosystem</a:t>
              </a:r>
            </a:p>
          </p:txBody>
        </p:sp>
      </p:grp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image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714375" y="1554432"/>
            <a:ext cx="16859250" cy="4400550"/>
            <a:chOff x="0" y="0"/>
            <a:chExt cx="22479000" cy="5867400"/>
          </a:xfrm>
        </p:grpSpPr>
        <p:sp>
          <p:nvSpPr>
            <p:cNvPr name="Freeform 5" id="5" descr="image.png"/>
            <p:cNvSpPr/>
            <p:nvPr/>
          </p:nvSpPr>
          <p:spPr>
            <a:xfrm flipH="false" flipV="false" rot="0">
              <a:off x="0" y="0"/>
              <a:ext cx="22479000" cy="5867400"/>
            </a:xfrm>
            <a:custGeom>
              <a:avLst/>
              <a:gdLst/>
              <a:ahLst/>
              <a:cxnLst/>
              <a:rect r="r" b="b" t="t" l="l"/>
              <a:pathLst>
                <a:path h="5867400" w="22479000">
                  <a:moveTo>
                    <a:pt x="0" y="0"/>
                  </a:moveTo>
                  <a:lnTo>
                    <a:pt x="22479000" y="0"/>
                  </a:lnTo>
                  <a:lnTo>
                    <a:pt x="22479000" y="5867400"/>
                  </a:lnTo>
                  <a:lnTo>
                    <a:pt x="0" y="5867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-324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15210387" y="722862"/>
            <a:ext cx="2363238" cy="394249"/>
            <a:chOff x="0" y="0"/>
            <a:chExt cx="3150984" cy="525666"/>
          </a:xfrm>
        </p:grpSpPr>
        <p:sp>
          <p:nvSpPr>
            <p:cNvPr name="Freeform 7" id="7" descr="image.png"/>
            <p:cNvSpPr/>
            <p:nvPr/>
          </p:nvSpPr>
          <p:spPr>
            <a:xfrm flipH="false" flipV="false" rot="0">
              <a:off x="0" y="0"/>
              <a:ext cx="3150997" cy="525653"/>
            </a:xfrm>
            <a:custGeom>
              <a:avLst/>
              <a:gdLst/>
              <a:ahLst/>
              <a:cxnLst/>
              <a:rect r="r" b="b" t="t" l="l"/>
              <a:pathLst>
                <a:path h="525653" w="3150997">
                  <a:moveTo>
                    <a:pt x="0" y="0"/>
                  </a:moveTo>
                  <a:lnTo>
                    <a:pt x="3150997" y="0"/>
                  </a:lnTo>
                  <a:lnTo>
                    <a:pt x="3150997" y="525653"/>
                  </a:lnTo>
                  <a:lnTo>
                    <a:pt x="0" y="5256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-472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714375" y="6155007"/>
            <a:ext cx="16859250" cy="328612"/>
            <a:chOff x="0" y="0"/>
            <a:chExt cx="22479000" cy="43815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2479000" cy="438150"/>
            </a:xfrm>
            <a:custGeom>
              <a:avLst/>
              <a:gdLst/>
              <a:ahLst/>
              <a:cxnLst/>
              <a:rect r="r" b="b" t="t" l="l"/>
              <a:pathLst>
                <a:path h="438150" w="22479000">
                  <a:moveTo>
                    <a:pt x="0" y="0"/>
                  </a:moveTo>
                  <a:lnTo>
                    <a:pt x="22479000" y="0"/>
                  </a:lnTo>
                  <a:lnTo>
                    <a:pt x="22479000" y="438150"/>
                  </a:lnTo>
                  <a:lnTo>
                    <a:pt x="0" y="438150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0" t="-949667" r="0" b="-949667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>
              <a:off x="0" y="0"/>
              <a:ext cx="22479000" cy="43815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620"/>
                </a:lnSpc>
              </a:pPr>
              <a:r>
                <a:rPr lang="en-US" b="true" sz="1350">
                  <a:solidFill>
                    <a:srgbClr val="64748B"/>
                  </a:solidFill>
                  <a:latin typeface="Inter Bold"/>
                  <a:ea typeface="Inter Bold"/>
                  <a:cs typeface="Inter Bold"/>
                  <a:sym typeface="Inter Bold"/>
                </a:rPr>
                <a:t>Legend:</a:t>
              </a:r>
            </a:p>
          </p:txBody>
        </p:sp>
      </p:grpSp>
      <p:graphicFrame>
        <p:nvGraphicFramePr>
          <p:cNvPr name="Table 11" id="11"/>
          <p:cNvGraphicFramePr>
            <a:graphicFrameLocks noGrp="true"/>
          </p:cNvGraphicFramePr>
          <p:nvPr/>
        </p:nvGraphicFramePr>
        <p:xfrm>
          <a:off x="728662" y="1568722"/>
          <a:ext cx="16725900" cy="4343400"/>
        </p:xfrm>
        <a:graphic>
          <a:graphicData uri="http://schemas.openxmlformats.org/drawingml/2006/table">
            <a:tbl>
              <a:tblPr/>
              <a:tblGrid>
                <a:gridCol w="2506282"/>
                <a:gridCol w="1521461"/>
                <a:gridCol w="1296474"/>
                <a:gridCol w="1296474"/>
                <a:gridCol w="1521461"/>
                <a:gridCol w="1454148"/>
                <a:gridCol w="1208052"/>
                <a:gridCol w="1296474"/>
                <a:gridCol w="1532107"/>
                <a:gridCol w="1208052"/>
                <a:gridCol w="1884916"/>
              </a:tblGrid>
              <a:tr h="72390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b="true" sz="1575">
                          <a:solidFill>
                            <a:srgbClr val="FFFFFF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Ad Format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b="true" sz="1575">
                          <a:solidFill>
                            <a:srgbClr val="FFFFFF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Shoprite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b="true" sz="1575">
                          <a:solidFill>
                            <a:srgbClr val="FFFFFF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Boxer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b="true" sz="1575">
                          <a:solidFill>
                            <a:srgbClr val="FFFFFF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PEP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b="true" sz="1575">
                          <a:solidFill>
                            <a:srgbClr val="FFFFFF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Takealot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b="true" sz="1575">
                          <a:solidFill>
                            <a:srgbClr val="FFFFFF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Amazon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b="true" sz="1575">
                          <a:solidFill>
                            <a:srgbClr val="FFFFFF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PnP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b="true" sz="1575">
                          <a:solidFill>
                            <a:srgbClr val="FFFFFF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Clicks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b="true" sz="1575">
                          <a:solidFill>
                            <a:srgbClr val="FFFFFF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Dischem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b="true" sz="1575">
                          <a:solidFill>
                            <a:srgbClr val="FFFFFF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Bash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b="true" sz="1575">
                          <a:solidFill>
                            <a:srgbClr val="FFFFFF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Woolworths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</a:tr>
              <a:tr h="72390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b="true" sz="1800">
                          <a:solidFill>
                            <a:srgbClr val="334155"/>
                          </a:solidFill>
                          <a:latin typeface="Inter Bold"/>
                          <a:ea typeface="Inter Bold"/>
                          <a:cs typeface="Inter Bold"/>
                          <a:sym typeface="Inter Bold"/>
                        </a:rPr>
                        <a:t>Spon. Search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Full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None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None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Full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Full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Full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None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None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Full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None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2390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b="true" sz="1800">
                          <a:solidFill>
                            <a:srgbClr val="334155"/>
                          </a:solidFill>
                          <a:latin typeface="Inter Bold"/>
                          <a:ea typeface="Inter Bold"/>
                          <a:cs typeface="Inter Bold"/>
                          <a:sym typeface="Inter Bold"/>
                        </a:rPr>
                        <a:t>Onsite Display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Full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Part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Part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Full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Full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Part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Part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Part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Full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Part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</a:tr>
              <a:tr h="72390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b="true" sz="1800">
                          <a:solidFill>
                            <a:srgbClr val="334155"/>
                          </a:solidFill>
                          <a:latin typeface="Inter Bold"/>
                          <a:ea typeface="Inter Bold"/>
                          <a:cs typeface="Inter Bold"/>
                          <a:sym typeface="Inter Bold"/>
                        </a:rPr>
                        <a:t>Offsite Ext.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Full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Part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Part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Full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Full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Part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None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None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Full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Part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2390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b="true" sz="1800">
                          <a:solidFill>
                            <a:srgbClr val="334155"/>
                          </a:solidFill>
                          <a:latin typeface="Inter Bold"/>
                          <a:ea typeface="Inter Bold"/>
                          <a:cs typeface="Inter Bold"/>
                          <a:sym typeface="Inter Bold"/>
                        </a:rPr>
                        <a:t>In-Store / POS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Part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Full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Full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N/A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N/A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Part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Part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Part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Part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None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</a:tr>
              <a:tr h="72390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b="true" sz="1800">
                          <a:solidFill>
                            <a:srgbClr val="334155"/>
                          </a:solidFill>
                          <a:latin typeface="Inter Bold"/>
                          <a:ea typeface="Inter Bold"/>
                          <a:cs typeface="Inter Bold"/>
                          <a:sym typeface="Inter Bold"/>
                        </a:rPr>
                        <a:t>SMS / WhatsApp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Full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Full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Full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Full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Full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Full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Full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Full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Full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Full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pSp>
        <p:nvGrpSpPr>
          <p:cNvPr name="Group 12" id="12"/>
          <p:cNvGrpSpPr/>
          <p:nvPr/>
        </p:nvGrpSpPr>
        <p:grpSpPr>
          <a:xfrm rot="0">
            <a:off x="1628775" y="6155007"/>
            <a:ext cx="1457325" cy="328612"/>
            <a:chOff x="0" y="0"/>
            <a:chExt cx="1943100" cy="438150"/>
          </a:xfrm>
        </p:grpSpPr>
        <p:sp>
          <p:nvSpPr>
            <p:cNvPr name="Freeform 13" id="13" descr="image.png"/>
            <p:cNvSpPr/>
            <p:nvPr/>
          </p:nvSpPr>
          <p:spPr>
            <a:xfrm flipH="false" flipV="false" rot="0">
              <a:off x="0" y="0"/>
              <a:ext cx="1943100" cy="438150"/>
            </a:xfrm>
            <a:custGeom>
              <a:avLst/>
              <a:gdLst/>
              <a:ahLst/>
              <a:cxnLst/>
              <a:rect r="r" b="b" t="t" l="l"/>
              <a:pathLst>
                <a:path h="438150" w="1943100">
                  <a:moveTo>
                    <a:pt x="0" y="0"/>
                  </a:moveTo>
                  <a:lnTo>
                    <a:pt x="1943100" y="0"/>
                  </a:lnTo>
                  <a:lnTo>
                    <a:pt x="1943100" y="438150"/>
                  </a:lnTo>
                  <a:lnTo>
                    <a:pt x="0" y="438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-4347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3314700" y="6155007"/>
            <a:ext cx="1328738" cy="328612"/>
            <a:chOff x="0" y="0"/>
            <a:chExt cx="1771650" cy="438150"/>
          </a:xfrm>
        </p:grpSpPr>
        <p:sp>
          <p:nvSpPr>
            <p:cNvPr name="Freeform 15" id="15" descr="image.png"/>
            <p:cNvSpPr/>
            <p:nvPr/>
          </p:nvSpPr>
          <p:spPr>
            <a:xfrm flipH="false" flipV="false" rot="0">
              <a:off x="0" y="0"/>
              <a:ext cx="1771650" cy="438150"/>
            </a:xfrm>
            <a:custGeom>
              <a:avLst/>
              <a:gdLst/>
              <a:ahLst/>
              <a:cxnLst/>
              <a:rect r="r" b="b" t="t" l="l"/>
              <a:pathLst>
                <a:path h="438150" w="1771650">
                  <a:moveTo>
                    <a:pt x="0" y="0"/>
                  </a:moveTo>
                  <a:lnTo>
                    <a:pt x="1771650" y="0"/>
                  </a:lnTo>
                  <a:lnTo>
                    <a:pt x="1771650" y="438150"/>
                  </a:lnTo>
                  <a:lnTo>
                    <a:pt x="0" y="438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0" b="-4347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4872038" y="6155007"/>
            <a:ext cx="1271588" cy="328612"/>
            <a:chOff x="0" y="0"/>
            <a:chExt cx="1695450" cy="438150"/>
          </a:xfrm>
        </p:grpSpPr>
        <p:sp>
          <p:nvSpPr>
            <p:cNvPr name="Freeform 17" id="17" descr="image.png"/>
            <p:cNvSpPr/>
            <p:nvPr/>
          </p:nvSpPr>
          <p:spPr>
            <a:xfrm flipH="false" flipV="false" rot="0">
              <a:off x="0" y="0"/>
              <a:ext cx="1695450" cy="438150"/>
            </a:xfrm>
            <a:custGeom>
              <a:avLst/>
              <a:gdLst/>
              <a:ahLst/>
              <a:cxnLst/>
              <a:rect r="r" b="b" t="t" l="l"/>
              <a:pathLst>
                <a:path h="438150" w="1695450">
                  <a:moveTo>
                    <a:pt x="0" y="0"/>
                  </a:moveTo>
                  <a:lnTo>
                    <a:pt x="1695450" y="0"/>
                  </a:lnTo>
                  <a:lnTo>
                    <a:pt x="1695450" y="438150"/>
                  </a:lnTo>
                  <a:lnTo>
                    <a:pt x="0" y="438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0" b="-4347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6372225" y="6155007"/>
            <a:ext cx="1543050" cy="328612"/>
            <a:chOff x="0" y="0"/>
            <a:chExt cx="2057400" cy="438150"/>
          </a:xfrm>
        </p:grpSpPr>
        <p:sp>
          <p:nvSpPr>
            <p:cNvPr name="Freeform 19" id="19" descr="image.png"/>
            <p:cNvSpPr/>
            <p:nvPr/>
          </p:nvSpPr>
          <p:spPr>
            <a:xfrm flipH="false" flipV="false" rot="0">
              <a:off x="0" y="0"/>
              <a:ext cx="2057400" cy="438150"/>
            </a:xfrm>
            <a:custGeom>
              <a:avLst/>
              <a:gdLst/>
              <a:ahLst/>
              <a:cxnLst/>
              <a:rect r="r" b="b" t="t" l="l"/>
              <a:pathLst>
                <a:path h="438150" w="2057400">
                  <a:moveTo>
                    <a:pt x="0" y="0"/>
                  </a:moveTo>
                  <a:lnTo>
                    <a:pt x="2057400" y="0"/>
                  </a:lnTo>
                  <a:lnTo>
                    <a:pt x="2057400" y="438150"/>
                  </a:lnTo>
                  <a:lnTo>
                    <a:pt x="0" y="438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0" b="-4347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728662" y="2947464"/>
            <a:ext cx="2540498" cy="14288"/>
            <a:chOff x="0" y="0"/>
            <a:chExt cx="3387331" cy="1905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3387344" cy="19050"/>
            </a:xfrm>
            <a:custGeom>
              <a:avLst/>
              <a:gdLst/>
              <a:ahLst/>
              <a:cxnLst/>
              <a:rect r="r" b="b" t="t" l="l"/>
              <a:pathLst>
                <a:path h="19050" w="3387344">
                  <a:moveTo>
                    <a:pt x="0" y="0"/>
                  </a:moveTo>
                  <a:lnTo>
                    <a:pt x="3387344" y="0"/>
                  </a:lnTo>
                  <a:lnTo>
                    <a:pt x="3387344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22" id="22"/>
          <p:cNvGrpSpPr/>
          <p:nvPr/>
        </p:nvGrpSpPr>
        <p:grpSpPr>
          <a:xfrm rot="0">
            <a:off x="3269161" y="2947464"/>
            <a:ext cx="1530991" cy="14288"/>
            <a:chOff x="0" y="0"/>
            <a:chExt cx="2041322" cy="1905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2041271" cy="19050"/>
            </a:xfrm>
            <a:custGeom>
              <a:avLst/>
              <a:gdLst/>
              <a:ahLst/>
              <a:cxnLst/>
              <a:rect r="r" b="b" t="t" l="l"/>
              <a:pathLst>
                <a:path h="19050" w="2041271">
                  <a:moveTo>
                    <a:pt x="0" y="0"/>
                  </a:moveTo>
                  <a:lnTo>
                    <a:pt x="2041271" y="0"/>
                  </a:lnTo>
                  <a:lnTo>
                    <a:pt x="2041271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24" id="24"/>
          <p:cNvGrpSpPr/>
          <p:nvPr/>
        </p:nvGrpSpPr>
        <p:grpSpPr>
          <a:xfrm rot="0">
            <a:off x="4800152" y="2947464"/>
            <a:ext cx="1300382" cy="14288"/>
            <a:chOff x="0" y="0"/>
            <a:chExt cx="1733842" cy="1905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1733804" cy="19050"/>
            </a:xfrm>
            <a:custGeom>
              <a:avLst/>
              <a:gdLst/>
              <a:ahLst/>
              <a:cxnLst/>
              <a:rect r="r" b="b" t="t" l="l"/>
              <a:pathLst>
                <a:path h="19050" w="1733804">
                  <a:moveTo>
                    <a:pt x="0" y="0"/>
                  </a:moveTo>
                  <a:lnTo>
                    <a:pt x="1733804" y="0"/>
                  </a:lnTo>
                  <a:lnTo>
                    <a:pt x="1733804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26" id="26"/>
          <p:cNvGrpSpPr/>
          <p:nvPr/>
        </p:nvGrpSpPr>
        <p:grpSpPr>
          <a:xfrm rot="0">
            <a:off x="6100543" y="2947464"/>
            <a:ext cx="1300382" cy="14288"/>
            <a:chOff x="0" y="0"/>
            <a:chExt cx="1733842" cy="1905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1733804" cy="19050"/>
            </a:xfrm>
            <a:custGeom>
              <a:avLst/>
              <a:gdLst/>
              <a:ahLst/>
              <a:cxnLst/>
              <a:rect r="r" b="b" t="t" l="l"/>
              <a:pathLst>
                <a:path h="19050" w="1733804">
                  <a:moveTo>
                    <a:pt x="0" y="0"/>
                  </a:moveTo>
                  <a:lnTo>
                    <a:pt x="1733804" y="0"/>
                  </a:lnTo>
                  <a:lnTo>
                    <a:pt x="1733804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28" id="28"/>
          <p:cNvGrpSpPr/>
          <p:nvPr/>
        </p:nvGrpSpPr>
        <p:grpSpPr>
          <a:xfrm rot="0">
            <a:off x="7400925" y="2947464"/>
            <a:ext cx="1530991" cy="14288"/>
            <a:chOff x="0" y="0"/>
            <a:chExt cx="2041322" cy="1905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2041271" cy="19050"/>
            </a:xfrm>
            <a:custGeom>
              <a:avLst/>
              <a:gdLst/>
              <a:ahLst/>
              <a:cxnLst/>
              <a:rect r="r" b="b" t="t" l="l"/>
              <a:pathLst>
                <a:path h="19050" w="2041271">
                  <a:moveTo>
                    <a:pt x="0" y="0"/>
                  </a:moveTo>
                  <a:lnTo>
                    <a:pt x="2041271" y="0"/>
                  </a:lnTo>
                  <a:lnTo>
                    <a:pt x="2041271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30" id="30"/>
          <p:cNvGrpSpPr/>
          <p:nvPr/>
        </p:nvGrpSpPr>
        <p:grpSpPr>
          <a:xfrm rot="0">
            <a:off x="8931916" y="2947464"/>
            <a:ext cx="1462011" cy="14288"/>
            <a:chOff x="0" y="0"/>
            <a:chExt cx="1949348" cy="19050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1949323" cy="19050"/>
            </a:xfrm>
            <a:custGeom>
              <a:avLst/>
              <a:gdLst/>
              <a:ahLst/>
              <a:cxnLst/>
              <a:rect r="r" b="b" t="t" l="l"/>
              <a:pathLst>
                <a:path h="19050" w="1949323">
                  <a:moveTo>
                    <a:pt x="0" y="0"/>
                  </a:moveTo>
                  <a:lnTo>
                    <a:pt x="1949323" y="0"/>
                  </a:lnTo>
                  <a:lnTo>
                    <a:pt x="1949323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32" id="32"/>
          <p:cNvGrpSpPr/>
          <p:nvPr/>
        </p:nvGrpSpPr>
        <p:grpSpPr>
          <a:xfrm rot="0">
            <a:off x="10393928" y="2947464"/>
            <a:ext cx="1209751" cy="14288"/>
            <a:chOff x="0" y="0"/>
            <a:chExt cx="1613002" cy="1905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1613027" cy="19050"/>
            </a:xfrm>
            <a:custGeom>
              <a:avLst/>
              <a:gdLst/>
              <a:ahLst/>
              <a:cxnLst/>
              <a:rect r="r" b="b" t="t" l="l"/>
              <a:pathLst>
                <a:path h="19050" w="1613027">
                  <a:moveTo>
                    <a:pt x="0" y="0"/>
                  </a:moveTo>
                  <a:lnTo>
                    <a:pt x="1613027" y="0"/>
                  </a:lnTo>
                  <a:lnTo>
                    <a:pt x="1613027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34" id="34"/>
          <p:cNvGrpSpPr/>
          <p:nvPr/>
        </p:nvGrpSpPr>
        <p:grpSpPr>
          <a:xfrm rot="0">
            <a:off x="11603679" y="2947464"/>
            <a:ext cx="1300382" cy="14288"/>
            <a:chOff x="0" y="0"/>
            <a:chExt cx="1733842" cy="19050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1733804" cy="19050"/>
            </a:xfrm>
            <a:custGeom>
              <a:avLst/>
              <a:gdLst/>
              <a:ahLst/>
              <a:cxnLst/>
              <a:rect r="r" b="b" t="t" l="l"/>
              <a:pathLst>
                <a:path h="19050" w="1733804">
                  <a:moveTo>
                    <a:pt x="0" y="0"/>
                  </a:moveTo>
                  <a:lnTo>
                    <a:pt x="1733804" y="0"/>
                  </a:lnTo>
                  <a:lnTo>
                    <a:pt x="1733804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36" id="36"/>
          <p:cNvGrpSpPr/>
          <p:nvPr/>
        </p:nvGrpSpPr>
        <p:grpSpPr>
          <a:xfrm rot="0">
            <a:off x="12904070" y="2947464"/>
            <a:ext cx="1541936" cy="14288"/>
            <a:chOff x="0" y="0"/>
            <a:chExt cx="2055914" cy="1905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2055876" cy="19050"/>
            </a:xfrm>
            <a:custGeom>
              <a:avLst/>
              <a:gdLst/>
              <a:ahLst/>
              <a:cxnLst/>
              <a:rect r="r" b="b" t="t" l="l"/>
              <a:pathLst>
                <a:path h="19050" w="2055876">
                  <a:moveTo>
                    <a:pt x="0" y="0"/>
                  </a:moveTo>
                  <a:lnTo>
                    <a:pt x="2055876" y="0"/>
                  </a:lnTo>
                  <a:lnTo>
                    <a:pt x="2055876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38" id="38"/>
          <p:cNvGrpSpPr/>
          <p:nvPr/>
        </p:nvGrpSpPr>
        <p:grpSpPr>
          <a:xfrm rot="0">
            <a:off x="14445996" y="2947464"/>
            <a:ext cx="1209751" cy="14288"/>
            <a:chOff x="0" y="0"/>
            <a:chExt cx="1613002" cy="19050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1613027" cy="19050"/>
            </a:xfrm>
            <a:custGeom>
              <a:avLst/>
              <a:gdLst/>
              <a:ahLst/>
              <a:cxnLst/>
              <a:rect r="r" b="b" t="t" l="l"/>
              <a:pathLst>
                <a:path h="19050" w="1613027">
                  <a:moveTo>
                    <a:pt x="0" y="0"/>
                  </a:moveTo>
                  <a:lnTo>
                    <a:pt x="1613027" y="0"/>
                  </a:lnTo>
                  <a:lnTo>
                    <a:pt x="1613027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40" id="40"/>
          <p:cNvGrpSpPr/>
          <p:nvPr/>
        </p:nvGrpSpPr>
        <p:grpSpPr>
          <a:xfrm rot="0">
            <a:off x="728662" y="3690414"/>
            <a:ext cx="2540498" cy="14288"/>
            <a:chOff x="0" y="0"/>
            <a:chExt cx="3387331" cy="19050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3387344" cy="19050"/>
            </a:xfrm>
            <a:custGeom>
              <a:avLst/>
              <a:gdLst/>
              <a:ahLst/>
              <a:cxnLst/>
              <a:rect r="r" b="b" t="t" l="l"/>
              <a:pathLst>
                <a:path h="19050" w="3387344">
                  <a:moveTo>
                    <a:pt x="0" y="0"/>
                  </a:moveTo>
                  <a:lnTo>
                    <a:pt x="3387344" y="0"/>
                  </a:lnTo>
                  <a:lnTo>
                    <a:pt x="3387344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42" id="42"/>
          <p:cNvGrpSpPr/>
          <p:nvPr/>
        </p:nvGrpSpPr>
        <p:grpSpPr>
          <a:xfrm rot="0">
            <a:off x="15655747" y="2947464"/>
            <a:ext cx="1903581" cy="14288"/>
            <a:chOff x="0" y="0"/>
            <a:chExt cx="2538108" cy="19050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2538095" cy="19050"/>
            </a:xfrm>
            <a:custGeom>
              <a:avLst/>
              <a:gdLst/>
              <a:ahLst/>
              <a:cxnLst/>
              <a:rect r="r" b="b" t="t" l="l"/>
              <a:pathLst>
                <a:path h="19050" w="2538095">
                  <a:moveTo>
                    <a:pt x="0" y="0"/>
                  </a:moveTo>
                  <a:lnTo>
                    <a:pt x="2538095" y="0"/>
                  </a:lnTo>
                  <a:lnTo>
                    <a:pt x="2538095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44" id="44"/>
          <p:cNvGrpSpPr/>
          <p:nvPr/>
        </p:nvGrpSpPr>
        <p:grpSpPr>
          <a:xfrm rot="0">
            <a:off x="3269161" y="3690414"/>
            <a:ext cx="1530991" cy="14288"/>
            <a:chOff x="0" y="0"/>
            <a:chExt cx="2041322" cy="19050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2041271" cy="19050"/>
            </a:xfrm>
            <a:custGeom>
              <a:avLst/>
              <a:gdLst/>
              <a:ahLst/>
              <a:cxnLst/>
              <a:rect r="r" b="b" t="t" l="l"/>
              <a:pathLst>
                <a:path h="19050" w="2041271">
                  <a:moveTo>
                    <a:pt x="0" y="0"/>
                  </a:moveTo>
                  <a:lnTo>
                    <a:pt x="2041271" y="0"/>
                  </a:lnTo>
                  <a:lnTo>
                    <a:pt x="2041271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46" id="46"/>
          <p:cNvGrpSpPr/>
          <p:nvPr/>
        </p:nvGrpSpPr>
        <p:grpSpPr>
          <a:xfrm rot="0">
            <a:off x="4800152" y="3690414"/>
            <a:ext cx="1300382" cy="14288"/>
            <a:chOff x="0" y="0"/>
            <a:chExt cx="1733842" cy="19050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1733804" cy="19050"/>
            </a:xfrm>
            <a:custGeom>
              <a:avLst/>
              <a:gdLst/>
              <a:ahLst/>
              <a:cxnLst/>
              <a:rect r="r" b="b" t="t" l="l"/>
              <a:pathLst>
                <a:path h="19050" w="1733804">
                  <a:moveTo>
                    <a:pt x="0" y="0"/>
                  </a:moveTo>
                  <a:lnTo>
                    <a:pt x="1733804" y="0"/>
                  </a:lnTo>
                  <a:lnTo>
                    <a:pt x="1733804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48" id="48"/>
          <p:cNvGrpSpPr/>
          <p:nvPr/>
        </p:nvGrpSpPr>
        <p:grpSpPr>
          <a:xfrm rot="0">
            <a:off x="6100543" y="3690414"/>
            <a:ext cx="1300382" cy="14288"/>
            <a:chOff x="0" y="0"/>
            <a:chExt cx="1733842" cy="19050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0" y="0"/>
              <a:ext cx="1733804" cy="19050"/>
            </a:xfrm>
            <a:custGeom>
              <a:avLst/>
              <a:gdLst/>
              <a:ahLst/>
              <a:cxnLst/>
              <a:rect r="r" b="b" t="t" l="l"/>
              <a:pathLst>
                <a:path h="19050" w="1733804">
                  <a:moveTo>
                    <a:pt x="0" y="0"/>
                  </a:moveTo>
                  <a:lnTo>
                    <a:pt x="1733804" y="0"/>
                  </a:lnTo>
                  <a:lnTo>
                    <a:pt x="1733804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50" id="50"/>
          <p:cNvGrpSpPr/>
          <p:nvPr/>
        </p:nvGrpSpPr>
        <p:grpSpPr>
          <a:xfrm rot="0">
            <a:off x="7400925" y="3690414"/>
            <a:ext cx="1530991" cy="14288"/>
            <a:chOff x="0" y="0"/>
            <a:chExt cx="2041322" cy="19050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2041271" cy="19050"/>
            </a:xfrm>
            <a:custGeom>
              <a:avLst/>
              <a:gdLst/>
              <a:ahLst/>
              <a:cxnLst/>
              <a:rect r="r" b="b" t="t" l="l"/>
              <a:pathLst>
                <a:path h="19050" w="2041271">
                  <a:moveTo>
                    <a:pt x="0" y="0"/>
                  </a:moveTo>
                  <a:lnTo>
                    <a:pt x="2041271" y="0"/>
                  </a:lnTo>
                  <a:lnTo>
                    <a:pt x="2041271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52" id="52"/>
          <p:cNvGrpSpPr/>
          <p:nvPr/>
        </p:nvGrpSpPr>
        <p:grpSpPr>
          <a:xfrm rot="0">
            <a:off x="8931916" y="3690414"/>
            <a:ext cx="1462011" cy="14288"/>
            <a:chOff x="0" y="0"/>
            <a:chExt cx="1949348" cy="19050"/>
          </a:xfrm>
        </p:grpSpPr>
        <p:sp>
          <p:nvSpPr>
            <p:cNvPr name="Freeform 53" id="53"/>
            <p:cNvSpPr/>
            <p:nvPr/>
          </p:nvSpPr>
          <p:spPr>
            <a:xfrm flipH="false" flipV="false" rot="0">
              <a:off x="0" y="0"/>
              <a:ext cx="1949323" cy="19050"/>
            </a:xfrm>
            <a:custGeom>
              <a:avLst/>
              <a:gdLst/>
              <a:ahLst/>
              <a:cxnLst/>
              <a:rect r="r" b="b" t="t" l="l"/>
              <a:pathLst>
                <a:path h="19050" w="1949323">
                  <a:moveTo>
                    <a:pt x="0" y="0"/>
                  </a:moveTo>
                  <a:lnTo>
                    <a:pt x="1949323" y="0"/>
                  </a:lnTo>
                  <a:lnTo>
                    <a:pt x="1949323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54" id="54"/>
          <p:cNvGrpSpPr/>
          <p:nvPr/>
        </p:nvGrpSpPr>
        <p:grpSpPr>
          <a:xfrm rot="0">
            <a:off x="10393928" y="3690414"/>
            <a:ext cx="1209751" cy="14288"/>
            <a:chOff x="0" y="0"/>
            <a:chExt cx="1613002" cy="19050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1613027" cy="19050"/>
            </a:xfrm>
            <a:custGeom>
              <a:avLst/>
              <a:gdLst/>
              <a:ahLst/>
              <a:cxnLst/>
              <a:rect r="r" b="b" t="t" l="l"/>
              <a:pathLst>
                <a:path h="19050" w="1613027">
                  <a:moveTo>
                    <a:pt x="0" y="0"/>
                  </a:moveTo>
                  <a:lnTo>
                    <a:pt x="1613027" y="0"/>
                  </a:lnTo>
                  <a:lnTo>
                    <a:pt x="1613027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56" id="56"/>
          <p:cNvGrpSpPr/>
          <p:nvPr/>
        </p:nvGrpSpPr>
        <p:grpSpPr>
          <a:xfrm rot="0">
            <a:off x="11603679" y="3690414"/>
            <a:ext cx="1300382" cy="14288"/>
            <a:chOff x="0" y="0"/>
            <a:chExt cx="1733842" cy="19050"/>
          </a:xfrm>
        </p:grpSpPr>
        <p:sp>
          <p:nvSpPr>
            <p:cNvPr name="Freeform 57" id="57"/>
            <p:cNvSpPr/>
            <p:nvPr/>
          </p:nvSpPr>
          <p:spPr>
            <a:xfrm flipH="false" flipV="false" rot="0">
              <a:off x="0" y="0"/>
              <a:ext cx="1733804" cy="19050"/>
            </a:xfrm>
            <a:custGeom>
              <a:avLst/>
              <a:gdLst/>
              <a:ahLst/>
              <a:cxnLst/>
              <a:rect r="r" b="b" t="t" l="l"/>
              <a:pathLst>
                <a:path h="19050" w="1733804">
                  <a:moveTo>
                    <a:pt x="0" y="0"/>
                  </a:moveTo>
                  <a:lnTo>
                    <a:pt x="1733804" y="0"/>
                  </a:lnTo>
                  <a:lnTo>
                    <a:pt x="1733804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58" id="58"/>
          <p:cNvGrpSpPr/>
          <p:nvPr/>
        </p:nvGrpSpPr>
        <p:grpSpPr>
          <a:xfrm rot="0">
            <a:off x="12904070" y="3690414"/>
            <a:ext cx="1541936" cy="14288"/>
            <a:chOff x="0" y="0"/>
            <a:chExt cx="2055914" cy="19050"/>
          </a:xfrm>
        </p:grpSpPr>
        <p:sp>
          <p:nvSpPr>
            <p:cNvPr name="Freeform 59" id="59"/>
            <p:cNvSpPr/>
            <p:nvPr/>
          </p:nvSpPr>
          <p:spPr>
            <a:xfrm flipH="false" flipV="false" rot="0">
              <a:off x="0" y="0"/>
              <a:ext cx="2055876" cy="19050"/>
            </a:xfrm>
            <a:custGeom>
              <a:avLst/>
              <a:gdLst/>
              <a:ahLst/>
              <a:cxnLst/>
              <a:rect r="r" b="b" t="t" l="l"/>
              <a:pathLst>
                <a:path h="19050" w="2055876">
                  <a:moveTo>
                    <a:pt x="0" y="0"/>
                  </a:moveTo>
                  <a:lnTo>
                    <a:pt x="2055876" y="0"/>
                  </a:lnTo>
                  <a:lnTo>
                    <a:pt x="2055876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60" id="60"/>
          <p:cNvGrpSpPr/>
          <p:nvPr/>
        </p:nvGrpSpPr>
        <p:grpSpPr>
          <a:xfrm rot="0">
            <a:off x="14445996" y="3690414"/>
            <a:ext cx="1209751" cy="14288"/>
            <a:chOff x="0" y="0"/>
            <a:chExt cx="1613002" cy="19050"/>
          </a:xfrm>
        </p:grpSpPr>
        <p:sp>
          <p:nvSpPr>
            <p:cNvPr name="Freeform 61" id="61"/>
            <p:cNvSpPr/>
            <p:nvPr/>
          </p:nvSpPr>
          <p:spPr>
            <a:xfrm flipH="false" flipV="false" rot="0">
              <a:off x="0" y="0"/>
              <a:ext cx="1613027" cy="19050"/>
            </a:xfrm>
            <a:custGeom>
              <a:avLst/>
              <a:gdLst/>
              <a:ahLst/>
              <a:cxnLst/>
              <a:rect r="r" b="b" t="t" l="l"/>
              <a:pathLst>
                <a:path h="19050" w="1613027">
                  <a:moveTo>
                    <a:pt x="0" y="0"/>
                  </a:moveTo>
                  <a:lnTo>
                    <a:pt x="1613027" y="0"/>
                  </a:lnTo>
                  <a:lnTo>
                    <a:pt x="1613027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62" id="62"/>
          <p:cNvGrpSpPr/>
          <p:nvPr/>
        </p:nvGrpSpPr>
        <p:grpSpPr>
          <a:xfrm rot="0">
            <a:off x="15655747" y="3690414"/>
            <a:ext cx="1903581" cy="14288"/>
            <a:chOff x="0" y="0"/>
            <a:chExt cx="2538108" cy="19050"/>
          </a:xfrm>
        </p:grpSpPr>
        <p:sp>
          <p:nvSpPr>
            <p:cNvPr name="Freeform 63" id="63"/>
            <p:cNvSpPr/>
            <p:nvPr/>
          </p:nvSpPr>
          <p:spPr>
            <a:xfrm flipH="false" flipV="false" rot="0">
              <a:off x="0" y="0"/>
              <a:ext cx="2538095" cy="19050"/>
            </a:xfrm>
            <a:custGeom>
              <a:avLst/>
              <a:gdLst/>
              <a:ahLst/>
              <a:cxnLst/>
              <a:rect r="r" b="b" t="t" l="l"/>
              <a:pathLst>
                <a:path h="19050" w="2538095">
                  <a:moveTo>
                    <a:pt x="0" y="0"/>
                  </a:moveTo>
                  <a:lnTo>
                    <a:pt x="2538095" y="0"/>
                  </a:lnTo>
                  <a:lnTo>
                    <a:pt x="2538095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64" id="64"/>
          <p:cNvGrpSpPr/>
          <p:nvPr/>
        </p:nvGrpSpPr>
        <p:grpSpPr>
          <a:xfrm rot="0">
            <a:off x="728662" y="4433364"/>
            <a:ext cx="2540498" cy="14288"/>
            <a:chOff x="0" y="0"/>
            <a:chExt cx="3387331" cy="19050"/>
          </a:xfrm>
        </p:grpSpPr>
        <p:sp>
          <p:nvSpPr>
            <p:cNvPr name="Freeform 65" id="65"/>
            <p:cNvSpPr/>
            <p:nvPr/>
          </p:nvSpPr>
          <p:spPr>
            <a:xfrm flipH="false" flipV="false" rot="0">
              <a:off x="0" y="0"/>
              <a:ext cx="3387344" cy="19050"/>
            </a:xfrm>
            <a:custGeom>
              <a:avLst/>
              <a:gdLst/>
              <a:ahLst/>
              <a:cxnLst/>
              <a:rect r="r" b="b" t="t" l="l"/>
              <a:pathLst>
                <a:path h="19050" w="3387344">
                  <a:moveTo>
                    <a:pt x="0" y="0"/>
                  </a:moveTo>
                  <a:lnTo>
                    <a:pt x="3387344" y="0"/>
                  </a:lnTo>
                  <a:lnTo>
                    <a:pt x="3387344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66" id="66"/>
          <p:cNvGrpSpPr/>
          <p:nvPr/>
        </p:nvGrpSpPr>
        <p:grpSpPr>
          <a:xfrm rot="0">
            <a:off x="3269161" y="4433364"/>
            <a:ext cx="1530991" cy="14288"/>
            <a:chOff x="0" y="0"/>
            <a:chExt cx="2041322" cy="19050"/>
          </a:xfrm>
        </p:grpSpPr>
        <p:sp>
          <p:nvSpPr>
            <p:cNvPr name="Freeform 67" id="67"/>
            <p:cNvSpPr/>
            <p:nvPr/>
          </p:nvSpPr>
          <p:spPr>
            <a:xfrm flipH="false" flipV="false" rot="0">
              <a:off x="0" y="0"/>
              <a:ext cx="2041271" cy="19050"/>
            </a:xfrm>
            <a:custGeom>
              <a:avLst/>
              <a:gdLst/>
              <a:ahLst/>
              <a:cxnLst/>
              <a:rect r="r" b="b" t="t" l="l"/>
              <a:pathLst>
                <a:path h="19050" w="2041271">
                  <a:moveTo>
                    <a:pt x="0" y="0"/>
                  </a:moveTo>
                  <a:lnTo>
                    <a:pt x="2041271" y="0"/>
                  </a:lnTo>
                  <a:lnTo>
                    <a:pt x="2041271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68" id="68"/>
          <p:cNvGrpSpPr/>
          <p:nvPr/>
        </p:nvGrpSpPr>
        <p:grpSpPr>
          <a:xfrm rot="0">
            <a:off x="4800152" y="4433364"/>
            <a:ext cx="1300382" cy="14288"/>
            <a:chOff x="0" y="0"/>
            <a:chExt cx="1733842" cy="19050"/>
          </a:xfrm>
        </p:grpSpPr>
        <p:sp>
          <p:nvSpPr>
            <p:cNvPr name="Freeform 69" id="69"/>
            <p:cNvSpPr/>
            <p:nvPr/>
          </p:nvSpPr>
          <p:spPr>
            <a:xfrm flipH="false" flipV="false" rot="0">
              <a:off x="0" y="0"/>
              <a:ext cx="1733804" cy="19050"/>
            </a:xfrm>
            <a:custGeom>
              <a:avLst/>
              <a:gdLst/>
              <a:ahLst/>
              <a:cxnLst/>
              <a:rect r="r" b="b" t="t" l="l"/>
              <a:pathLst>
                <a:path h="19050" w="1733804">
                  <a:moveTo>
                    <a:pt x="0" y="0"/>
                  </a:moveTo>
                  <a:lnTo>
                    <a:pt x="1733804" y="0"/>
                  </a:lnTo>
                  <a:lnTo>
                    <a:pt x="1733804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70" id="70"/>
          <p:cNvGrpSpPr/>
          <p:nvPr/>
        </p:nvGrpSpPr>
        <p:grpSpPr>
          <a:xfrm rot="0">
            <a:off x="6100543" y="4433364"/>
            <a:ext cx="1300382" cy="14288"/>
            <a:chOff x="0" y="0"/>
            <a:chExt cx="1733842" cy="19050"/>
          </a:xfrm>
        </p:grpSpPr>
        <p:sp>
          <p:nvSpPr>
            <p:cNvPr name="Freeform 71" id="71"/>
            <p:cNvSpPr/>
            <p:nvPr/>
          </p:nvSpPr>
          <p:spPr>
            <a:xfrm flipH="false" flipV="false" rot="0">
              <a:off x="0" y="0"/>
              <a:ext cx="1733804" cy="19050"/>
            </a:xfrm>
            <a:custGeom>
              <a:avLst/>
              <a:gdLst/>
              <a:ahLst/>
              <a:cxnLst/>
              <a:rect r="r" b="b" t="t" l="l"/>
              <a:pathLst>
                <a:path h="19050" w="1733804">
                  <a:moveTo>
                    <a:pt x="0" y="0"/>
                  </a:moveTo>
                  <a:lnTo>
                    <a:pt x="1733804" y="0"/>
                  </a:lnTo>
                  <a:lnTo>
                    <a:pt x="1733804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72" id="72"/>
          <p:cNvGrpSpPr/>
          <p:nvPr/>
        </p:nvGrpSpPr>
        <p:grpSpPr>
          <a:xfrm rot="0">
            <a:off x="7400925" y="4433364"/>
            <a:ext cx="1530991" cy="14288"/>
            <a:chOff x="0" y="0"/>
            <a:chExt cx="2041322" cy="19050"/>
          </a:xfrm>
        </p:grpSpPr>
        <p:sp>
          <p:nvSpPr>
            <p:cNvPr name="Freeform 73" id="73"/>
            <p:cNvSpPr/>
            <p:nvPr/>
          </p:nvSpPr>
          <p:spPr>
            <a:xfrm flipH="false" flipV="false" rot="0">
              <a:off x="0" y="0"/>
              <a:ext cx="2041271" cy="19050"/>
            </a:xfrm>
            <a:custGeom>
              <a:avLst/>
              <a:gdLst/>
              <a:ahLst/>
              <a:cxnLst/>
              <a:rect r="r" b="b" t="t" l="l"/>
              <a:pathLst>
                <a:path h="19050" w="2041271">
                  <a:moveTo>
                    <a:pt x="0" y="0"/>
                  </a:moveTo>
                  <a:lnTo>
                    <a:pt x="2041271" y="0"/>
                  </a:lnTo>
                  <a:lnTo>
                    <a:pt x="2041271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74" id="74"/>
          <p:cNvGrpSpPr/>
          <p:nvPr/>
        </p:nvGrpSpPr>
        <p:grpSpPr>
          <a:xfrm rot="0">
            <a:off x="8931916" y="4433364"/>
            <a:ext cx="1462011" cy="14288"/>
            <a:chOff x="0" y="0"/>
            <a:chExt cx="1949348" cy="19050"/>
          </a:xfrm>
        </p:grpSpPr>
        <p:sp>
          <p:nvSpPr>
            <p:cNvPr name="Freeform 75" id="75"/>
            <p:cNvSpPr/>
            <p:nvPr/>
          </p:nvSpPr>
          <p:spPr>
            <a:xfrm flipH="false" flipV="false" rot="0">
              <a:off x="0" y="0"/>
              <a:ext cx="1949323" cy="19050"/>
            </a:xfrm>
            <a:custGeom>
              <a:avLst/>
              <a:gdLst/>
              <a:ahLst/>
              <a:cxnLst/>
              <a:rect r="r" b="b" t="t" l="l"/>
              <a:pathLst>
                <a:path h="19050" w="1949323">
                  <a:moveTo>
                    <a:pt x="0" y="0"/>
                  </a:moveTo>
                  <a:lnTo>
                    <a:pt x="1949323" y="0"/>
                  </a:lnTo>
                  <a:lnTo>
                    <a:pt x="1949323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76" id="76"/>
          <p:cNvGrpSpPr/>
          <p:nvPr/>
        </p:nvGrpSpPr>
        <p:grpSpPr>
          <a:xfrm rot="0">
            <a:off x="10393928" y="4433364"/>
            <a:ext cx="1209751" cy="14288"/>
            <a:chOff x="0" y="0"/>
            <a:chExt cx="1613002" cy="19050"/>
          </a:xfrm>
        </p:grpSpPr>
        <p:sp>
          <p:nvSpPr>
            <p:cNvPr name="Freeform 77" id="77"/>
            <p:cNvSpPr/>
            <p:nvPr/>
          </p:nvSpPr>
          <p:spPr>
            <a:xfrm flipH="false" flipV="false" rot="0">
              <a:off x="0" y="0"/>
              <a:ext cx="1613027" cy="19050"/>
            </a:xfrm>
            <a:custGeom>
              <a:avLst/>
              <a:gdLst/>
              <a:ahLst/>
              <a:cxnLst/>
              <a:rect r="r" b="b" t="t" l="l"/>
              <a:pathLst>
                <a:path h="19050" w="1613027">
                  <a:moveTo>
                    <a:pt x="0" y="0"/>
                  </a:moveTo>
                  <a:lnTo>
                    <a:pt x="1613027" y="0"/>
                  </a:lnTo>
                  <a:lnTo>
                    <a:pt x="1613027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78" id="78"/>
          <p:cNvGrpSpPr/>
          <p:nvPr/>
        </p:nvGrpSpPr>
        <p:grpSpPr>
          <a:xfrm rot="0">
            <a:off x="11603679" y="4433364"/>
            <a:ext cx="1300382" cy="14288"/>
            <a:chOff x="0" y="0"/>
            <a:chExt cx="1733842" cy="19050"/>
          </a:xfrm>
        </p:grpSpPr>
        <p:sp>
          <p:nvSpPr>
            <p:cNvPr name="Freeform 79" id="79"/>
            <p:cNvSpPr/>
            <p:nvPr/>
          </p:nvSpPr>
          <p:spPr>
            <a:xfrm flipH="false" flipV="false" rot="0">
              <a:off x="0" y="0"/>
              <a:ext cx="1733804" cy="19050"/>
            </a:xfrm>
            <a:custGeom>
              <a:avLst/>
              <a:gdLst/>
              <a:ahLst/>
              <a:cxnLst/>
              <a:rect r="r" b="b" t="t" l="l"/>
              <a:pathLst>
                <a:path h="19050" w="1733804">
                  <a:moveTo>
                    <a:pt x="0" y="0"/>
                  </a:moveTo>
                  <a:lnTo>
                    <a:pt x="1733804" y="0"/>
                  </a:lnTo>
                  <a:lnTo>
                    <a:pt x="1733804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80" id="80"/>
          <p:cNvGrpSpPr/>
          <p:nvPr/>
        </p:nvGrpSpPr>
        <p:grpSpPr>
          <a:xfrm rot="0">
            <a:off x="12904070" y="4433364"/>
            <a:ext cx="1541936" cy="14288"/>
            <a:chOff x="0" y="0"/>
            <a:chExt cx="2055914" cy="19050"/>
          </a:xfrm>
        </p:grpSpPr>
        <p:sp>
          <p:nvSpPr>
            <p:cNvPr name="Freeform 81" id="81"/>
            <p:cNvSpPr/>
            <p:nvPr/>
          </p:nvSpPr>
          <p:spPr>
            <a:xfrm flipH="false" flipV="false" rot="0">
              <a:off x="0" y="0"/>
              <a:ext cx="2055876" cy="19050"/>
            </a:xfrm>
            <a:custGeom>
              <a:avLst/>
              <a:gdLst/>
              <a:ahLst/>
              <a:cxnLst/>
              <a:rect r="r" b="b" t="t" l="l"/>
              <a:pathLst>
                <a:path h="19050" w="2055876">
                  <a:moveTo>
                    <a:pt x="0" y="0"/>
                  </a:moveTo>
                  <a:lnTo>
                    <a:pt x="2055876" y="0"/>
                  </a:lnTo>
                  <a:lnTo>
                    <a:pt x="2055876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82" id="82"/>
          <p:cNvGrpSpPr/>
          <p:nvPr/>
        </p:nvGrpSpPr>
        <p:grpSpPr>
          <a:xfrm rot="0">
            <a:off x="14445996" y="4433364"/>
            <a:ext cx="1209751" cy="14288"/>
            <a:chOff x="0" y="0"/>
            <a:chExt cx="1613002" cy="19050"/>
          </a:xfrm>
        </p:grpSpPr>
        <p:sp>
          <p:nvSpPr>
            <p:cNvPr name="Freeform 83" id="83"/>
            <p:cNvSpPr/>
            <p:nvPr/>
          </p:nvSpPr>
          <p:spPr>
            <a:xfrm flipH="false" flipV="false" rot="0">
              <a:off x="0" y="0"/>
              <a:ext cx="1613027" cy="19050"/>
            </a:xfrm>
            <a:custGeom>
              <a:avLst/>
              <a:gdLst/>
              <a:ahLst/>
              <a:cxnLst/>
              <a:rect r="r" b="b" t="t" l="l"/>
              <a:pathLst>
                <a:path h="19050" w="1613027">
                  <a:moveTo>
                    <a:pt x="0" y="0"/>
                  </a:moveTo>
                  <a:lnTo>
                    <a:pt x="1613027" y="0"/>
                  </a:lnTo>
                  <a:lnTo>
                    <a:pt x="1613027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84" id="84"/>
          <p:cNvGrpSpPr/>
          <p:nvPr/>
        </p:nvGrpSpPr>
        <p:grpSpPr>
          <a:xfrm rot="0">
            <a:off x="728662" y="5176314"/>
            <a:ext cx="2540498" cy="14288"/>
            <a:chOff x="0" y="0"/>
            <a:chExt cx="3387331" cy="19050"/>
          </a:xfrm>
        </p:grpSpPr>
        <p:sp>
          <p:nvSpPr>
            <p:cNvPr name="Freeform 85" id="85"/>
            <p:cNvSpPr/>
            <p:nvPr/>
          </p:nvSpPr>
          <p:spPr>
            <a:xfrm flipH="false" flipV="false" rot="0">
              <a:off x="0" y="0"/>
              <a:ext cx="3387344" cy="19050"/>
            </a:xfrm>
            <a:custGeom>
              <a:avLst/>
              <a:gdLst/>
              <a:ahLst/>
              <a:cxnLst/>
              <a:rect r="r" b="b" t="t" l="l"/>
              <a:pathLst>
                <a:path h="19050" w="3387344">
                  <a:moveTo>
                    <a:pt x="0" y="0"/>
                  </a:moveTo>
                  <a:lnTo>
                    <a:pt x="3387344" y="0"/>
                  </a:lnTo>
                  <a:lnTo>
                    <a:pt x="3387344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86" id="86"/>
          <p:cNvGrpSpPr/>
          <p:nvPr/>
        </p:nvGrpSpPr>
        <p:grpSpPr>
          <a:xfrm rot="0">
            <a:off x="15655747" y="4433364"/>
            <a:ext cx="1903581" cy="14288"/>
            <a:chOff x="0" y="0"/>
            <a:chExt cx="2538108" cy="19050"/>
          </a:xfrm>
        </p:grpSpPr>
        <p:sp>
          <p:nvSpPr>
            <p:cNvPr name="Freeform 87" id="87"/>
            <p:cNvSpPr/>
            <p:nvPr/>
          </p:nvSpPr>
          <p:spPr>
            <a:xfrm flipH="false" flipV="false" rot="0">
              <a:off x="0" y="0"/>
              <a:ext cx="2538095" cy="19050"/>
            </a:xfrm>
            <a:custGeom>
              <a:avLst/>
              <a:gdLst/>
              <a:ahLst/>
              <a:cxnLst/>
              <a:rect r="r" b="b" t="t" l="l"/>
              <a:pathLst>
                <a:path h="19050" w="2538095">
                  <a:moveTo>
                    <a:pt x="0" y="0"/>
                  </a:moveTo>
                  <a:lnTo>
                    <a:pt x="2538095" y="0"/>
                  </a:lnTo>
                  <a:lnTo>
                    <a:pt x="2538095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88" id="88"/>
          <p:cNvGrpSpPr/>
          <p:nvPr/>
        </p:nvGrpSpPr>
        <p:grpSpPr>
          <a:xfrm rot="0">
            <a:off x="3269161" y="5176314"/>
            <a:ext cx="1530991" cy="14288"/>
            <a:chOff x="0" y="0"/>
            <a:chExt cx="2041322" cy="19050"/>
          </a:xfrm>
        </p:grpSpPr>
        <p:sp>
          <p:nvSpPr>
            <p:cNvPr name="Freeform 89" id="89"/>
            <p:cNvSpPr/>
            <p:nvPr/>
          </p:nvSpPr>
          <p:spPr>
            <a:xfrm flipH="false" flipV="false" rot="0">
              <a:off x="0" y="0"/>
              <a:ext cx="2041271" cy="19050"/>
            </a:xfrm>
            <a:custGeom>
              <a:avLst/>
              <a:gdLst/>
              <a:ahLst/>
              <a:cxnLst/>
              <a:rect r="r" b="b" t="t" l="l"/>
              <a:pathLst>
                <a:path h="19050" w="2041271">
                  <a:moveTo>
                    <a:pt x="0" y="0"/>
                  </a:moveTo>
                  <a:lnTo>
                    <a:pt x="2041271" y="0"/>
                  </a:lnTo>
                  <a:lnTo>
                    <a:pt x="2041271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90" id="90"/>
          <p:cNvGrpSpPr/>
          <p:nvPr/>
        </p:nvGrpSpPr>
        <p:grpSpPr>
          <a:xfrm rot="0">
            <a:off x="4800152" y="5176314"/>
            <a:ext cx="1300382" cy="14288"/>
            <a:chOff x="0" y="0"/>
            <a:chExt cx="1733842" cy="19050"/>
          </a:xfrm>
        </p:grpSpPr>
        <p:sp>
          <p:nvSpPr>
            <p:cNvPr name="Freeform 91" id="91"/>
            <p:cNvSpPr/>
            <p:nvPr/>
          </p:nvSpPr>
          <p:spPr>
            <a:xfrm flipH="false" flipV="false" rot="0">
              <a:off x="0" y="0"/>
              <a:ext cx="1733804" cy="19050"/>
            </a:xfrm>
            <a:custGeom>
              <a:avLst/>
              <a:gdLst/>
              <a:ahLst/>
              <a:cxnLst/>
              <a:rect r="r" b="b" t="t" l="l"/>
              <a:pathLst>
                <a:path h="19050" w="1733804">
                  <a:moveTo>
                    <a:pt x="0" y="0"/>
                  </a:moveTo>
                  <a:lnTo>
                    <a:pt x="1733804" y="0"/>
                  </a:lnTo>
                  <a:lnTo>
                    <a:pt x="1733804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92" id="92"/>
          <p:cNvGrpSpPr/>
          <p:nvPr/>
        </p:nvGrpSpPr>
        <p:grpSpPr>
          <a:xfrm rot="0">
            <a:off x="6100543" y="5176314"/>
            <a:ext cx="1300382" cy="14288"/>
            <a:chOff x="0" y="0"/>
            <a:chExt cx="1733842" cy="19050"/>
          </a:xfrm>
        </p:grpSpPr>
        <p:sp>
          <p:nvSpPr>
            <p:cNvPr name="Freeform 93" id="93"/>
            <p:cNvSpPr/>
            <p:nvPr/>
          </p:nvSpPr>
          <p:spPr>
            <a:xfrm flipH="false" flipV="false" rot="0">
              <a:off x="0" y="0"/>
              <a:ext cx="1733804" cy="19050"/>
            </a:xfrm>
            <a:custGeom>
              <a:avLst/>
              <a:gdLst/>
              <a:ahLst/>
              <a:cxnLst/>
              <a:rect r="r" b="b" t="t" l="l"/>
              <a:pathLst>
                <a:path h="19050" w="1733804">
                  <a:moveTo>
                    <a:pt x="0" y="0"/>
                  </a:moveTo>
                  <a:lnTo>
                    <a:pt x="1733804" y="0"/>
                  </a:lnTo>
                  <a:lnTo>
                    <a:pt x="1733804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94" id="94"/>
          <p:cNvGrpSpPr/>
          <p:nvPr/>
        </p:nvGrpSpPr>
        <p:grpSpPr>
          <a:xfrm rot="0">
            <a:off x="7400925" y="5176314"/>
            <a:ext cx="1530991" cy="14288"/>
            <a:chOff x="0" y="0"/>
            <a:chExt cx="2041322" cy="19050"/>
          </a:xfrm>
        </p:grpSpPr>
        <p:sp>
          <p:nvSpPr>
            <p:cNvPr name="Freeform 95" id="95"/>
            <p:cNvSpPr/>
            <p:nvPr/>
          </p:nvSpPr>
          <p:spPr>
            <a:xfrm flipH="false" flipV="false" rot="0">
              <a:off x="0" y="0"/>
              <a:ext cx="2041271" cy="19050"/>
            </a:xfrm>
            <a:custGeom>
              <a:avLst/>
              <a:gdLst/>
              <a:ahLst/>
              <a:cxnLst/>
              <a:rect r="r" b="b" t="t" l="l"/>
              <a:pathLst>
                <a:path h="19050" w="2041271">
                  <a:moveTo>
                    <a:pt x="0" y="0"/>
                  </a:moveTo>
                  <a:lnTo>
                    <a:pt x="2041271" y="0"/>
                  </a:lnTo>
                  <a:lnTo>
                    <a:pt x="2041271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96" id="96"/>
          <p:cNvGrpSpPr/>
          <p:nvPr/>
        </p:nvGrpSpPr>
        <p:grpSpPr>
          <a:xfrm rot="0">
            <a:off x="8931916" y="5176314"/>
            <a:ext cx="1462011" cy="14288"/>
            <a:chOff x="0" y="0"/>
            <a:chExt cx="1949348" cy="19050"/>
          </a:xfrm>
        </p:grpSpPr>
        <p:sp>
          <p:nvSpPr>
            <p:cNvPr name="Freeform 97" id="97"/>
            <p:cNvSpPr/>
            <p:nvPr/>
          </p:nvSpPr>
          <p:spPr>
            <a:xfrm flipH="false" flipV="false" rot="0">
              <a:off x="0" y="0"/>
              <a:ext cx="1949323" cy="19050"/>
            </a:xfrm>
            <a:custGeom>
              <a:avLst/>
              <a:gdLst/>
              <a:ahLst/>
              <a:cxnLst/>
              <a:rect r="r" b="b" t="t" l="l"/>
              <a:pathLst>
                <a:path h="19050" w="1949323">
                  <a:moveTo>
                    <a:pt x="0" y="0"/>
                  </a:moveTo>
                  <a:lnTo>
                    <a:pt x="1949323" y="0"/>
                  </a:lnTo>
                  <a:lnTo>
                    <a:pt x="1949323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98" id="98"/>
          <p:cNvGrpSpPr/>
          <p:nvPr/>
        </p:nvGrpSpPr>
        <p:grpSpPr>
          <a:xfrm rot="0">
            <a:off x="10393928" y="5176314"/>
            <a:ext cx="1209751" cy="14288"/>
            <a:chOff x="0" y="0"/>
            <a:chExt cx="1613002" cy="19050"/>
          </a:xfrm>
        </p:grpSpPr>
        <p:sp>
          <p:nvSpPr>
            <p:cNvPr name="Freeform 99" id="99"/>
            <p:cNvSpPr/>
            <p:nvPr/>
          </p:nvSpPr>
          <p:spPr>
            <a:xfrm flipH="false" flipV="false" rot="0">
              <a:off x="0" y="0"/>
              <a:ext cx="1613027" cy="19050"/>
            </a:xfrm>
            <a:custGeom>
              <a:avLst/>
              <a:gdLst/>
              <a:ahLst/>
              <a:cxnLst/>
              <a:rect r="r" b="b" t="t" l="l"/>
              <a:pathLst>
                <a:path h="19050" w="1613027">
                  <a:moveTo>
                    <a:pt x="0" y="0"/>
                  </a:moveTo>
                  <a:lnTo>
                    <a:pt x="1613027" y="0"/>
                  </a:lnTo>
                  <a:lnTo>
                    <a:pt x="1613027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100" id="100"/>
          <p:cNvGrpSpPr/>
          <p:nvPr/>
        </p:nvGrpSpPr>
        <p:grpSpPr>
          <a:xfrm rot="0">
            <a:off x="11603679" y="5176314"/>
            <a:ext cx="1300382" cy="14288"/>
            <a:chOff x="0" y="0"/>
            <a:chExt cx="1733842" cy="19050"/>
          </a:xfrm>
        </p:grpSpPr>
        <p:sp>
          <p:nvSpPr>
            <p:cNvPr name="Freeform 101" id="101"/>
            <p:cNvSpPr/>
            <p:nvPr/>
          </p:nvSpPr>
          <p:spPr>
            <a:xfrm flipH="false" flipV="false" rot="0">
              <a:off x="0" y="0"/>
              <a:ext cx="1733804" cy="19050"/>
            </a:xfrm>
            <a:custGeom>
              <a:avLst/>
              <a:gdLst/>
              <a:ahLst/>
              <a:cxnLst/>
              <a:rect r="r" b="b" t="t" l="l"/>
              <a:pathLst>
                <a:path h="19050" w="1733804">
                  <a:moveTo>
                    <a:pt x="0" y="0"/>
                  </a:moveTo>
                  <a:lnTo>
                    <a:pt x="1733804" y="0"/>
                  </a:lnTo>
                  <a:lnTo>
                    <a:pt x="1733804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102" id="102"/>
          <p:cNvGrpSpPr/>
          <p:nvPr/>
        </p:nvGrpSpPr>
        <p:grpSpPr>
          <a:xfrm rot="0">
            <a:off x="12904070" y="5176314"/>
            <a:ext cx="1541936" cy="14288"/>
            <a:chOff x="0" y="0"/>
            <a:chExt cx="2055914" cy="19050"/>
          </a:xfrm>
        </p:grpSpPr>
        <p:sp>
          <p:nvSpPr>
            <p:cNvPr name="Freeform 103" id="103"/>
            <p:cNvSpPr/>
            <p:nvPr/>
          </p:nvSpPr>
          <p:spPr>
            <a:xfrm flipH="false" flipV="false" rot="0">
              <a:off x="0" y="0"/>
              <a:ext cx="2055876" cy="19050"/>
            </a:xfrm>
            <a:custGeom>
              <a:avLst/>
              <a:gdLst/>
              <a:ahLst/>
              <a:cxnLst/>
              <a:rect r="r" b="b" t="t" l="l"/>
              <a:pathLst>
                <a:path h="19050" w="2055876">
                  <a:moveTo>
                    <a:pt x="0" y="0"/>
                  </a:moveTo>
                  <a:lnTo>
                    <a:pt x="2055876" y="0"/>
                  </a:lnTo>
                  <a:lnTo>
                    <a:pt x="2055876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104" id="104"/>
          <p:cNvGrpSpPr/>
          <p:nvPr/>
        </p:nvGrpSpPr>
        <p:grpSpPr>
          <a:xfrm rot="0">
            <a:off x="14445996" y="5176314"/>
            <a:ext cx="1209751" cy="14288"/>
            <a:chOff x="0" y="0"/>
            <a:chExt cx="1613002" cy="19050"/>
          </a:xfrm>
        </p:grpSpPr>
        <p:sp>
          <p:nvSpPr>
            <p:cNvPr name="Freeform 105" id="105"/>
            <p:cNvSpPr/>
            <p:nvPr/>
          </p:nvSpPr>
          <p:spPr>
            <a:xfrm flipH="false" flipV="false" rot="0">
              <a:off x="0" y="0"/>
              <a:ext cx="1613027" cy="19050"/>
            </a:xfrm>
            <a:custGeom>
              <a:avLst/>
              <a:gdLst/>
              <a:ahLst/>
              <a:cxnLst/>
              <a:rect r="r" b="b" t="t" l="l"/>
              <a:pathLst>
                <a:path h="19050" w="1613027">
                  <a:moveTo>
                    <a:pt x="0" y="0"/>
                  </a:moveTo>
                  <a:lnTo>
                    <a:pt x="1613027" y="0"/>
                  </a:lnTo>
                  <a:lnTo>
                    <a:pt x="1613027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106" id="106"/>
          <p:cNvGrpSpPr/>
          <p:nvPr/>
        </p:nvGrpSpPr>
        <p:grpSpPr>
          <a:xfrm rot="0">
            <a:off x="15655747" y="5176314"/>
            <a:ext cx="1903581" cy="14288"/>
            <a:chOff x="0" y="0"/>
            <a:chExt cx="2538108" cy="19050"/>
          </a:xfrm>
        </p:grpSpPr>
        <p:sp>
          <p:nvSpPr>
            <p:cNvPr name="Freeform 107" id="107"/>
            <p:cNvSpPr/>
            <p:nvPr/>
          </p:nvSpPr>
          <p:spPr>
            <a:xfrm flipH="false" flipV="false" rot="0">
              <a:off x="0" y="0"/>
              <a:ext cx="2538095" cy="19050"/>
            </a:xfrm>
            <a:custGeom>
              <a:avLst/>
              <a:gdLst/>
              <a:ahLst/>
              <a:cxnLst/>
              <a:rect r="r" b="b" t="t" l="l"/>
              <a:pathLst>
                <a:path h="19050" w="2538095">
                  <a:moveTo>
                    <a:pt x="0" y="0"/>
                  </a:moveTo>
                  <a:lnTo>
                    <a:pt x="2538095" y="0"/>
                  </a:lnTo>
                  <a:lnTo>
                    <a:pt x="2538095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108" id="108"/>
          <p:cNvGrpSpPr/>
          <p:nvPr/>
        </p:nvGrpSpPr>
        <p:grpSpPr>
          <a:xfrm rot="0">
            <a:off x="728662" y="5919264"/>
            <a:ext cx="2540498" cy="14288"/>
            <a:chOff x="0" y="0"/>
            <a:chExt cx="3387331" cy="19050"/>
          </a:xfrm>
        </p:grpSpPr>
        <p:sp>
          <p:nvSpPr>
            <p:cNvPr name="Freeform 109" id="109"/>
            <p:cNvSpPr/>
            <p:nvPr/>
          </p:nvSpPr>
          <p:spPr>
            <a:xfrm flipH="false" flipV="false" rot="0">
              <a:off x="0" y="0"/>
              <a:ext cx="3387344" cy="19050"/>
            </a:xfrm>
            <a:custGeom>
              <a:avLst/>
              <a:gdLst/>
              <a:ahLst/>
              <a:cxnLst/>
              <a:rect r="r" b="b" t="t" l="l"/>
              <a:pathLst>
                <a:path h="19050" w="3387344">
                  <a:moveTo>
                    <a:pt x="0" y="0"/>
                  </a:moveTo>
                  <a:lnTo>
                    <a:pt x="3387344" y="0"/>
                  </a:lnTo>
                  <a:lnTo>
                    <a:pt x="3387344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110" id="110"/>
          <p:cNvGrpSpPr/>
          <p:nvPr/>
        </p:nvGrpSpPr>
        <p:grpSpPr>
          <a:xfrm rot="0">
            <a:off x="3269161" y="5919264"/>
            <a:ext cx="1530991" cy="14288"/>
            <a:chOff x="0" y="0"/>
            <a:chExt cx="2041322" cy="19050"/>
          </a:xfrm>
        </p:grpSpPr>
        <p:sp>
          <p:nvSpPr>
            <p:cNvPr name="Freeform 111" id="111"/>
            <p:cNvSpPr/>
            <p:nvPr/>
          </p:nvSpPr>
          <p:spPr>
            <a:xfrm flipH="false" flipV="false" rot="0">
              <a:off x="0" y="0"/>
              <a:ext cx="2041271" cy="19050"/>
            </a:xfrm>
            <a:custGeom>
              <a:avLst/>
              <a:gdLst/>
              <a:ahLst/>
              <a:cxnLst/>
              <a:rect r="r" b="b" t="t" l="l"/>
              <a:pathLst>
                <a:path h="19050" w="2041271">
                  <a:moveTo>
                    <a:pt x="0" y="0"/>
                  </a:moveTo>
                  <a:lnTo>
                    <a:pt x="2041271" y="0"/>
                  </a:lnTo>
                  <a:lnTo>
                    <a:pt x="2041271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112" id="112"/>
          <p:cNvGrpSpPr/>
          <p:nvPr/>
        </p:nvGrpSpPr>
        <p:grpSpPr>
          <a:xfrm rot="0">
            <a:off x="4800152" y="5919264"/>
            <a:ext cx="1300382" cy="14288"/>
            <a:chOff x="0" y="0"/>
            <a:chExt cx="1733842" cy="19050"/>
          </a:xfrm>
        </p:grpSpPr>
        <p:sp>
          <p:nvSpPr>
            <p:cNvPr name="Freeform 113" id="113"/>
            <p:cNvSpPr/>
            <p:nvPr/>
          </p:nvSpPr>
          <p:spPr>
            <a:xfrm flipH="false" flipV="false" rot="0">
              <a:off x="0" y="0"/>
              <a:ext cx="1733804" cy="19050"/>
            </a:xfrm>
            <a:custGeom>
              <a:avLst/>
              <a:gdLst/>
              <a:ahLst/>
              <a:cxnLst/>
              <a:rect r="r" b="b" t="t" l="l"/>
              <a:pathLst>
                <a:path h="19050" w="1733804">
                  <a:moveTo>
                    <a:pt x="0" y="0"/>
                  </a:moveTo>
                  <a:lnTo>
                    <a:pt x="1733804" y="0"/>
                  </a:lnTo>
                  <a:lnTo>
                    <a:pt x="1733804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114" id="114"/>
          <p:cNvGrpSpPr/>
          <p:nvPr/>
        </p:nvGrpSpPr>
        <p:grpSpPr>
          <a:xfrm rot="0">
            <a:off x="6100543" y="5919264"/>
            <a:ext cx="1300382" cy="14288"/>
            <a:chOff x="0" y="0"/>
            <a:chExt cx="1733842" cy="19050"/>
          </a:xfrm>
        </p:grpSpPr>
        <p:sp>
          <p:nvSpPr>
            <p:cNvPr name="Freeform 115" id="115"/>
            <p:cNvSpPr/>
            <p:nvPr/>
          </p:nvSpPr>
          <p:spPr>
            <a:xfrm flipH="false" flipV="false" rot="0">
              <a:off x="0" y="0"/>
              <a:ext cx="1733804" cy="19050"/>
            </a:xfrm>
            <a:custGeom>
              <a:avLst/>
              <a:gdLst/>
              <a:ahLst/>
              <a:cxnLst/>
              <a:rect r="r" b="b" t="t" l="l"/>
              <a:pathLst>
                <a:path h="19050" w="1733804">
                  <a:moveTo>
                    <a:pt x="0" y="0"/>
                  </a:moveTo>
                  <a:lnTo>
                    <a:pt x="1733804" y="0"/>
                  </a:lnTo>
                  <a:lnTo>
                    <a:pt x="1733804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116" id="116"/>
          <p:cNvGrpSpPr/>
          <p:nvPr/>
        </p:nvGrpSpPr>
        <p:grpSpPr>
          <a:xfrm rot="0">
            <a:off x="7400925" y="5919264"/>
            <a:ext cx="1530991" cy="14288"/>
            <a:chOff x="0" y="0"/>
            <a:chExt cx="2041322" cy="19050"/>
          </a:xfrm>
        </p:grpSpPr>
        <p:sp>
          <p:nvSpPr>
            <p:cNvPr name="Freeform 117" id="117"/>
            <p:cNvSpPr/>
            <p:nvPr/>
          </p:nvSpPr>
          <p:spPr>
            <a:xfrm flipH="false" flipV="false" rot="0">
              <a:off x="0" y="0"/>
              <a:ext cx="2041271" cy="19050"/>
            </a:xfrm>
            <a:custGeom>
              <a:avLst/>
              <a:gdLst/>
              <a:ahLst/>
              <a:cxnLst/>
              <a:rect r="r" b="b" t="t" l="l"/>
              <a:pathLst>
                <a:path h="19050" w="2041271">
                  <a:moveTo>
                    <a:pt x="0" y="0"/>
                  </a:moveTo>
                  <a:lnTo>
                    <a:pt x="2041271" y="0"/>
                  </a:lnTo>
                  <a:lnTo>
                    <a:pt x="2041271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118" id="118"/>
          <p:cNvGrpSpPr/>
          <p:nvPr/>
        </p:nvGrpSpPr>
        <p:grpSpPr>
          <a:xfrm rot="0">
            <a:off x="8931916" y="5919264"/>
            <a:ext cx="1462011" cy="14288"/>
            <a:chOff x="0" y="0"/>
            <a:chExt cx="1949348" cy="19050"/>
          </a:xfrm>
        </p:grpSpPr>
        <p:sp>
          <p:nvSpPr>
            <p:cNvPr name="Freeform 119" id="119"/>
            <p:cNvSpPr/>
            <p:nvPr/>
          </p:nvSpPr>
          <p:spPr>
            <a:xfrm flipH="false" flipV="false" rot="0">
              <a:off x="0" y="0"/>
              <a:ext cx="1949323" cy="19050"/>
            </a:xfrm>
            <a:custGeom>
              <a:avLst/>
              <a:gdLst/>
              <a:ahLst/>
              <a:cxnLst/>
              <a:rect r="r" b="b" t="t" l="l"/>
              <a:pathLst>
                <a:path h="19050" w="1949323">
                  <a:moveTo>
                    <a:pt x="0" y="0"/>
                  </a:moveTo>
                  <a:lnTo>
                    <a:pt x="1949323" y="0"/>
                  </a:lnTo>
                  <a:lnTo>
                    <a:pt x="1949323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120" id="120"/>
          <p:cNvGrpSpPr/>
          <p:nvPr/>
        </p:nvGrpSpPr>
        <p:grpSpPr>
          <a:xfrm rot="0">
            <a:off x="10393928" y="5919264"/>
            <a:ext cx="1209751" cy="14288"/>
            <a:chOff x="0" y="0"/>
            <a:chExt cx="1613002" cy="19050"/>
          </a:xfrm>
        </p:grpSpPr>
        <p:sp>
          <p:nvSpPr>
            <p:cNvPr name="Freeform 121" id="121"/>
            <p:cNvSpPr/>
            <p:nvPr/>
          </p:nvSpPr>
          <p:spPr>
            <a:xfrm flipH="false" flipV="false" rot="0">
              <a:off x="0" y="0"/>
              <a:ext cx="1613027" cy="19050"/>
            </a:xfrm>
            <a:custGeom>
              <a:avLst/>
              <a:gdLst/>
              <a:ahLst/>
              <a:cxnLst/>
              <a:rect r="r" b="b" t="t" l="l"/>
              <a:pathLst>
                <a:path h="19050" w="1613027">
                  <a:moveTo>
                    <a:pt x="0" y="0"/>
                  </a:moveTo>
                  <a:lnTo>
                    <a:pt x="1613027" y="0"/>
                  </a:lnTo>
                  <a:lnTo>
                    <a:pt x="1613027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122" id="122"/>
          <p:cNvGrpSpPr/>
          <p:nvPr/>
        </p:nvGrpSpPr>
        <p:grpSpPr>
          <a:xfrm rot="0">
            <a:off x="11603679" y="5919264"/>
            <a:ext cx="1300382" cy="14288"/>
            <a:chOff x="0" y="0"/>
            <a:chExt cx="1733842" cy="19050"/>
          </a:xfrm>
        </p:grpSpPr>
        <p:sp>
          <p:nvSpPr>
            <p:cNvPr name="Freeform 123" id="123"/>
            <p:cNvSpPr/>
            <p:nvPr/>
          </p:nvSpPr>
          <p:spPr>
            <a:xfrm flipH="false" flipV="false" rot="0">
              <a:off x="0" y="0"/>
              <a:ext cx="1733804" cy="19050"/>
            </a:xfrm>
            <a:custGeom>
              <a:avLst/>
              <a:gdLst/>
              <a:ahLst/>
              <a:cxnLst/>
              <a:rect r="r" b="b" t="t" l="l"/>
              <a:pathLst>
                <a:path h="19050" w="1733804">
                  <a:moveTo>
                    <a:pt x="0" y="0"/>
                  </a:moveTo>
                  <a:lnTo>
                    <a:pt x="1733804" y="0"/>
                  </a:lnTo>
                  <a:lnTo>
                    <a:pt x="1733804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124" id="124"/>
          <p:cNvGrpSpPr/>
          <p:nvPr/>
        </p:nvGrpSpPr>
        <p:grpSpPr>
          <a:xfrm rot="0">
            <a:off x="12904070" y="5919264"/>
            <a:ext cx="1541936" cy="14288"/>
            <a:chOff x="0" y="0"/>
            <a:chExt cx="2055914" cy="19050"/>
          </a:xfrm>
        </p:grpSpPr>
        <p:sp>
          <p:nvSpPr>
            <p:cNvPr name="Freeform 125" id="125"/>
            <p:cNvSpPr/>
            <p:nvPr/>
          </p:nvSpPr>
          <p:spPr>
            <a:xfrm flipH="false" flipV="false" rot="0">
              <a:off x="0" y="0"/>
              <a:ext cx="2055876" cy="19050"/>
            </a:xfrm>
            <a:custGeom>
              <a:avLst/>
              <a:gdLst/>
              <a:ahLst/>
              <a:cxnLst/>
              <a:rect r="r" b="b" t="t" l="l"/>
              <a:pathLst>
                <a:path h="19050" w="2055876">
                  <a:moveTo>
                    <a:pt x="0" y="0"/>
                  </a:moveTo>
                  <a:lnTo>
                    <a:pt x="2055876" y="0"/>
                  </a:lnTo>
                  <a:lnTo>
                    <a:pt x="2055876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126" id="126"/>
          <p:cNvGrpSpPr/>
          <p:nvPr/>
        </p:nvGrpSpPr>
        <p:grpSpPr>
          <a:xfrm rot="0">
            <a:off x="14445996" y="5919264"/>
            <a:ext cx="1209751" cy="14288"/>
            <a:chOff x="0" y="0"/>
            <a:chExt cx="1613002" cy="19050"/>
          </a:xfrm>
        </p:grpSpPr>
        <p:sp>
          <p:nvSpPr>
            <p:cNvPr name="Freeform 127" id="127"/>
            <p:cNvSpPr/>
            <p:nvPr/>
          </p:nvSpPr>
          <p:spPr>
            <a:xfrm flipH="false" flipV="false" rot="0">
              <a:off x="0" y="0"/>
              <a:ext cx="1613027" cy="19050"/>
            </a:xfrm>
            <a:custGeom>
              <a:avLst/>
              <a:gdLst/>
              <a:ahLst/>
              <a:cxnLst/>
              <a:rect r="r" b="b" t="t" l="l"/>
              <a:pathLst>
                <a:path h="19050" w="1613027">
                  <a:moveTo>
                    <a:pt x="0" y="0"/>
                  </a:moveTo>
                  <a:lnTo>
                    <a:pt x="1613027" y="0"/>
                  </a:lnTo>
                  <a:lnTo>
                    <a:pt x="1613027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128" id="128"/>
          <p:cNvGrpSpPr/>
          <p:nvPr/>
        </p:nvGrpSpPr>
        <p:grpSpPr>
          <a:xfrm rot="0">
            <a:off x="15655747" y="5919264"/>
            <a:ext cx="1903581" cy="14288"/>
            <a:chOff x="0" y="0"/>
            <a:chExt cx="2538108" cy="19050"/>
          </a:xfrm>
        </p:grpSpPr>
        <p:sp>
          <p:nvSpPr>
            <p:cNvPr name="Freeform 129" id="129"/>
            <p:cNvSpPr/>
            <p:nvPr/>
          </p:nvSpPr>
          <p:spPr>
            <a:xfrm flipH="false" flipV="false" rot="0">
              <a:off x="0" y="0"/>
              <a:ext cx="2538095" cy="19050"/>
            </a:xfrm>
            <a:custGeom>
              <a:avLst/>
              <a:gdLst/>
              <a:ahLst/>
              <a:cxnLst/>
              <a:rect r="r" b="b" t="t" l="l"/>
              <a:pathLst>
                <a:path h="19050" w="2538095">
                  <a:moveTo>
                    <a:pt x="0" y="0"/>
                  </a:moveTo>
                  <a:lnTo>
                    <a:pt x="2538095" y="0"/>
                  </a:lnTo>
                  <a:lnTo>
                    <a:pt x="2538095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130" id="130"/>
          <p:cNvGrpSpPr/>
          <p:nvPr/>
        </p:nvGrpSpPr>
        <p:grpSpPr>
          <a:xfrm rot="0">
            <a:off x="3526336" y="2411682"/>
            <a:ext cx="571500" cy="371475"/>
            <a:chOff x="0" y="0"/>
            <a:chExt cx="762000" cy="495300"/>
          </a:xfrm>
        </p:grpSpPr>
        <p:sp>
          <p:nvSpPr>
            <p:cNvPr name="Freeform 131" id="131" descr="image.png"/>
            <p:cNvSpPr/>
            <p:nvPr/>
          </p:nvSpPr>
          <p:spPr>
            <a:xfrm flipH="false" flipV="false" rot="0">
              <a:off x="0" y="0"/>
              <a:ext cx="762000" cy="495300"/>
            </a:xfrm>
            <a:custGeom>
              <a:avLst/>
              <a:gdLst/>
              <a:ahLst/>
              <a:cxnLst/>
              <a:rect r="r" b="b" t="t" l="l"/>
              <a:pathLst>
                <a:path h="495300" w="762000">
                  <a:moveTo>
                    <a:pt x="0" y="0"/>
                  </a:moveTo>
                  <a:lnTo>
                    <a:pt x="762000" y="0"/>
                  </a:lnTo>
                  <a:lnTo>
                    <a:pt x="76200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0" t="0" r="0" b="-1312"/>
              </a:stretch>
            </a:blipFill>
          </p:spPr>
        </p:sp>
      </p:grpSp>
      <p:grpSp>
        <p:nvGrpSpPr>
          <p:cNvPr name="Group 132" id="132"/>
          <p:cNvGrpSpPr/>
          <p:nvPr/>
        </p:nvGrpSpPr>
        <p:grpSpPr>
          <a:xfrm rot="0">
            <a:off x="5057327" y="2411682"/>
            <a:ext cx="714375" cy="371475"/>
            <a:chOff x="0" y="0"/>
            <a:chExt cx="952500" cy="495300"/>
          </a:xfrm>
        </p:grpSpPr>
        <p:sp>
          <p:nvSpPr>
            <p:cNvPr name="Freeform 133" id="133" descr="image.png"/>
            <p:cNvSpPr/>
            <p:nvPr/>
          </p:nvSpPr>
          <p:spPr>
            <a:xfrm flipH="false" flipV="false" rot="0">
              <a:off x="0" y="0"/>
              <a:ext cx="952500" cy="495300"/>
            </a:xfrm>
            <a:custGeom>
              <a:avLst/>
              <a:gdLst/>
              <a:ahLst/>
              <a:cxnLst/>
              <a:rect r="r" b="b" t="t" l="l"/>
              <a:pathLst>
                <a:path h="495300" w="952500">
                  <a:moveTo>
                    <a:pt x="0" y="0"/>
                  </a:moveTo>
                  <a:lnTo>
                    <a:pt x="952500" y="0"/>
                  </a:lnTo>
                  <a:lnTo>
                    <a:pt x="95250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0" t="0" r="0" b="-1810"/>
              </a:stretch>
            </a:blipFill>
          </p:spPr>
        </p:sp>
      </p:grpSp>
      <p:grpSp>
        <p:nvGrpSpPr>
          <p:cNvPr name="Group 134" id="134"/>
          <p:cNvGrpSpPr/>
          <p:nvPr/>
        </p:nvGrpSpPr>
        <p:grpSpPr>
          <a:xfrm rot="0">
            <a:off x="6357718" y="2411682"/>
            <a:ext cx="714375" cy="371475"/>
            <a:chOff x="0" y="0"/>
            <a:chExt cx="952500" cy="495300"/>
          </a:xfrm>
        </p:grpSpPr>
        <p:sp>
          <p:nvSpPr>
            <p:cNvPr name="Freeform 135" id="135" descr="image.png"/>
            <p:cNvSpPr/>
            <p:nvPr/>
          </p:nvSpPr>
          <p:spPr>
            <a:xfrm flipH="false" flipV="false" rot="0">
              <a:off x="0" y="0"/>
              <a:ext cx="952500" cy="495300"/>
            </a:xfrm>
            <a:custGeom>
              <a:avLst/>
              <a:gdLst/>
              <a:ahLst/>
              <a:cxnLst/>
              <a:rect r="r" b="b" t="t" l="l"/>
              <a:pathLst>
                <a:path h="495300" w="952500">
                  <a:moveTo>
                    <a:pt x="0" y="0"/>
                  </a:moveTo>
                  <a:lnTo>
                    <a:pt x="952500" y="0"/>
                  </a:lnTo>
                  <a:lnTo>
                    <a:pt x="95250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l="0" t="0" r="0" b="-1810"/>
              </a:stretch>
            </a:blipFill>
          </p:spPr>
        </p:sp>
      </p:grpSp>
      <p:grpSp>
        <p:nvGrpSpPr>
          <p:cNvPr name="Group 136" id="136"/>
          <p:cNvGrpSpPr/>
          <p:nvPr/>
        </p:nvGrpSpPr>
        <p:grpSpPr>
          <a:xfrm rot="0">
            <a:off x="7658100" y="2411682"/>
            <a:ext cx="571500" cy="371475"/>
            <a:chOff x="0" y="0"/>
            <a:chExt cx="762000" cy="495300"/>
          </a:xfrm>
        </p:grpSpPr>
        <p:sp>
          <p:nvSpPr>
            <p:cNvPr name="Freeform 137" id="137" descr="image.png"/>
            <p:cNvSpPr/>
            <p:nvPr/>
          </p:nvSpPr>
          <p:spPr>
            <a:xfrm flipH="false" flipV="false" rot="0">
              <a:off x="0" y="0"/>
              <a:ext cx="762000" cy="495300"/>
            </a:xfrm>
            <a:custGeom>
              <a:avLst/>
              <a:gdLst/>
              <a:ahLst/>
              <a:cxnLst/>
              <a:rect r="r" b="b" t="t" l="l"/>
              <a:pathLst>
                <a:path h="495300" w="762000">
                  <a:moveTo>
                    <a:pt x="0" y="0"/>
                  </a:moveTo>
                  <a:lnTo>
                    <a:pt x="762000" y="0"/>
                  </a:lnTo>
                  <a:lnTo>
                    <a:pt x="76200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 l="0" t="0" r="0" b="-1312"/>
              </a:stretch>
            </a:blipFill>
          </p:spPr>
        </p:sp>
      </p:grpSp>
      <p:grpSp>
        <p:nvGrpSpPr>
          <p:cNvPr name="Group 138" id="138"/>
          <p:cNvGrpSpPr/>
          <p:nvPr/>
        </p:nvGrpSpPr>
        <p:grpSpPr>
          <a:xfrm rot="0">
            <a:off x="9189091" y="2411682"/>
            <a:ext cx="571500" cy="371475"/>
            <a:chOff x="0" y="0"/>
            <a:chExt cx="762000" cy="495300"/>
          </a:xfrm>
        </p:grpSpPr>
        <p:sp>
          <p:nvSpPr>
            <p:cNvPr name="Freeform 139" id="139" descr="image.png"/>
            <p:cNvSpPr/>
            <p:nvPr/>
          </p:nvSpPr>
          <p:spPr>
            <a:xfrm flipH="false" flipV="false" rot="0">
              <a:off x="0" y="0"/>
              <a:ext cx="762000" cy="495300"/>
            </a:xfrm>
            <a:custGeom>
              <a:avLst/>
              <a:gdLst/>
              <a:ahLst/>
              <a:cxnLst/>
              <a:rect r="r" b="b" t="t" l="l"/>
              <a:pathLst>
                <a:path h="495300" w="762000">
                  <a:moveTo>
                    <a:pt x="0" y="0"/>
                  </a:moveTo>
                  <a:lnTo>
                    <a:pt x="762000" y="0"/>
                  </a:lnTo>
                  <a:lnTo>
                    <a:pt x="76200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0" t="0" r="0" b="-1312"/>
              </a:stretch>
            </a:blipFill>
          </p:spPr>
        </p:sp>
      </p:grpSp>
      <p:grpSp>
        <p:nvGrpSpPr>
          <p:cNvPr name="Group 140" id="140"/>
          <p:cNvGrpSpPr/>
          <p:nvPr/>
        </p:nvGrpSpPr>
        <p:grpSpPr>
          <a:xfrm rot="0">
            <a:off x="10651103" y="2411682"/>
            <a:ext cx="571500" cy="371475"/>
            <a:chOff x="0" y="0"/>
            <a:chExt cx="762000" cy="495300"/>
          </a:xfrm>
        </p:grpSpPr>
        <p:sp>
          <p:nvSpPr>
            <p:cNvPr name="Freeform 141" id="141" descr="image.png"/>
            <p:cNvSpPr/>
            <p:nvPr/>
          </p:nvSpPr>
          <p:spPr>
            <a:xfrm flipH="false" flipV="false" rot="0">
              <a:off x="0" y="0"/>
              <a:ext cx="762000" cy="495300"/>
            </a:xfrm>
            <a:custGeom>
              <a:avLst/>
              <a:gdLst/>
              <a:ahLst/>
              <a:cxnLst/>
              <a:rect r="r" b="b" t="t" l="l"/>
              <a:pathLst>
                <a:path h="495300" w="762000">
                  <a:moveTo>
                    <a:pt x="0" y="0"/>
                  </a:moveTo>
                  <a:lnTo>
                    <a:pt x="762000" y="0"/>
                  </a:lnTo>
                  <a:lnTo>
                    <a:pt x="76200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 l="0" t="0" r="0" b="-1312"/>
              </a:stretch>
            </a:blipFill>
          </p:spPr>
        </p:sp>
      </p:grpSp>
      <p:grpSp>
        <p:nvGrpSpPr>
          <p:cNvPr name="Group 142" id="142"/>
          <p:cNvGrpSpPr/>
          <p:nvPr/>
        </p:nvGrpSpPr>
        <p:grpSpPr>
          <a:xfrm rot="0">
            <a:off x="11860854" y="2411682"/>
            <a:ext cx="714375" cy="371475"/>
            <a:chOff x="0" y="0"/>
            <a:chExt cx="952500" cy="495300"/>
          </a:xfrm>
        </p:grpSpPr>
        <p:sp>
          <p:nvSpPr>
            <p:cNvPr name="Freeform 143" id="143" descr="image.png"/>
            <p:cNvSpPr/>
            <p:nvPr/>
          </p:nvSpPr>
          <p:spPr>
            <a:xfrm flipH="false" flipV="false" rot="0">
              <a:off x="0" y="0"/>
              <a:ext cx="952500" cy="495300"/>
            </a:xfrm>
            <a:custGeom>
              <a:avLst/>
              <a:gdLst/>
              <a:ahLst/>
              <a:cxnLst/>
              <a:rect r="r" b="b" t="t" l="l"/>
              <a:pathLst>
                <a:path h="495300" w="952500">
                  <a:moveTo>
                    <a:pt x="0" y="0"/>
                  </a:moveTo>
                  <a:lnTo>
                    <a:pt x="952500" y="0"/>
                  </a:lnTo>
                  <a:lnTo>
                    <a:pt x="95250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0" t="0" r="0" b="-1810"/>
              </a:stretch>
            </a:blipFill>
          </p:spPr>
        </p:sp>
      </p:grpSp>
      <p:grpSp>
        <p:nvGrpSpPr>
          <p:cNvPr name="Group 144" id="144"/>
          <p:cNvGrpSpPr/>
          <p:nvPr/>
        </p:nvGrpSpPr>
        <p:grpSpPr>
          <a:xfrm rot="0">
            <a:off x="13161245" y="2411682"/>
            <a:ext cx="714375" cy="371475"/>
            <a:chOff x="0" y="0"/>
            <a:chExt cx="952500" cy="495300"/>
          </a:xfrm>
        </p:grpSpPr>
        <p:sp>
          <p:nvSpPr>
            <p:cNvPr name="Freeform 145" id="145" descr="image.png"/>
            <p:cNvSpPr/>
            <p:nvPr/>
          </p:nvSpPr>
          <p:spPr>
            <a:xfrm flipH="false" flipV="false" rot="0">
              <a:off x="0" y="0"/>
              <a:ext cx="952500" cy="495300"/>
            </a:xfrm>
            <a:custGeom>
              <a:avLst/>
              <a:gdLst/>
              <a:ahLst/>
              <a:cxnLst/>
              <a:rect r="r" b="b" t="t" l="l"/>
              <a:pathLst>
                <a:path h="495300" w="952500">
                  <a:moveTo>
                    <a:pt x="0" y="0"/>
                  </a:moveTo>
                  <a:lnTo>
                    <a:pt x="952500" y="0"/>
                  </a:lnTo>
                  <a:lnTo>
                    <a:pt x="95250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l="0" t="0" r="0" b="-1810"/>
              </a:stretch>
            </a:blipFill>
          </p:spPr>
        </p:sp>
      </p:grpSp>
      <p:grpSp>
        <p:nvGrpSpPr>
          <p:cNvPr name="Group 146" id="146"/>
          <p:cNvGrpSpPr/>
          <p:nvPr/>
        </p:nvGrpSpPr>
        <p:grpSpPr>
          <a:xfrm rot="0">
            <a:off x="14703171" y="2411682"/>
            <a:ext cx="571500" cy="371475"/>
            <a:chOff x="0" y="0"/>
            <a:chExt cx="762000" cy="495300"/>
          </a:xfrm>
        </p:grpSpPr>
        <p:sp>
          <p:nvSpPr>
            <p:cNvPr name="Freeform 147" id="147" descr="image.png"/>
            <p:cNvSpPr/>
            <p:nvPr/>
          </p:nvSpPr>
          <p:spPr>
            <a:xfrm flipH="false" flipV="false" rot="0">
              <a:off x="0" y="0"/>
              <a:ext cx="762000" cy="495300"/>
            </a:xfrm>
            <a:custGeom>
              <a:avLst/>
              <a:gdLst/>
              <a:ahLst/>
              <a:cxnLst/>
              <a:rect r="r" b="b" t="t" l="l"/>
              <a:pathLst>
                <a:path h="495300" w="762000">
                  <a:moveTo>
                    <a:pt x="0" y="0"/>
                  </a:moveTo>
                  <a:lnTo>
                    <a:pt x="762000" y="0"/>
                  </a:lnTo>
                  <a:lnTo>
                    <a:pt x="76200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 l="0" t="0" r="0" b="-1312"/>
              </a:stretch>
            </a:blipFill>
          </p:spPr>
        </p:sp>
      </p:grpSp>
      <p:grpSp>
        <p:nvGrpSpPr>
          <p:cNvPr name="Group 148" id="148"/>
          <p:cNvGrpSpPr/>
          <p:nvPr/>
        </p:nvGrpSpPr>
        <p:grpSpPr>
          <a:xfrm rot="0">
            <a:off x="15912922" y="2411682"/>
            <a:ext cx="714375" cy="371475"/>
            <a:chOff x="0" y="0"/>
            <a:chExt cx="952500" cy="495300"/>
          </a:xfrm>
        </p:grpSpPr>
        <p:sp>
          <p:nvSpPr>
            <p:cNvPr name="Freeform 149" id="149" descr="image.png"/>
            <p:cNvSpPr/>
            <p:nvPr/>
          </p:nvSpPr>
          <p:spPr>
            <a:xfrm flipH="false" flipV="false" rot="0">
              <a:off x="0" y="0"/>
              <a:ext cx="952500" cy="495300"/>
            </a:xfrm>
            <a:custGeom>
              <a:avLst/>
              <a:gdLst/>
              <a:ahLst/>
              <a:cxnLst/>
              <a:rect r="r" b="b" t="t" l="l"/>
              <a:pathLst>
                <a:path h="495300" w="952500">
                  <a:moveTo>
                    <a:pt x="0" y="0"/>
                  </a:moveTo>
                  <a:lnTo>
                    <a:pt x="952500" y="0"/>
                  </a:lnTo>
                  <a:lnTo>
                    <a:pt x="95250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l="0" t="0" r="0" b="-1810"/>
              </a:stretch>
            </a:blipFill>
          </p:spPr>
        </p:sp>
      </p:grpSp>
      <p:grpSp>
        <p:nvGrpSpPr>
          <p:cNvPr name="Group 150" id="150"/>
          <p:cNvGrpSpPr/>
          <p:nvPr/>
        </p:nvGrpSpPr>
        <p:grpSpPr>
          <a:xfrm rot="0">
            <a:off x="3526336" y="3154632"/>
            <a:ext cx="571500" cy="371475"/>
            <a:chOff x="0" y="0"/>
            <a:chExt cx="762000" cy="495300"/>
          </a:xfrm>
        </p:grpSpPr>
        <p:sp>
          <p:nvSpPr>
            <p:cNvPr name="Freeform 151" id="151" descr="image.png"/>
            <p:cNvSpPr/>
            <p:nvPr/>
          </p:nvSpPr>
          <p:spPr>
            <a:xfrm flipH="false" flipV="false" rot="0">
              <a:off x="0" y="0"/>
              <a:ext cx="762000" cy="495300"/>
            </a:xfrm>
            <a:custGeom>
              <a:avLst/>
              <a:gdLst/>
              <a:ahLst/>
              <a:cxnLst/>
              <a:rect r="r" b="b" t="t" l="l"/>
              <a:pathLst>
                <a:path h="495300" w="762000">
                  <a:moveTo>
                    <a:pt x="0" y="0"/>
                  </a:moveTo>
                  <a:lnTo>
                    <a:pt x="762000" y="0"/>
                  </a:lnTo>
                  <a:lnTo>
                    <a:pt x="76200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 l="0" t="0" r="0" b="-1312"/>
              </a:stretch>
            </a:blipFill>
          </p:spPr>
        </p:sp>
      </p:grpSp>
      <p:grpSp>
        <p:nvGrpSpPr>
          <p:cNvPr name="Group 152" id="152"/>
          <p:cNvGrpSpPr/>
          <p:nvPr/>
        </p:nvGrpSpPr>
        <p:grpSpPr>
          <a:xfrm rot="0">
            <a:off x="5057327" y="3154632"/>
            <a:ext cx="628650" cy="371475"/>
            <a:chOff x="0" y="0"/>
            <a:chExt cx="838200" cy="495300"/>
          </a:xfrm>
        </p:grpSpPr>
        <p:sp>
          <p:nvSpPr>
            <p:cNvPr name="Freeform 153" id="153" descr="image.png"/>
            <p:cNvSpPr/>
            <p:nvPr/>
          </p:nvSpPr>
          <p:spPr>
            <a:xfrm flipH="false" flipV="false" rot="0">
              <a:off x="0" y="0"/>
              <a:ext cx="838200" cy="495300"/>
            </a:xfrm>
            <a:custGeom>
              <a:avLst/>
              <a:gdLst/>
              <a:ahLst/>
              <a:cxnLst/>
              <a:rect r="r" b="b" t="t" l="l"/>
              <a:pathLst>
                <a:path h="495300" w="838200">
                  <a:moveTo>
                    <a:pt x="0" y="0"/>
                  </a:moveTo>
                  <a:lnTo>
                    <a:pt x="838200" y="0"/>
                  </a:lnTo>
                  <a:lnTo>
                    <a:pt x="83820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 l="0" t="0" r="0" b="-1538"/>
              </a:stretch>
            </a:blipFill>
          </p:spPr>
        </p:sp>
      </p:grpSp>
      <p:grpSp>
        <p:nvGrpSpPr>
          <p:cNvPr name="Group 154" id="154"/>
          <p:cNvGrpSpPr/>
          <p:nvPr/>
        </p:nvGrpSpPr>
        <p:grpSpPr>
          <a:xfrm rot="0">
            <a:off x="6357718" y="3154632"/>
            <a:ext cx="628650" cy="371475"/>
            <a:chOff x="0" y="0"/>
            <a:chExt cx="838200" cy="495300"/>
          </a:xfrm>
        </p:grpSpPr>
        <p:sp>
          <p:nvSpPr>
            <p:cNvPr name="Freeform 155" id="155" descr="image.png"/>
            <p:cNvSpPr/>
            <p:nvPr/>
          </p:nvSpPr>
          <p:spPr>
            <a:xfrm flipH="false" flipV="false" rot="0">
              <a:off x="0" y="0"/>
              <a:ext cx="838200" cy="495300"/>
            </a:xfrm>
            <a:custGeom>
              <a:avLst/>
              <a:gdLst/>
              <a:ahLst/>
              <a:cxnLst/>
              <a:rect r="r" b="b" t="t" l="l"/>
              <a:pathLst>
                <a:path h="495300" w="838200">
                  <a:moveTo>
                    <a:pt x="0" y="0"/>
                  </a:moveTo>
                  <a:lnTo>
                    <a:pt x="838200" y="0"/>
                  </a:lnTo>
                  <a:lnTo>
                    <a:pt x="83820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 l="0" t="0" r="0" b="-1538"/>
              </a:stretch>
            </a:blipFill>
          </p:spPr>
        </p:sp>
      </p:grpSp>
      <p:grpSp>
        <p:nvGrpSpPr>
          <p:cNvPr name="Group 156" id="156"/>
          <p:cNvGrpSpPr/>
          <p:nvPr/>
        </p:nvGrpSpPr>
        <p:grpSpPr>
          <a:xfrm rot="0">
            <a:off x="7658100" y="3154632"/>
            <a:ext cx="571500" cy="371475"/>
            <a:chOff x="0" y="0"/>
            <a:chExt cx="762000" cy="495300"/>
          </a:xfrm>
        </p:grpSpPr>
        <p:sp>
          <p:nvSpPr>
            <p:cNvPr name="Freeform 157" id="157" descr="image.png"/>
            <p:cNvSpPr/>
            <p:nvPr/>
          </p:nvSpPr>
          <p:spPr>
            <a:xfrm flipH="false" flipV="false" rot="0">
              <a:off x="0" y="0"/>
              <a:ext cx="762000" cy="495300"/>
            </a:xfrm>
            <a:custGeom>
              <a:avLst/>
              <a:gdLst/>
              <a:ahLst/>
              <a:cxnLst/>
              <a:rect r="r" b="b" t="t" l="l"/>
              <a:pathLst>
                <a:path h="495300" w="762000">
                  <a:moveTo>
                    <a:pt x="0" y="0"/>
                  </a:moveTo>
                  <a:lnTo>
                    <a:pt x="762000" y="0"/>
                  </a:lnTo>
                  <a:lnTo>
                    <a:pt x="76200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 l="0" t="0" r="0" b="-1312"/>
              </a:stretch>
            </a:blipFill>
          </p:spPr>
        </p:sp>
      </p:grpSp>
      <p:grpSp>
        <p:nvGrpSpPr>
          <p:cNvPr name="Group 158" id="158"/>
          <p:cNvGrpSpPr/>
          <p:nvPr/>
        </p:nvGrpSpPr>
        <p:grpSpPr>
          <a:xfrm rot="0">
            <a:off x="9189091" y="3154632"/>
            <a:ext cx="571500" cy="371475"/>
            <a:chOff x="0" y="0"/>
            <a:chExt cx="762000" cy="495300"/>
          </a:xfrm>
        </p:grpSpPr>
        <p:sp>
          <p:nvSpPr>
            <p:cNvPr name="Freeform 159" id="159" descr="image.png"/>
            <p:cNvSpPr/>
            <p:nvPr/>
          </p:nvSpPr>
          <p:spPr>
            <a:xfrm flipH="false" flipV="false" rot="0">
              <a:off x="0" y="0"/>
              <a:ext cx="762000" cy="495300"/>
            </a:xfrm>
            <a:custGeom>
              <a:avLst/>
              <a:gdLst/>
              <a:ahLst/>
              <a:cxnLst/>
              <a:rect r="r" b="b" t="t" l="l"/>
              <a:pathLst>
                <a:path h="495300" w="762000">
                  <a:moveTo>
                    <a:pt x="0" y="0"/>
                  </a:moveTo>
                  <a:lnTo>
                    <a:pt x="762000" y="0"/>
                  </a:lnTo>
                  <a:lnTo>
                    <a:pt x="76200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 l="0" t="0" r="0" b="-1312"/>
              </a:stretch>
            </a:blipFill>
          </p:spPr>
        </p:sp>
      </p:grpSp>
      <p:grpSp>
        <p:nvGrpSpPr>
          <p:cNvPr name="Group 160" id="160"/>
          <p:cNvGrpSpPr/>
          <p:nvPr/>
        </p:nvGrpSpPr>
        <p:grpSpPr>
          <a:xfrm rot="0">
            <a:off x="10651103" y="3154632"/>
            <a:ext cx="628650" cy="371475"/>
            <a:chOff x="0" y="0"/>
            <a:chExt cx="838200" cy="495300"/>
          </a:xfrm>
        </p:grpSpPr>
        <p:sp>
          <p:nvSpPr>
            <p:cNvPr name="Freeform 161" id="161" descr="image.png"/>
            <p:cNvSpPr/>
            <p:nvPr/>
          </p:nvSpPr>
          <p:spPr>
            <a:xfrm flipH="false" flipV="false" rot="0">
              <a:off x="0" y="0"/>
              <a:ext cx="838200" cy="495300"/>
            </a:xfrm>
            <a:custGeom>
              <a:avLst/>
              <a:gdLst/>
              <a:ahLst/>
              <a:cxnLst/>
              <a:rect r="r" b="b" t="t" l="l"/>
              <a:pathLst>
                <a:path h="495300" w="838200">
                  <a:moveTo>
                    <a:pt x="0" y="0"/>
                  </a:moveTo>
                  <a:lnTo>
                    <a:pt x="838200" y="0"/>
                  </a:lnTo>
                  <a:lnTo>
                    <a:pt x="83820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 l="0" t="0" r="0" b="-1538"/>
              </a:stretch>
            </a:blipFill>
          </p:spPr>
        </p:sp>
      </p:grpSp>
      <p:grpSp>
        <p:nvGrpSpPr>
          <p:cNvPr name="Group 162" id="162"/>
          <p:cNvGrpSpPr/>
          <p:nvPr/>
        </p:nvGrpSpPr>
        <p:grpSpPr>
          <a:xfrm rot="0">
            <a:off x="11860854" y="3154632"/>
            <a:ext cx="628650" cy="371475"/>
            <a:chOff x="0" y="0"/>
            <a:chExt cx="838200" cy="495300"/>
          </a:xfrm>
        </p:grpSpPr>
        <p:sp>
          <p:nvSpPr>
            <p:cNvPr name="Freeform 163" id="163" descr="image.png"/>
            <p:cNvSpPr/>
            <p:nvPr/>
          </p:nvSpPr>
          <p:spPr>
            <a:xfrm flipH="false" flipV="false" rot="0">
              <a:off x="0" y="0"/>
              <a:ext cx="838200" cy="495300"/>
            </a:xfrm>
            <a:custGeom>
              <a:avLst/>
              <a:gdLst/>
              <a:ahLst/>
              <a:cxnLst/>
              <a:rect r="r" b="b" t="t" l="l"/>
              <a:pathLst>
                <a:path h="495300" w="838200">
                  <a:moveTo>
                    <a:pt x="0" y="0"/>
                  </a:moveTo>
                  <a:lnTo>
                    <a:pt x="838200" y="0"/>
                  </a:lnTo>
                  <a:lnTo>
                    <a:pt x="83820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 l="0" t="0" r="0" b="-1538"/>
              </a:stretch>
            </a:blipFill>
          </p:spPr>
        </p:sp>
      </p:grpSp>
      <p:grpSp>
        <p:nvGrpSpPr>
          <p:cNvPr name="Group 164" id="164"/>
          <p:cNvGrpSpPr/>
          <p:nvPr/>
        </p:nvGrpSpPr>
        <p:grpSpPr>
          <a:xfrm rot="0">
            <a:off x="13161245" y="3154632"/>
            <a:ext cx="628650" cy="371475"/>
            <a:chOff x="0" y="0"/>
            <a:chExt cx="838200" cy="495300"/>
          </a:xfrm>
        </p:grpSpPr>
        <p:sp>
          <p:nvSpPr>
            <p:cNvPr name="Freeform 165" id="165" descr="image.png"/>
            <p:cNvSpPr/>
            <p:nvPr/>
          </p:nvSpPr>
          <p:spPr>
            <a:xfrm flipH="false" flipV="false" rot="0">
              <a:off x="0" y="0"/>
              <a:ext cx="838200" cy="495300"/>
            </a:xfrm>
            <a:custGeom>
              <a:avLst/>
              <a:gdLst/>
              <a:ahLst/>
              <a:cxnLst/>
              <a:rect r="r" b="b" t="t" l="l"/>
              <a:pathLst>
                <a:path h="495300" w="838200">
                  <a:moveTo>
                    <a:pt x="0" y="0"/>
                  </a:moveTo>
                  <a:lnTo>
                    <a:pt x="838200" y="0"/>
                  </a:lnTo>
                  <a:lnTo>
                    <a:pt x="83820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 l="0" t="0" r="0" b="-1538"/>
              </a:stretch>
            </a:blipFill>
          </p:spPr>
        </p:sp>
      </p:grpSp>
      <p:grpSp>
        <p:nvGrpSpPr>
          <p:cNvPr name="Group 166" id="166"/>
          <p:cNvGrpSpPr/>
          <p:nvPr/>
        </p:nvGrpSpPr>
        <p:grpSpPr>
          <a:xfrm rot="0">
            <a:off x="14703171" y="3154632"/>
            <a:ext cx="571500" cy="371475"/>
            <a:chOff x="0" y="0"/>
            <a:chExt cx="762000" cy="495300"/>
          </a:xfrm>
        </p:grpSpPr>
        <p:sp>
          <p:nvSpPr>
            <p:cNvPr name="Freeform 167" id="167" descr="image.png"/>
            <p:cNvSpPr/>
            <p:nvPr/>
          </p:nvSpPr>
          <p:spPr>
            <a:xfrm flipH="false" flipV="false" rot="0">
              <a:off x="0" y="0"/>
              <a:ext cx="762000" cy="495300"/>
            </a:xfrm>
            <a:custGeom>
              <a:avLst/>
              <a:gdLst/>
              <a:ahLst/>
              <a:cxnLst/>
              <a:rect r="r" b="b" t="t" l="l"/>
              <a:pathLst>
                <a:path h="495300" w="762000">
                  <a:moveTo>
                    <a:pt x="0" y="0"/>
                  </a:moveTo>
                  <a:lnTo>
                    <a:pt x="762000" y="0"/>
                  </a:lnTo>
                  <a:lnTo>
                    <a:pt x="76200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 l="0" t="0" r="0" b="-1312"/>
              </a:stretch>
            </a:blipFill>
          </p:spPr>
        </p:sp>
      </p:grpSp>
      <p:grpSp>
        <p:nvGrpSpPr>
          <p:cNvPr name="Group 168" id="168"/>
          <p:cNvGrpSpPr/>
          <p:nvPr/>
        </p:nvGrpSpPr>
        <p:grpSpPr>
          <a:xfrm rot="0">
            <a:off x="15912922" y="3154632"/>
            <a:ext cx="628650" cy="371475"/>
            <a:chOff x="0" y="0"/>
            <a:chExt cx="838200" cy="495300"/>
          </a:xfrm>
        </p:grpSpPr>
        <p:sp>
          <p:nvSpPr>
            <p:cNvPr name="Freeform 169" id="169" descr="image.png"/>
            <p:cNvSpPr/>
            <p:nvPr/>
          </p:nvSpPr>
          <p:spPr>
            <a:xfrm flipH="false" flipV="false" rot="0">
              <a:off x="0" y="0"/>
              <a:ext cx="838200" cy="495300"/>
            </a:xfrm>
            <a:custGeom>
              <a:avLst/>
              <a:gdLst/>
              <a:ahLst/>
              <a:cxnLst/>
              <a:rect r="r" b="b" t="t" l="l"/>
              <a:pathLst>
                <a:path h="495300" w="838200">
                  <a:moveTo>
                    <a:pt x="0" y="0"/>
                  </a:moveTo>
                  <a:lnTo>
                    <a:pt x="838200" y="0"/>
                  </a:lnTo>
                  <a:lnTo>
                    <a:pt x="83820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 l="0" t="0" r="0" b="-1538"/>
              </a:stretch>
            </a:blipFill>
          </p:spPr>
        </p:sp>
      </p:grpSp>
      <p:grpSp>
        <p:nvGrpSpPr>
          <p:cNvPr name="Group 170" id="170"/>
          <p:cNvGrpSpPr/>
          <p:nvPr/>
        </p:nvGrpSpPr>
        <p:grpSpPr>
          <a:xfrm rot="0">
            <a:off x="3526336" y="3897582"/>
            <a:ext cx="571500" cy="371475"/>
            <a:chOff x="0" y="0"/>
            <a:chExt cx="762000" cy="495300"/>
          </a:xfrm>
        </p:grpSpPr>
        <p:sp>
          <p:nvSpPr>
            <p:cNvPr name="Freeform 171" id="171" descr="image.png"/>
            <p:cNvSpPr/>
            <p:nvPr/>
          </p:nvSpPr>
          <p:spPr>
            <a:xfrm flipH="false" flipV="false" rot="0">
              <a:off x="0" y="0"/>
              <a:ext cx="762000" cy="495300"/>
            </a:xfrm>
            <a:custGeom>
              <a:avLst/>
              <a:gdLst/>
              <a:ahLst/>
              <a:cxnLst/>
              <a:rect r="r" b="b" t="t" l="l"/>
              <a:pathLst>
                <a:path h="495300" w="762000">
                  <a:moveTo>
                    <a:pt x="0" y="0"/>
                  </a:moveTo>
                  <a:lnTo>
                    <a:pt x="762000" y="0"/>
                  </a:lnTo>
                  <a:lnTo>
                    <a:pt x="76200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0" t="0" r="0" b="-1312"/>
              </a:stretch>
            </a:blipFill>
          </p:spPr>
        </p:sp>
      </p:grpSp>
      <p:grpSp>
        <p:nvGrpSpPr>
          <p:cNvPr name="Group 172" id="172"/>
          <p:cNvGrpSpPr/>
          <p:nvPr/>
        </p:nvGrpSpPr>
        <p:grpSpPr>
          <a:xfrm rot="0">
            <a:off x="5057327" y="3897582"/>
            <a:ext cx="628650" cy="371475"/>
            <a:chOff x="0" y="0"/>
            <a:chExt cx="838200" cy="495300"/>
          </a:xfrm>
        </p:grpSpPr>
        <p:sp>
          <p:nvSpPr>
            <p:cNvPr name="Freeform 173" id="173" descr="image.png"/>
            <p:cNvSpPr/>
            <p:nvPr/>
          </p:nvSpPr>
          <p:spPr>
            <a:xfrm flipH="false" flipV="false" rot="0">
              <a:off x="0" y="0"/>
              <a:ext cx="838200" cy="495300"/>
            </a:xfrm>
            <a:custGeom>
              <a:avLst/>
              <a:gdLst/>
              <a:ahLst/>
              <a:cxnLst/>
              <a:rect r="r" b="b" t="t" l="l"/>
              <a:pathLst>
                <a:path h="495300" w="838200">
                  <a:moveTo>
                    <a:pt x="0" y="0"/>
                  </a:moveTo>
                  <a:lnTo>
                    <a:pt x="838200" y="0"/>
                  </a:lnTo>
                  <a:lnTo>
                    <a:pt x="83820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 l="0" t="0" r="0" b="-1538"/>
              </a:stretch>
            </a:blipFill>
          </p:spPr>
        </p:sp>
      </p:grpSp>
      <p:grpSp>
        <p:nvGrpSpPr>
          <p:cNvPr name="Group 174" id="174"/>
          <p:cNvGrpSpPr/>
          <p:nvPr/>
        </p:nvGrpSpPr>
        <p:grpSpPr>
          <a:xfrm rot="0">
            <a:off x="6357718" y="3897582"/>
            <a:ext cx="628650" cy="371475"/>
            <a:chOff x="0" y="0"/>
            <a:chExt cx="838200" cy="495300"/>
          </a:xfrm>
        </p:grpSpPr>
        <p:sp>
          <p:nvSpPr>
            <p:cNvPr name="Freeform 175" id="175" descr="image.png"/>
            <p:cNvSpPr/>
            <p:nvPr/>
          </p:nvSpPr>
          <p:spPr>
            <a:xfrm flipH="false" flipV="false" rot="0">
              <a:off x="0" y="0"/>
              <a:ext cx="838200" cy="495300"/>
            </a:xfrm>
            <a:custGeom>
              <a:avLst/>
              <a:gdLst/>
              <a:ahLst/>
              <a:cxnLst/>
              <a:rect r="r" b="b" t="t" l="l"/>
              <a:pathLst>
                <a:path h="495300" w="838200">
                  <a:moveTo>
                    <a:pt x="0" y="0"/>
                  </a:moveTo>
                  <a:lnTo>
                    <a:pt x="838200" y="0"/>
                  </a:lnTo>
                  <a:lnTo>
                    <a:pt x="83820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/>
              <a:stretch>
                <a:fillRect l="0" t="0" r="0" b="-1538"/>
              </a:stretch>
            </a:blipFill>
          </p:spPr>
        </p:sp>
      </p:grpSp>
      <p:grpSp>
        <p:nvGrpSpPr>
          <p:cNvPr name="Group 176" id="176"/>
          <p:cNvGrpSpPr/>
          <p:nvPr/>
        </p:nvGrpSpPr>
        <p:grpSpPr>
          <a:xfrm rot="0">
            <a:off x="7658100" y="3897582"/>
            <a:ext cx="571500" cy="371475"/>
            <a:chOff x="0" y="0"/>
            <a:chExt cx="762000" cy="495300"/>
          </a:xfrm>
        </p:grpSpPr>
        <p:sp>
          <p:nvSpPr>
            <p:cNvPr name="Freeform 177" id="177" descr="image.png"/>
            <p:cNvSpPr/>
            <p:nvPr/>
          </p:nvSpPr>
          <p:spPr>
            <a:xfrm flipH="false" flipV="false" rot="0">
              <a:off x="0" y="0"/>
              <a:ext cx="762000" cy="495300"/>
            </a:xfrm>
            <a:custGeom>
              <a:avLst/>
              <a:gdLst/>
              <a:ahLst/>
              <a:cxnLst/>
              <a:rect r="r" b="b" t="t" l="l"/>
              <a:pathLst>
                <a:path h="495300" w="762000">
                  <a:moveTo>
                    <a:pt x="0" y="0"/>
                  </a:moveTo>
                  <a:lnTo>
                    <a:pt x="762000" y="0"/>
                  </a:lnTo>
                  <a:lnTo>
                    <a:pt x="76200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/>
              <a:stretch>
                <a:fillRect l="0" t="0" r="0" b="-1312"/>
              </a:stretch>
            </a:blipFill>
          </p:spPr>
        </p:sp>
      </p:grpSp>
      <p:grpSp>
        <p:nvGrpSpPr>
          <p:cNvPr name="Group 178" id="178"/>
          <p:cNvGrpSpPr/>
          <p:nvPr/>
        </p:nvGrpSpPr>
        <p:grpSpPr>
          <a:xfrm rot="0">
            <a:off x="9189091" y="3897582"/>
            <a:ext cx="571500" cy="371475"/>
            <a:chOff x="0" y="0"/>
            <a:chExt cx="762000" cy="495300"/>
          </a:xfrm>
        </p:grpSpPr>
        <p:sp>
          <p:nvSpPr>
            <p:cNvPr name="Freeform 179" id="179" descr="image.png"/>
            <p:cNvSpPr/>
            <p:nvPr/>
          </p:nvSpPr>
          <p:spPr>
            <a:xfrm flipH="false" flipV="false" rot="0">
              <a:off x="0" y="0"/>
              <a:ext cx="762000" cy="495300"/>
            </a:xfrm>
            <a:custGeom>
              <a:avLst/>
              <a:gdLst/>
              <a:ahLst/>
              <a:cxnLst/>
              <a:rect r="r" b="b" t="t" l="l"/>
              <a:pathLst>
                <a:path h="495300" w="762000">
                  <a:moveTo>
                    <a:pt x="0" y="0"/>
                  </a:moveTo>
                  <a:lnTo>
                    <a:pt x="762000" y="0"/>
                  </a:lnTo>
                  <a:lnTo>
                    <a:pt x="76200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 l="0" t="0" r="0" b="-1312"/>
              </a:stretch>
            </a:blipFill>
          </p:spPr>
        </p:sp>
      </p:grpSp>
      <p:grpSp>
        <p:nvGrpSpPr>
          <p:cNvPr name="Group 180" id="180"/>
          <p:cNvGrpSpPr/>
          <p:nvPr/>
        </p:nvGrpSpPr>
        <p:grpSpPr>
          <a:xfrm rot="0">
            <a:off x="10651103" y="3897582"/>
            <a:ext cx="628650" cy="371475"/>
            <a:chOff x="0" y="0"/>
            <a:chExt cx="838200" cy="495300"/>
          </a:xfrm>
        </p:grpSpPr>
        <p:sp>
          <p:nvSpPr>
            <p:cNvPr name="Freeform 181" id="181" descr="image.png"/>
            <p:cNvSpPr/>
            <p:nvPr/>
          </p:nvSpPr>
          <p:spPr>
            <a:xfrm flipH="false" flipV="false" rot="0">
              <a:off x="0" y="0"/>
              <a:ext cx="838200" cy="495300"/>
            </a:xfrm>
            <a:custGeom>
              <a:avLst/>
              <a:gdLst/>
              <a:ahLst/>
              <a:cxnLst/>
              <a:rect r="r" b="b" t="t" l="l"/>
              <a:pathLst>
                <a:path h="495300" w="838200">
                  <a:moveTo>
                    <a:pt x="0" y="0"/>
                  </a:moveTo>
                  <a:lnTo>
                    <a:pt x="838200" y="0"/>
                  </a:lnTo>
                  <a:lnTo>
                    <a:pt x="83820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 l="0" t="0" r="0" b="-1538"/>
              </a:stretch>
            </a:blipFill>
          </p:spPr>
        </p:sp>
      </p:grpSp>
      <p:grpSp>
        <p:nvGrpSpPr>
          <p:cNvPr name="Group 182" id="182"/>
          <p:cNvGrpSpPr/>
          <p:nvPr/>
        </p:nvGrpSpPr>
        <p:grpSpPr>
          <a:xfrm rot="0">
            <a:off x="11860854" y="3897582"/>
            <a:ext cx="714375" cy="371475"/>
            <a:chOff x="0" y="0"/>
            <a:chExt cx="952500" cy="495300"/>
          </a:xfrm>
        </p:grpSpPr>
        <p:sp>
          <p:nvSpPr>
            <p:cNvPr name="Freeform 183" id="183" descr="image.png"/>
            <p:cNvSpPr/>
            <p:nvPr/>
          </p:nvSpPr>
          <p:spPr>
            <a:xfrm flipH="false" flipV="false" rot="0">
              <a:off x="0" y="0"/>
              <a:ext cx="952500" cy="495300"/>
            </a:xfrm>
            <a:custGeom>
              <a:avLst/>
              <a:gdLst/>
              <a:ahLst/>
              <a:cxnLst/>
              <a:rect r="r" b="b" t="t" l="l"/>
              <a:pathLst>
                <a:path h="495300" w="952500">
                  <a:moveTo>
                    <a:pt x="0" y="0"/>
                  </a:moveTo>
                  <a:lnTo>
                    <a:pt x="952500" y="0"/>
                  </a:lnTo>
                  <a:lnTo>
                    <a:pt x="95250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/>
              <a:stretch>
                <a:fillRect l="0" t="0" r="0" b="-1810"/>
              </a:stretch>
            </a:blipFill>
          </p:spPr>
        </p:sp>
      </p:grpSp>
      <p:grpSp>
        <p:nvGrpSpPr>
          <p:cNvPr name="Group 184" id="184"/>
          <p:cNvGrpSpPr/>
          <p:nvPr/>
        </p:nvGrpSpPr>
        <p:grpSpPr>
          <a:xfrm rot="0">
            <a:off x="13161245" y="3897582"/>
            <a:ext cx="714375" cy="371475"/>
            <a:chOff x="0" y="0"/>
            <a:chExt cx="952500" cy="495300"/>
          </a:xfrm>
        </p:grpSpPr>
        <p:sp>
          <p:nvSpPr>
            <p:cNvPr name="Freeform 185" id="185" descr="image.png"/>
            <p:cNvSpPr/>
            <p:nvPr/>
          </p:nvSpPr>
          <p:spPr>
            <a:xfrm flipH="false" flipV="false" rot="0">
              <a:off x="0" y="0"/>
              <a:ext cx="952500" cy="495300"/>
            </a:xfrm>
            <a:custGeom>
              <a:avLst/>
              <a:gdLst/>
              <a:ahLst/>
              <a:cxnLst/>
              <a:rect r="r" b="b" t="t" l="l"/>
              <a:pathLst>
                <a:path h="495300" w="952500">
                  <a:moveTo>
                    <a:pt x="0" y="0"/>
                  </a:moveTo>
                  <a:lnTo>
                    <a:pt x="952500" y="0"/>
                  </a:lnTo>
                  <a:lnTo>
                    <a:pt x="95250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/>
              <a:stretch>
                <a:fillRect l="0" t="0" r="0" b="-1810"/>
              </a:stretch>
            </a:blipFill>
          </p:spPr>
        </p:sp>
      </p:grpSp>
      <p:grpSp>
        <p:nvGrpSpPr>
          <p:cNvPr name="Group 186" id="186"/>
          <p:cNvGrpSpPr/>
          <p:nvPr/>
        </p:nvGrpSpPr>
        <p:grpSpPr>
          <a:xfrm rot="0">
            <a:off x="14703171" y="3897582"/>
            <a:ext cx="571500" cy="371475"/>
            <a:chOff x="0" y="0"/>
            <a:chExt cx="762000" cy="495300"/>
          </a:xfrm>
        </p:grpSpPr>
        <p:sp>
          <p:nvSpPr>
            <p:cNvPr name="Freeform 187" id="187" descr="image.png"/>
            <p:cNvSpPr/>
            <p:nvPr/>
          </p:nvSpPr>
          <p:spPr>
            <a:xfrm flipH="false" flipV="false" rot="0">
              <a:off x="0" y="0"/>
              <a:ext cx="762000" cy="495300"/>
            </a:xfrm>
            <a:custGeom>
              <a:avLst/>
              <a:gdLst/>
              <a:ahLst/>
              <a:cxnLst/>
              <a:rect r="r" b="b" t="t" l="l"/>
              <a:pathLst>
                <a:path h="495300" w="762000">
                  <a:moveTo>
                    <a:pt x="0" y="0"/>
                  </a:moveTo>
                  <a:lnTo>
                    <a:pt x="762000" y="0"/>
                  </a:lnTo>
                  <a:lnTo>
                    <a:pt x="76200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 l="0" t="0" r="0" b="-1312"/>
              </a:stretch>
            </a:blipFill>
          </p:spPr>
        </p:sp>
      </p:grpSp>
      <p:grpSp>
        <p:nvGrpSpPr>
          <p:cNvPr name="Group 188" id="188"/>
          <p:cNvGrpSpPr/>
          <p:nvPr/>
        </p:nvGrpSpPr>
        <p:grpSpPr>
          <a:xfrm rot="0">
            <a:off x="15912922" y="3897582"/>
            <a:ext cx="628650" cy="371475"/>
            <a:chOff x="0" y="0"/>
            <a:chExt cx="838200" cy="495300"/>
          </a:xfrm>
        </p:grpSpPr>
        <p:sp>
          <p:nvSpPr>
            <p:cNvPr name="Freeform 189" id="189" descr="image.png"/>
            <p:cNvSpPr/>
            <p:nvPr/>
          </p:nvSpPr>
          <p:spPr>
            <a:xfrm flipH="false" flipV="false" rot="0">
              <a:off x="0" y="0"/>
              <a:ext cx="838200" cy="495300"/>
            </a:xfrm>
            <a:custGeom>
              <a:avLst/>
              <a:gdLst/>
              <a:ahLst/>
              <a:cxnLst/>
              <a:rect r="r" b="b" t="t" l="l"/>
              <a:pathLst>
                <a:path h="495300" w="838200">
                  <a:moveTo>
                    <a:pt x="0" y="0"/>
                  </a:moveTo>
                  <a:lnTo>
                    <a:pt x="838200" y="0"/>
                  </a:lnTo>
                  <a:lnTo>
                    <a:pt x="83820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 l="0" t="0" r="0" b="-1538"/>
              </a:stretch>
            </a:blipFill>
          </p:spPr>
        </p:sp>
      </p:grpSp>
      <p:grpSp>
        <p:nvGrpSpPr>
          <p:cNvPr name="Group 190" id="190"/>
          <p:cNvGrpSpPr/>
          <p:nvPr/>
        </p:nvGrpSpPr>
        <p:grpSpPr>
          <a:xfrm rot="0">
            <a:off x="3526336" y="4640532"/>
            <a:ext cx="628650" cy="371475"/>
            <a:chOff x="0" y="0"/>
            <a:chExt cx="838200" cy="495300"/>
          </a:xfrm>
        </p:grpSpPr>
        <p:sp>
          <p:nvSpPr>
            <p:cNvPr name="Freeform 191" id="191" descr="image.png"/>
            <p:cNvSpPr/>
            <p:nvPr/>
          </p:nvSpPr>
          <p:spPr>
            <a:xfrm flipH="false" flipV="false" rot="0">
              <a:off x="0" y="0"/>
              <a:ext cx="838200" cy="495300"/>
            </a:xfrm>
            <a:custGeom>
              <a:avLst/>
              <a:gdLst/>
              <a:ahLst/>
              <a:cxnLst/>
              <a:rect r="r" b="b" t="t" l="l"/>
              <a:pathLst>
                <a:path h="495300" w="838200">
                  <a:moveTo>
                    <a:pt x="0" y="0"/>
                  </a:moveTo>
                  <a:lnTo>
                    <a:pt x="838200" y="0"/>
                  </a:lnTo>
                  <a:lnTo>
                    <a:pt x="83820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 l="0" t="0" r="0" b="-1538"/>
              </a:stretch>
            </a:blipFill>
          </p:spPr>
        </p:sp>
      </p:grpSp>
      <p:grpSp>
        <p:nvGrpSpPr>
          <p:cNvPr name="Group 192" id="192"/>
          <p:cNvGrpSpPr/>
          <p:nvPr/>
        </p:nvGrpSpPr>
        <p:grpSpPr>
          <a:xfrm rot="0">
            <a:off x="5057327" y="4640532"/>
            <a:ext cx="571500" cy="371475"/>
            <a:chOff x="0" y="0"/>
            <a:chExt cx="762000" cy="495300"/>
          </a:xfrm>
        </p:grpSpPr>
        <p:sp>
          <p:nvSpPr>
            <p:cNvPr name="Freeform 193" id="193" descr="image.png"/>
            <p:cNvSpPr/>
            <p:nvPr/>
          </p:nvSpPr>
          <p:spPr>
            <a:xfrm flipH="false" flipV="false" rot="0">
              <a:off x="0" y="0"/>
              <a:ext cx="762000" cy="495300"/>
            </a:xfrm>
            <a:custGeom>
              <a:avLst/>
              <a:gdLst/>
              <a:ahLst/>
              <a:cxnLst/>
              <a:rect r="r" b="b" t="t" l="l"/>
              <a:pathLst>
                <a:path h="495300" w="762000">
                  <a:moveTo>
                    <a:pt x="0" y="0"/>
                  </a:moveTo>
                  <a:lnTo>
                    <a:pt x="762000" y="0"/>
                  </a:lnTo>
                  <a:lnTo>
                    <a:pt x="76200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6"/>
              <a:stretch>
                <a:fillRect l="0" t="0" r="0" b="-1312"/>
              </a:stretch>
            </a:blipFill>
          </p:spPr>
        </p:sp>
      </p:grpSp>
      <p:grpSp>
        <p:nvGrpSpPr>
          <p:cNvPr name="Group 194" id="194"/>
          <p:cNvGrpSpPr/>
          <p:nvPr/>
        </p:nvGrpSpPr>
        <p:grpSpPr>
          <a:xfrm rot="0">
            <a:off x="6357718" y="4640532"/>
            <a:ext cx="571500" cy="371475"/>
            <a:chOff x="0" y="0"/>
            <a:chExt cx="762000" cy="495300"/>
          </a:xfrm>
        </p:grpSpPr>
        <p:sp>
          <p:nvSpPr>
            <p:cNvPr name="Freeform 195" id="195" descr="image.png"/>
            <p:cNvSpPr/>
            <p:nvPr/>
          </p:nvSpPr>
          <p:spPr>
            <a:xfrm flipH="false" flipV="false" rot="0">
              <a:off x="0" y="0"/>
              <a:ext cx="762000" cy="495300"/>
            </a:xfrm>
            <a:custGeom>
              <a:avLst/>
              <a:gdLst/>
              <a:ahLst/>
              <a:cxnLst/>
              <a:rect r="r" b="b" t="t" l="l"/>
              <a:pathLst>
                <a:path h="495300" w="762000">
                  <a:moveTo>
                    <a:pt x="0" y="0"/>
                  </a:moveTo>
                  <a:lnTo>
                    <a:pt x="762000" y="0"/>
                  </a:lnTo>
                  <a:lnTo>
                    <a:pt x="76200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7"/>
              <a:stretch>
                <a:fillRect l="0" t="0" r="0" b="-1312"/>
              </a:stretch>
            </a:blipFill>
          </p:spPr>
        </p:sp>
      </p:grpSp>
      <p:grpSp>
        <p:nvGrpSpPr>
          <p:cNvPr name="Group 196" id="196"/>
          <p:cNvGrpSpPr/>
          <p:nvPr/>
        </p:nvGrpSpPr>
        <p:grpSpPr>
          <a:xfrm rot="0">
            <a:off x="7658100" y="4640532"/>
            <a:ext cx="614362" cy="371475"/>
            <a:chOff x="0" y="0"/>
            <a:chExt cx="819150" cy="495300"/>
          </a:xfrm>
        </p:grpSpPr>
        <p:sp>
          <p:nvSpPr>
            <p:cNvPr name="Freeform 197" id="197" descr="image.png"/>
            <p:cNvSpPr/>
            <p:nvPr/>
          </p:nvSpPr>
          <p:spPr>
            <a:xfrm flipH="false" flipV="false" rot="0">
              <a:off x="0" y="0"/>
              <a:ext cx="819150" cy="495300"/>
            </a:xfrm>
            <a:custGeom>
              <a:avLst/>
              <a:gdLst/>
              <a:ahLst/>
              <a:cxnLst/>
              <a:rect r="r" b="b" t="t" l="l"/>
              <a:pathLst>
                <a:path h="495300" w="819150">
                  <a:moveTo>
                    <a:pt x="0" y="0"/>
                  </a:moveTo>
                  <a:lnTo>
                    <a:pt x="819150" y="0"/>
                  </a:lnTo>
                  <a:lnTo>
                    <a:pt x="81915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8"/>
              <a:stretch>
                <a:fillRect l="0" t="0" r="0" b="-1487"/>
              </a:stretch>
            </a:blipFill>
          </p:spPr>
        </p:sp>
      </p:grpSp>
      <p:grpSp>
        <p:nvGrpSpPr>
          <p:cNvPr name="Group 198" id="198"/>
          <p:cNvGrpSpPr/>
          <p:nvPr/>
        </p:nvGrpSpPr>
        <p:grpSpPr>
          <a:xfrm rot="0">
            <a:off x="9189091" y="4640532"/>
            <a:ext cx="614362" cy="371475"/>
            <a:chOff x="0" y="0"/>
            <a:chExt cx="819150" cy="495300"/>
          </a:xfrm>
        </p:grpSpPr>
        <p:sp>
          <p:nvSpPr>
            <p:cNvPr name="Freeform 199" id="199" descr="image.png"/>
            <p:cNvSpPr/>
            <p:nvPr/>
          </p:nvSpPr>
          <p:spPr>
            <a:xfrm flipH="false" flipV="false" rot="0">
              <a:off x="0" y="0"/>
              <a:ext cx="819150" cy="495300"/>
            </a:xfrm>
            <a:custGeom>
              <a:avLst/>
              <a:gdLst/>
              <a:ahLst/>
              <a:cxnLst/>
              <a:rect r="r" b="b" t="t" l="l"/>
              <a:pathLst>
                <a:path h="495300" w="819150">
                  <a:moveTo>
                    <a:pt x="0" y="0"/>
                  </a:moveTo>
                  <a:lnTo>
                    <a:pt x="819150" y="0"/>
                  </a:lnTo>
                  <a:lnTo>
                    <a:pt x="81915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/>
              <a:stretch>
                <a:fillRect l="0" t="0" r="0" b="-1487"/>
              </a:stretch>
            </a:blipFill>
          </p:spPr>
        </p:sp>
      </p:grpSp>
      <p:grpSp>
        <p:nvGrpSpPr>
          <p:cNvPr name="Group 200" id="200"/>
          <p:cNvGrpSpPr/>
          <p:nvPr/>
        </p:nvGrpSpPr>
        <p:grpSpPr>
          <a:xfrm rot="0">
            <a:off x="10651103" y="4640532"/>
            <a:ext cx="628650" cy="371475"/>
            <a:chOff x="0" y="0"/>
            <a:chExt cx="838200" cy="495300"/>
          </a:xfrm>
        </p:grpSpPr>
        <p:sp>
          <p:nvSpPr>
            <p:cNvPr name="Freeform 201" id="201" descr="image.png"/>
            <p:cNvSpPr/>
            <p:nvPr/>
          </p:nvSpPr>
          <p:spPr>
            <a:xfrm flipH="false" flipV="false" rot="0">
              <a:off x="0" y="0"/>
              <a:ext cx="838200" cy="495300"/>
            </a:xfrm>
            <a:custGeom>
              <a:avLst/>
              <a:gdLst/>
              <a:ahLst/>
              <a:cxnLst/>
              <a:rect r="r" b="b" t="t" l="l"/>
              <a:pathLst>
                <a:path h="495300" w="838200">
                  <a:moveTo>
                    <a:pt x="0" y="0"/>
                  </a:moveTo>
                  <a:lnTo>
                    <a:pt x="838200" y="0"/>
                  </a:lnTo>
                  <a:lnTo>
                    <a:pt x="83820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 l="0" t="0" r="0" b="-1538"/>
              </a:stretch>
            </a:blipFill>
          </p:spPr>
        </p:sp>
      </p:grpSp>
      <p:grpSp>
        <p:nvGrpSpPr>
          <p:cNvPr name="Group 202" id="202"/>
          <p:cNvGrpSpPr/>
          <p:nvPr/>
        </p:nvGrpSpPr>
        <p:grpSpPr>
          <a:xfrm rot="0">
            <a:off x="11860854" y="4640532"/>
            <a:ext cx="628650" cy="371475"/>
            <a:chOff x="0" y="0"/>
            <a:chExt cx="838200" cy="495300"/>
          </a:xfrm>
        </p:grpSpPr>
        <p:sp>
          <p:nvSpPr>
            <p:cNvPr name="Freeform 203" id="203" descr="image.png"/>
            <p:cNvSpPr/>
            <p:nvPr/>
          </p:nvSpPr>
          <p:spPr>
            <a:xfrm flipH="false" flipV="false" rot="0">
              <a:off x="0" y="0"/>
              <a:ext cx="838200" cy="495300"/>
            </a:xfrm>
            <a:custGeom>
              <a:avLst/>
              <a:gdLst/>
              <a:ahLst/>
              <a:cxnLst/>
              <a:rect r="r" b="b" t="t" l="l"/>
              <a:pathLst>
                <a:path h="495300" w="838200">
                  <a:moveTo>
                    <a:pt x="0" y="0"/>
                  </a:moveTo>
                  <a:lnTo>
                    <a:pt x="838200" y="0"/>
                  </a:lnTo>
                  <a:lnTo>
                    <a:pt x="83820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0"/>
              <a:stretch>
                <a:fillRect l="0" t="0" r="0" b="-1538"/>
              </a:stretch>
            </a:blipFill>
          </p:spPr>
        </p:sp>
      </p:grpSp>
      <p:grpSp>
        <p:nvGrpSpPr>
          <p:cNvPr name="Group 204" id="204"/>
          <p:cNvGrpSpPr/>
          <p:nvPr/>
        </p:nvGrpSpPr>
        <p:grpSpPr>
          <a:xfrm rot="0">
            <a:off x="13161245" y="4640532"/>
            <a:ext cx="628650" cy="371475"/>
            <a:chOff x="0" y="0"/>
            <a:chExt cx="838200" cy="495300"/>
          </a:xfrm>
        </p:grpSpPr>
        <p:sp>
          <p:nvSpPr>
            <p:cNvPr name="Freeform 205" id="205" descr="image.png"/>
            <p:cNvSpPr/>
            <p:nvPr/>
          </p:nvSpPr>
          <p:spPr>
            <a:xfrm flipH="false" flipV="false" rot="0">
              <a:off x="0" y="0"/>
              <a:ext cx="838200" cy="495300"/>
            </a:xfrm>
            <a:custGeom>
              <a:avLst/>
              <a:gdLst/>
              <a:ahLst/>
              <a:cxnLst/>
              <a:rect r="r" b="b" t="t" l="l"/>
              <a:pathLst>
                <a:path h="495300" w="838200">
                  <a:moveTo>
                    <a:pt x="0" y="0"/>
                  </a:moveTo>
                  <a:lnTo>
                    <a:pt x="838200" y="0"/>
                  </a:lnTo>
                  <a:lnTo>
                    <a:pt x="83820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1"/>
              <a:stretch>
                <a:fillRect l="0" t="0" r="0" b="-1538"/>
              </a:stretch>
            </a:blipFill>
          </p:spPr>
        </p:sp>
      </p:grpSp>
      <p:grpSp>
        <p:nvGrpSpPr>
          <p:cNvPr name="Group 206" id="206"/>
          <p:cNvGrpSpPr/>
          <p:nvPr/>
        </p:nvGrpSpPr>
        <p:grpSpPr>
          <a:xfrm rot="0">
            <a:off x="14703171" y="4640532"/>
            <a:ext cx="628650" cy="371475"/>
            <a:chOff x="0" y="0"/>
            <a:chExt cx="838200" cy="495300"/>
          </a:xfrm>
        </p:grpSpPr>
        <p:sp>
          <p:nvSpPr>
            <p:cNvPr name="Freeform 207" id="207" descr="image.png"/>
            <p:cNvSpPr/>
            <p:nvPr/>
          </p:nvSpPr>
          <p:spPr>
            <a:xfrm flipH="false" flipV="false" rot="0">
              <a:off x="0" y="0"/>
              <a:ext cx="838200" cy="495300"/>
            </a:xfrm>
            <a:custGeom>
              <a:avLst/>
              <a:gdLst/>
              <a:ahLst/>
              <a:cxnLst/>
              <a:rect r="r" b="b" t="t" l="l"/>
              <a:pathLst>
                <a:path h="495300" w="838200">
                  <a:moveTo>
                    <a:pt x="0" y="0"/>
                  </a:moveTo>
                  <a:lnTo>
                    <a:pt x="838200" y="0"/>
                  </a:lnTo>
                  <a:lnTo>
                    <a:pt x="83820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 l="0" t="0" r="0" b="-1538"/>
              </a:stretch>
            </a:blipFill>
          </p:spPr>
        </p:sp>
      </p:grpSp>
      <p:grpSp>
        <p:nvGrpSpPr>
          <p:cNvPr name="Group 208" id="208"/>
          <p:cNvGrpSpPr/>
          <p:nvPr/>
        </p:nvGrpSpPr>
        <p:grpSpPr>
          <a:xfrm rot="0">
            <a:off x="15912922" y="4640532"/>
            <a:ext cx="714375" cy="371475"/>
            <a:chOff x="0" y="0"/>
            <a:chExt cx="952500" cy="495300"/>
          </a:xfrm>
        </p:grpSpPr>
        <p:sp>
          <p:nvSpPr>
            <p:cNvPr name="Freeform 209" id="209" descr="image.png"/>
            <p:cNvSpPr/>
            <p:nvPr/>
          </p:nvSpPr>
          <p:spPr>
            <a:xfrm flipH="false" flipV="false" rot="0">
              <a:off x="0" y="0"/>
              <a:ext cx="952500" cy="495300"/>
            </a:xfrm>
            <a:custGeom>
              <a:avLst/>
              <a:gdLst/>
              <a:ahLst/>
              <a:cxnLst/>
              <a:rect r="r" b="b" t="t" l="l"/>
              <a:pathLst>
                <a:path h="495300" w="952500">
                  <a:moveTo>
                    <a:pt x="0" y="0"/>
                  </a:moveTo>
                  <a:lnTo>
                    <a:pt x="952500" y="0"/>
                  </a:lnTo>
                  <a:lnTo>
                    <a:pt x="95250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2"/>
              <a:stretch>
                <a:fillRect l="0" t="0" r="0" b="-1810"/>
              </a:stretch>
            </a:blipFill>
          </p:spPr>
        </p:sp>
      </p:grpSp>
      <p:grpSp>
        <p:nvGrpSpPr>
          <p:cNvPr name="Group 210" id="210"/>
          <p:cNvGrpSpPr/>
          <p:nvPr/>
        </p:nvGrpSpPr>
        <p:grpSpPr>
          <a:xfrm rot="0">
            <a:off x="3526336" y="5383482"/>
            <a:ext cx="571500" cy="371475"/>
            <a:chOff x="0" y="0"/>
            <a:chExt cx="762000" cy="495300"/>
          </a:xfrm>
        </p:grpSpPr>
        <p:sp>
          <p:nvSpPr>
            <p:cNvPr name="Freeform 211" id="211" descr="image.png"/>
            <p:cNvSpPr/>
            <p:nvPr/>
          </p:nvSpPr>
          <p:spPr>
            <a:xfrm flipH="false" flipV="false" rot="0">
              <a:off x="0" y="0"/>
              <a:ext cx="762000" cy="495300"/>
            </a:xfrm>
            <a:custGeom>
              <a:avLst/>
              <a:gdLst/>
              <a:ahLst/>
              <a:cxnLst/>
              <a:rect r="r" b="b" t="t" l="l"/>
              <a:pathLst>
                <a:path h="495300" w="762000">
                  <a:moveTo>
                    <a:pt x="0" y="0"/>
                  </a:moveTo>
                  <a:lnTo>
                    <a:pt x="762000" y="0"/>
                  </a:lnTo>
                  <a:lnTo>
                    <a:pt x="76200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0" t="0" r="0" b="-1312"/>
              </a:stretch>
            </a:blipFill>
          </p:spPr>
        </p:sp>
      </p:grpSp>
      <p:grpSp>
        <p:nvGrpSpPr>
          <p:cNvPr name="Group 212" id="212"/>
          <p:cNvGrpSpPr/>
          <p:nvPr/>
        </p:nvGrpSpPr>
        <p:grpSpPr>
          <a:xfrm rot="0">
            <a:off x="5057327" y="5383482"/>
            <a:ext cx="571500" cy="371475"/>
            <a:chOff x="0" y="0"/>
            <a:chExt cx="762000" cy="495300"/>
          </a:xfrm>
        </p:grpSpPr>
        <p:sp>
          <p:nvSpPr>
            <p:cNvPr name="Freeform 213" id="213" descr="image.png"/>
            <p:cNvSpPr/>
            <p:nvPr/>
          </p:nvSpPr>
          <p:spPr>
            <a:xfrm flipH="false" flipV="false" rot="0">
              <a:off x="0" y="0"/>
              <a:ext cx="762000" cy="495300"/>
            </a:xfrm>
            <a:custGeom>
              <a:avLst/>
              <a:gdLst/>
              <a:ahLst/>
              <a:cxnLst/>
              <a:rect r="r" b="b" t="t" l="l"/>
              <a:pathLst>
                <a:path h="495300" w="762000">
                  <a:moveTo>
                    <a:pt x="0" y="0"/>
                  </a:moveTo>
                  <a:lnTo>
                    <a:pt x="762000" y="0"/>
                  </a:lnTo>
                  <a:lnTo>
                    <a:pt x="76200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 l="0" t="0" r="0" b="-1312"/>
              </a:stretch>
            </a:blipFill>
          </p:spPr>
        </p:sp>
      </p:grpSp>
      <p:grpSp>
        <p:nvGrpSpPr>
          <p:cNvPr name="Group 214" id="214"/>
          <p:cNvGrpSpPr/>
          <p:nvPr/>
        </p:nvGrpSpPr>
        <p:grpSpPr>
          <a:xfrm rot="0">
            <a:off x="6357718" y="5383482"/>
            <a:ext cx="571500" cy="371475"/>
            <a:chOff x="0" y="0"/>
            <a:chExt cx="762000" cy="495300"/>
          </a:xfrm>
        </p:grpSpPr>
        <p:sp>
          <p:nvSpPr>
            <p:cNvPr name="Freeform 215" id="215" descr="image.png"/>
            <p:cNvSpPr/>
            <p:nvPr/>
          </p:nvSpPr>
          <p:spPr>
            <a:xfrm flipH="false" flipV="false" rot="0">
              <a:off x="0" y="0"/>
              <a:ext cx="762000" cy="495300"/>
            </a:xfrm>
            <a:custGeom>
              <a:avLst/>
              <a:gdLst/>
              <a:ahLst/>
              <a:cxnLst/>
              <a:rect r="r" b="b" t="t" l="l"/>
              <a:pathLst>
                <a:path h="495300" w="762000">
                  <a:moveTo>
                    <a:pt x="0" y="0"/>
                  </a:moveTo>
                  <a:lnTo>
                    <a:pt x="762000" y="0"/>
                  </a:lnTo>
                  <a:lnTo>
                    <a:pt x="76200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/>
              <a:stretch>
                <a:fillRect l="0" t="0" r="0" b="-1312"/>
              </a:stretch>
            </a:blipFill>
          </p:spPr>
        </p:sp>
      </p:grpSp>
      <p:grpSp>
        <p:nvGrpSpPr>
          <p:cNvPr name="Group 216" id="216"/>
          <p:cNvGrpSpPr/>
          <p:nvPr/>
        </p:nvGrpSpPr>
        <p:grpSpPr>
          <a:xfrm rot="0">
            <a:off x="7658100" y="5383482"/>
            <a:ext cx="571500" cy="371475"/>
            <a:chOff x="0" y="0"/>
            <a:chExt cx="762000" cy="495300"/>
          </a:xfrm>
        </p:grpSpPr>
        <p:sp>
          <p:nvSpPr>
            <p:cNvPr name="Freeform 217" id="217" descr="image.png"/>
            <p:cNvSpPr/>
            <p:nvPr/>
          </p:nvSpPr>
          <p:spPr>
            <a:xfrm flipH="false" flipV="false" rot="0">
              <a:off x="0" y="0"/>
              <a:ext cx="762000" cy="495300"/>
            </a:xfrm>
            <a:custGeom>
              <a:avLst/>
              <a:gdLst/>
              <a:ahLst/>
              <a:cxnLst/>
              <a:rect r="r" b="b" t="t" l="l"/>
              <a:pathLst>
                <a:path h="495300" w="762000">
                  <a:moveTo>
                    <a:pt x="0" y="0"/>
                  </a:moveTo>
                  <a:lnTo>
                    <a:pt x="762000" y="0"/>
                  </a:lnTo>
                  <a:lnTo>
                    <a:pt x="76200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/>
              <a:stretch>
                <a:fillRect l="0" t="0" r="0" b="-1312"/>
              </a:stretch>
            </a:blipFill>
          </p:spPr>
        </p:sp>
      </p:grpSp>
      <p:grpSp>
        <p:nvGrpSpPr>
          <p:cNvPr name="Group 218" id="218"/>
          <p:cNvGrpSpPr/>
          <p:nvPr/>
        </p:nvGrpSpPr>
        <p:grpSpPr>
          <a:xfrm rot="0">
            <a:off x="9189091" y="5383482"/>
            <a:ext cx="571500" cy="371475"/>
            <a:chOff x="0" y="0"/>
            <a:chExt cx="762000" cy="495300"/>
          </a:xfrm>
        </p:grpSpPr>
        <p:sp>
          <p:nvSpPr>
            <p:cNvPr name="Freeform 219" id="219" descr="image.png"/>
            <p:cNvSpPr/>
            <p:nvPr/>
          </p:nvSpPr>
          <p:spPr>
            <a:xfrm flipH="false" flipV="false" rot="0">
              <a:off x="0" y="0"/>
              <a:ext cx="762000" cy="495300"/>
            </a:xfrm>
            <a:custGeom>
              <a:avLst/>
              <a:gdLst/>
              <a:ahLst/>
              <a:cxnLst/>
              <a:rect r="r" b="b" t="t" l="l"/>
              <a:pathLst>
                <a:path h="495300" w="762000">
                  <a:moveTo>
                    <a:pt x="0" y="0"/>
                  </a:moveTo>
                  <a:lnTo>
                    <a:pt x="762000" y="0"/>
                  </a:lnTo>
                  <a:lnTo>
                    <a:pt x="76200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 l="0" t="0" r="0" b="-1312"/>
              </a:stretch>
            </a:blipFill>
          </p:spPr>
        </p:sp>
      </p:grpSp>
      <p:grpSp>
        <p:nvGrpSpPr>
          <p:cNvPr name="Group 220" id="220"/>
          <p:cNvGrpSpPr/>
          <p:nvPr/>
        </p:nvGrpSpPr>
        <p:grpSpPr>
          <a:xfrm rot="0">
            <a:off x="10651103" y="5383482"/>
            <a:ext cx="571500" cy="371475"/>
            <a:chOff x="0" y="0"/>
            <a:chExt cx="762000" cy="495300"/>
          </a:xfrm>
        </p:grpSpPr>
        <p:sp>
          <p:nvSpPr>
            <p:cNvPr name="Freeform 221" id="221" descr="image.png"/>
            <p:cNvSpPr/>
            <p:nvPr/>
          </p:nvSpPr>
          <p:spPr>
            <a:xfrm flipH="false" flipV="false" rot="0">
              <a:off x="0" y="0"/>
              <a:ext cx="762000" cy="495300"/>
            </a:xfrm>
            <a:custGeom>
              <a:avLst/>
              <a:gdLst/>
              <a:ahLst/>
              <a:cxnLst/>
              <a:rect r="r" b="b" t="t" l="l"/>
              <a:pathLst>
                <a:path h="495300" w="762000">
                  <a:moveTo>
                    <a:pt x="0" y="0"/>
                  </a:moveTo>
                  <a:lnTo>
                    <a:pt x="762000" y="0"/>
                  </a:lnTo>
                  <a:lnTo>
                    <a:pt x="76200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 l="0" t="0" r="0" b="-1312"/>
              </a:stretch>
            </a:blipFill>
          </p:spPr>
        </p:sp>
      </p:grpSp>
      <p:grpSp>
        <p:nvGrpSpPr>
          <p:cNvPr name="Group 222" id="222"/>
          <p:cNvGrpSpPr/>
          <p:nvPr/>
        </p:nvGrpSpPr>
        <p:grpSpPr>
          <a:xfrm rot="0">
            <a:off x="11860854" y="5383482"/>
            <a:ext cx="571500" cy="371475"/>
            <a:chOff x="0" y="0"/>
            <a:chExt cx="762000" cy="495300"/>
          </a:xfrm>
        </p:grpSpPr>
        <p:sp>
          <p:nvSpPr>
            <p:cNvPr name="Freeform 223" id="223" descr="image.png"/>
            <p:cNvSpPr/>
            <p:nvPr/>
          </p:nvSpPr>
          <p:spPr>
            <a:xfrm flipH="false" flipV="false" rot="0">
              <a:off x="0" y="0"/>
              <a:ext cx="762000" cy="495300"/>
            </a:xfrm>
            <a:custGeom>
              <a:avLst/>
              <a:gdLst/>
              <a:ahLst/>
              <a:cxnLst/>
              <a:rect r="r" b="b" t="t" l="l"/>
              <a:pathLst>
                <a:path h="495300" w="762000">
                  <a:moveTo>
                    <a:pt x="0" y="0"/>
                  </a:moveTo>
                  <a:lnTo>
                    <a:pt x="762000" y="0"/>
                  </a:lnTo>
                  <a:lnTo>
                    <a:pt x="76200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 l="0" t="0" r="0" b="-1312"/>
              </a:stretch>
            </a:blipFill>
          </p:spPr>
        </p:sp>
      </p:grpSp>
      <p:grpSp>
        <p:nvGrpSpPr>
          <p:cNvPr name="Group 224" id="224"/>
          <p:cNvGrpSpPr/>
          <p:nvPr/>
        </p:nvGrpSpPr>
        <p:grpSpPr>
          <a:xfrm rot="0">
            <a:off x="13161245" y="5383482"/>
            <a:ext cx="571500" cy="371475"/>
            <a:chOff x="0" y="0"/>
            <a:chExt cx="762000" cy="495300"/>
          </a:xfrm>
        </p:grpSpPr>
        <p:sp>
          <p:nvSpPr>
            <p:cNvPr name="Freeform 225" id="225" descr="image.png"/>
            <p:cNvSpPr/>
            <p:nvPr/>
          </p:nvSpPr>
          <p:spPr>
            <a:xfrm flipH="false" flipV="false" rot="0">
              <a:off x="0" y="0"/>
              <a:ext cx="762000" cy="495300"/>
            </a:xfrm>
            <a:custGeom>
              <a:avLst/>
              <a:gdLst/>
              <a:ahLst/>
              <a:cxnLst/>
              <a:rect r="r" b="b" t="t" l="l"/>
              <a:pathLst>
                <a:path h="495300" w="762000">
                  <a:moveTo>
                    <a:pt x="0" y="0"/>
                  </a:moveTo>
                  <a:lnTo>
                    <a:pt x="762000" y="0"/>
                  </a:lnTo>
                  <a:lnTo>
                    <a:pt x="76200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/>
              <a:stretch>
                <a:fillRect l="0" t="0" r="0" b="-1312"/>
              </a:stretch>
            </a:blipFill>
          </p:spPr>
        </p:sp>
      </p:grpSp>
      <p:grpSp>
        <p:nvGrpSpPr>
          <p:cNvPr name="Group 226" id="226"/>
          <p:cNvGrpSpPr/>
          <p:nvPr/>
        </p:nvGrpSpPr>
        <p:grpSpPr>
          <a:xfrm rot="0">
            <a:off x="14703171" y="5383482"/>
            <a:ext cx="571500" cy="371475"/>
            <a:chOff x="0" y="0"/>
            <a:chExt cx="762000" cy="495300"/>
          </a:xfrm>
        </p:grpSpPr>
        <p:sp>
          <p:nvSpPr>
            <p:cNvPr name="Freeform 227" id="227" descr="image.png"/>
            <p:cNvSpPr/>
            <p:nvPr/>
          </p:nvSpPr>
          <p:spPr>
            <a:xfrm flipH="false" flipV="false" rot="0">
              <a:off x="0" y="0"/>
              <a:ext cx="762000" cy="495300"/>
            </a:xfrm>
            <a:custGeom>
              <a:avLst/>
              <a:gdLst/>
              <a:ahLst/>
              <a:cxnLst/>
              <a:rect r="r" b="b" t="t" l="l"/>
              <a:pathLst>
                <a:path h="495300" w="762000">
                  <a:moveTo>
                    <a:pt x="0" y="0"/>
                  </a:moveTo>
                  <a:lnTo>
                    <a:pt x="762000" y="0"/>
                  </a:lnTo>
                  <a:lnTo>
                    <a:pt x="76200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 l="0" t="0" r="0" b="-1312"/>
              </a:stretch>
            </a:blipFill>
          </p:spPr>
        </p:sp>
      </p:grpSp>
      <p:grpSp>
        <p:nvGrpSpPr>
          <p:cNvPr name="Group 228" id="228"/>
          <p:cNvGrpSpPr/>
          <p:nvPr/>
        </p:nvGrpSpPr>
        <p:grpSpPr>
          <a:xfrm rot="0">
            <a:off x="15912922" y="5383482"/>
            <a:ext cx="571500" cy="371475"/>
            <a:chOff x="0" y="0"/>
            <a:chExt cx="762000" cy="495300"/>
          </a:xfrm>
        </p:grpSpPr>
        <p:sp>
          <p:nvSpPr>
            <p:cNvPr name="Freeform 229" id="229" descr="image.png"/>
            <p:cNvSpPr/>
            <p:nvPr/>
          </p:nvSpPr>
          <p:spPr>
            <a:xfrm flipH="false" flipV="false" rot="0">
              <a:off x="0" y="0"/>
              <a:ext cx="762000" cy="495300"/>
            </a:xfrm>
            <a:custGeom>
              <a:avLst/>
              <a:gdLst/>
              <a:ahLst/>
              <a:cxnLst/>
              <a:rect r="r" b="b" t="t" l="l"/>
              <a:pathLst>
                <a:path h="495300" w="762000">
                  <a:moveTo>
                    <a:pt x="0" y="0"/>
                  </a:moveTo>
                  <a:lnTo>
                    <a:pt x="762000" y="0"/>
                  </a:lnTo>
                  <a:lnTo>
                    <a:pt x="76200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 l="0" t="0" r="0" b="-1312"/>
              </a:stretch>
            </a:blipFill>
          </p:spPr>
        </p:sp>
      </p:grpSp>
      <p:grpSp>
        <p:nvGrpSpPr>
          <p:cNvPr name="Group 230" id="230"/>
          <p:cNvGrpSpPr/>
          <p:nvPr/>
        </p:nvGrpSpPr>
        <p:grpSpPr>
          <a:xfrm rot="0">
            <a:off x="714375" y="628650"/>
            <a:ext cx="16859250" cy="582882"/>
            <a:chOff x="0" y="0"/>
            <a:chExt cx="22479000" cy="777176"/>
          </a:xfrm>
        </p:grpSpPr>
        <p:sp>
          <p:nvSpPr>
            <p:cNvPr name="Freeform 231" id="231"/>
            <p:cNvSpPr/>
            <p:nvPr/>
          </p:nvSpPr>
          <p:spPr>
            <a:xfrm flipH="false" flipV="false" rot="0">
              <a:off x="0" y="0"/>
              <a:ext cx="22479000" cy="777180"/>
            </a:xfrm>
            <a:custGeom>
              <a:avLst/>
              <a:gdLst/>
              <a:ahLst/>
              <a:cxnLst/>
              <a:rect r="r" b="b" t="t" l="l"/>
              <a:pathLst>
                <a:path h="777180" w="22479000">
                  <a:moveTo>
                    <a:pt x="0" y="0"/>
                  </a:moveTo>
                  <a:lnTo>
                    <a:pt x="22479000" y="0"/>
                  </a:lnTo>
                  <a:lnTo>
                    <a:pt x="22479000" y="777180"/>
                  </a:lnTo>
                  <a:lnTo>
                    <a:pt x="0" y="777180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0" t="-513581" r="0" b="-513581"/>
              </a:stretch>
            </a:blipFill>
          </p:spPr>
        </p:sp>
        <p:sp>
          <p:nvSpPr>
            <p:cNvPr name="TextBox 232" id="232"/>
            <p:cNvSpPr txBox="true"/>
            <p:nvPr/>
          </p:nvSpPr>
          <p:spPr>
            <a:xfrm>
              <a:off x="0" y="-85725"/>
              <a:ext cx="22479000" cy="86290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508"/>
                </a:lnSpc>
              </a:pPr>
              <a:r>
                <a:rPr lang="en-US" sz="3825">
                  <a:solidFill>
                    <a:srgbClr val="0F172A"/>
                  </a:solidFill>
                  <a:latin typeface="Inter"/>
                  <a:ea typeface="Inter"/>
                  <a:cs typeface="Inter"/>
                  <a:sym typeface="Inter"/>
                </a:rPr>
                <a:t>Retailer Capabilities Matrix</a:t>
              </a:r>
            </a:p>
          </p:txBody>
        </p:sp>
      </p:grp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image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714375" y="1554432"/>
            <a:ext cx="8315325" cy="3314700"/>
            <a:chOff x="0" y="0"/>
            <a:chExt cx="11087100" cy="4419600"/>
          </a:xfrm>
        </p:grpSpPr>
        <p:sp>
          <p:nvSpPr>
            <p:cNvPr name="Freeform 5" id="5" descr="image.png"/>
            <p:cNvSpPr/>
            <p:nvPr/>
          </p:nvSpPr>
          <p:spPr>
            <a:xfrm flipH="false" flipV="false" rot="0">
              <a:off x="0" y="0"/>
              <a:ext cx="11087100" cy="4419600"/>
            </a:xfrm>
            <a:custGeom>
              <a:avLst/>
              <a:gdLst/>
              <a:ahLst/>
              <a:cxnLst/>
              <a:rect r="r" b="b" t="t" l="l"/>
              <a:pathLst>
                <a:path h="4419600" w="11087100">
                  <a:moveTo>
                    <a:pt x="0" y="0"/>
                  </a:moveTo>
                  <a:lnTo>
                    <a:pt x="11087100" y="0"/>
                  </a:lnTo>
                  <a:lnTo>
                    <a:pt x="11087100" y="4419600"/>
                  </a:lnTo>
                  <a:lnTo>
                    <a:pt x="0" y="441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-431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9258300" y="1554432"/>
            <a:ext cx="8315325" cy="3314700"/>
            <a:chOff x="0" y="0"/>
            <a:chExt cx="11087100" cy="4419600"/>
          </a:xfrm>
        </p:grpSpPr>
        <p:sp>
          <p:nvSpPr>
            <p:cNvPr name="Freeform 7" id="7" descr="image.png"/>
            <p:cNvSpPr/>
            <p:nvPr/>
          </p:nvSpPr>
          <p:spPr>
            <a:xfrm flipH="false" flipV="false" rot="0">
              <a:off x="0" y="0"/>
              <a:ext cx="11087100" cy="4419600"/>
            </a:xfrm>
            <a:custGeom>
              <a:avLst/>
              <a:gdLst/>
              <a:ahLst/>
              <a:cxnLst/>
              <a:rect r="r" b="b" t="t" l="l"/>
              <a:pathLst>
                <a:path h="4419600" w="11087100">
                  <a:moveTo>
                    <a:pt x="0" y="0"/>
                  </a:moveTo>
                  <a:lnTo>
                    <a:pt x="11087100" y="0"/>
                  </a:lnTo>
                  <a:lnTo>
                    <a:pt x="11087100" y="4419600"/>
                  </a:lnTo>
                  <a:lnTo>
                    <a:pt x="0" y="441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-431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714375" y="5097732"/>
            <a:ext cx="8315325" cy="3314700"/>
            <a:chOff x="0" y="0"/>
            <a:chExt cx="11087100" cy="4419600"/>
          </a:xfrm>
        </p:grpSpPr>
        <p:sp>
          <p:nvSpPr>
            <p:cNvPr name="Freeform 9" id="9" descr="image.png"/>
            <p:cNvSpPr/>
            <p:nvPr/>
          </p:nvSpPr>
          <p:spPr>
            <a:xfrm flipH="false" flipV="false" rot="0">
              <a:off x="0" y="0"/>
              <a:ext cx="11087100" cy="4419600"/>
            </a:xfrm>
            <a:custGeom>
              <a:avLst/>
              <a:gdLst/>
              <a:ahLst/>
              <a:cxnLst/>
              <a:rect r="r" b="b" t="t" l="l"/>
              <a:pathLst>
                <a:path h="4419600" w="11087100">
                  <a:moveTo>
                    <a:pt x="0" y="0"/>
                  </a:moveTo>
                  <a:lnTo>
                    <a:pt x="11087100" y="0"/>
                  </a:lnTo>
                  <a:lnTo>
                    <a:pt x="11087100" y="4419600"/>
                  </a:lnTo>
                  <a:lnTo>
                    <a:pt x="0" y="441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-431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9258300" y="5097732"/>
            <a:ext cx="8315325" cy="3314700"/>
            <a:chOff x="0" y="0"/>
            <a:chExt cx="11087100" cy="4419600"/>
          </a:xfrm>
        </p:grpSpPr>
        <p:sp>
          <p:nvSpPr>
            <p:cNvPr name="Freeform 11" id="11" descr="image.png"/>
            <p:cNvSpPr/>
            <p:nvPr/>
          </p:nvSpPr>
          <p:spPr>
            <a:xfrm flipH="false" flipV="false" rot="0">
              <a:off x="0" y="0"/>
              <a:ext cx="11087100" cy="4419600"/>
            </a:xfrm>
            <a:custGeom>
              <a:avLst/>
              <a:gdLst/>
              <a:ahLst/>
              <a:cxnLst/>
              <a:rect r="r" b="b" t="t" l="l"/>
              <a:pathLst>
                <a:path h="4419600" w="11087100">
                  <a:moveTo>
                    <a:pt x="0" y="0"/>
                  </a:moveTo>
                  <a:lnTo>
                    <a:pt x="11087100" y="0"/>
                  </a:lnTo>
                  <a:lnTo>
                    <a:pt x="11087100" y="4419600"/>
                  </a:lnTo>
                  <a:lnTo>
                    <a:pt x="0" y="441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-431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15000980" y="722862"/>
            <a:ext cx="2572645" cy="394249"/>
            <a:chOff x="0" y="0"/>
            <a:chExt cx="3430194" cy="525666"/>
          </a:xfrm>
        </p:grpSpPr>
        <p:sp>
          <p:nvSpPr>
            <p:cNvPr name="Freeform 13" id="13" descr="image.png"/>
            <p:cNvSpPr/>
            <p:nvPr/>
          </p:nvSpPr>
          <p:spPr>
            <a:xfrm flipH="false" flipV="false" rot="0">
              <a:off x="0" y="0"/>
              <a:ext cx="3430143" cy="525653"/>
            </a:xfrm>
            <a:custGeom>
              <a:avLst/>
              <a:gdLst/>
              <a:ahLst/>
              <a:cxnLst/>
              <a:rect r="r" b="b" t="t" l="l"/>
              <a:pathLst>
                <a:path h="525653" w="3430143">
                  <a:moveTo>
                    <a:pt x="0" y="0"/>
                  </a:moveTo>
                  <a:lnTo>
                    <a:pt x="3430143" y="0"/>
                  </a:lnTo>
                  <a:lnTo>
                    <a:pt x="3430143" y="525653"/>
                  </a:lnTo>
                  <a:lnTo>
                    <a:pt x="0" y="5256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-1" b="-4554"/>
              </a:stretch>
            </a:blipFill>
          </p:spPr>
        </p:sp>
      </p:grpSp>
      <p:sp>
        <p:nvSpPr>
          <p:cNvPr name="TextBox 14" id="14"/>
          <p:cNvSpPr txBox="true"/>
          <p:nvPr/>
        </p:nvSpPr>
        <p:spPr>
          <a:xfrm rot="0">
            <a:off x="1028700" y="1868757"/>
            <a:ext cx="7686675" cy="2428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9"/>
              </a:lnSpc>
            </a:pPr>
            <a:r>
              <a:rPr lang="en-US" b="true" sz="1575">
                <a:solidFill>
                  <a:srgbClr val="2563EB"/>
                </a:solidFill>
                <a:latin typeface="Inter Bold"/>
                <a:ea typeface="Inter Bold"/>
                <a:cs typeface="Inter Bold"/>
                <a:sym typeface="Inter Bold"/>
              </a:rPr>
              <a:t>HIGH SCALE / HIGH MATURITY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572625" y="1868757"/>
            <a:ext cx="7686675" cy="2428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9"/>
              </a:lnSpc>
            </a:pPr>
            <a:r>
              <a:rPr lang="en-US" b="true" sz="1575">
                <a:solidFill>
                  <a:srgbClr val="64748B"/>
                </a:solidFill>
                <a:latin typeface="Inter Bold"/>
                <a:ea typeface="Inter Bold"/>
                <a:cs typeface="Inter Bold"/>
                <a:sym typeface="Inter Bold"/>
              </a:rPr>
              <a:t>LOW SCALE / HIGH MATURITY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28700" y="5412057"/>
            <a:ext cx="7686675" cy="2428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9"/>
              </a:lnSpc>
            </a:pPr>
            <a:r>
              <a:rPr lang="en-US" b="true" sz="1575">
                <a:solidFill>
                  <a:srgbClr val="64748B"/>
                </a:solidFill>
                <a:latin typeface="Inter Bold"/>
                <a:ea typeface="Inter Bold"/>
                <a:cs typeface="Inter Bold"/>
                <a:sym typeface="Inter Bold"/>
              </a:rPr>
              <a:t>HIGH SCALE / EMERGING MATURITY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572625" y="5412057"/>
            <a:ext cx="7686675" cy="2428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9"/>
              </a:lnSpc>
            </a:pPr>
            <a:r>
              <a:rPr lang="en-US" b="true" sz="1575">
                <a:solidFill>
                  <a:srgbClr val="64748B"/>
                </a:solidFill>
                <a:latin typeface="Inter Bold"/>
                <a:ea typeface="Inter Bold"/>
                <a:cs typeface="Inter Bold"/>
                <a:sym typeface="Inter Bold"/>
              </a:rPr>
              <a:t>LOW SCALE / LOW MATURITY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1028700" y="2283095"/>
            <a:ext cx="2257425" cy="428625"/>
            <a:chOff x="0" y="0"/>
            <a:chExt cx="3009900" cy="571500"/>
          </a:xfrm>
        </p:grpSpPr>
        <p:sp>
          <p:nvSpPr>
            <p:cNvPr name="Freeform 19" id="19" descr="image.png"/>
            <p:cNvSpPr/>
            <p:nvPr/>
          </p:nvSpPr>
          <p:spPr>
            <a:xfrm flipH="false" flipV="false" rot="0">
              <a:off x="0" y="0"/>
              <a:ext cx="3009900" cy="571500"/>
            </a:xfrm>
            <a:custGeom>
              <a:avLst/>
              <a:gdLst/>
              <a:ahLst/>
              <a:cxnLst/>
              <a:rect r="r" b="b" t="t" l="l"/>
              <a:pathLst>
                <a:path h="571500" w="3009900">
                  <a:moveTo>
                    <a:pt x="0" y="0"/>
                  </a:moveTo>
                  <a:lnTo>
                    <a:pt x="3009900" y="0"/>
                  </a:lnTo>
                  <a:lnTo>
                    <a:pt x="3009900" y="571500"/>
                  </a:lnTo>
                  <a:lnTo>
                    <a:pt x="0" y="571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0" b="-3333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3400425" y="2283095"/>
            <a:ext cx="1243012" cy="428625"/>
            <a:chOff x="0" y="0"/>
            <a:chExt cx="1657350" cy="571500"/>
          </a:xfrm>
        </p:grpSpPr>
        <p:sp>
          <p:nvSpPr>
            <p:cNvPr name="Freeform 21" id="21" descr="image.png"/>
            <p:cNvSpPr/>
            <p:nvPr/>
          </p:nvSpPr>
          <p:spPr>
            <a:xfrm flipH="false" flipV="false" rot="0">
              <a:off x="0" y="0"/>
              <a:ext cx="1657350" cy="571500"/>
            </a:xfrm>
            <a:custGeom>
              <a:avLst/>
              <a:gdLst/>
              <a:ahLst/>
              <a:cxnLst/>
              <a:rect r="r" b="b" t="t" l="l"/>
              <a:pathLst>
                <a:path h="571500" w="1657350">
                  <a:moveTo>
                    <a:pt x="0" y="0"/>
                  </a:moveTo>
                  <a:lnTo>
                    <a:pt x="1657350" y="0"/>
                  </a:lnTo>
                  <a:lnTo>
                    <a:pt x="1657350" y="571500"/>
                  </a:lnTo>
                  <a:lnTo>
                    <a:pt x="0" y="571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0" b="-3333"/>
              </a:stretch>
            </a:blipFill>
          </p:spPr>
        </p:sp>
      </p:grpSp>
      <p:grpSp>
        <p:nvGrpSpPr>
          <p:cNvPr name="Group 22" id="22"/>
          <p:cNvGrpSpPr/>
          <p:nvPr/>
        </p:nvGrpSpPr>
        <p:grpSpPr>
          <a:xfrm rot="0">
            <a:off x="1151030" y="6540770"/>
            <a:ext cx="1343025" cy="428625"/>
            <a:chOff x="0" y="0"/>
            <a:chExt cx="1790700" cy="571500"/>
          </a:xfrm>
        </p:grpSpPr>
        <p:sp>
          <p:nvSpPr>
            <p:cNvPr name="Freeform 23" id="23" descr="image.png"/>
            <p:cNvSpPr/>
            <p:nvPr/>
          </p:nvSpPr>
          <p:spPr>
            <a:xfrm flipH="false" flipV="false" rot="0">
              <a:off x="0" y="0"/>
              <a:ext cx="1790700" cy="571500"/>
            </a:xfrm>
            <a:custGeom>
              <a:avLst/>
              <a:gdLst/>
              <a:ahLst/>
              <a:cxnLst/>
              <a:rect r="r" b="b" t="t" l="l"/>
              <a:pathLst>
                <a:path h="571500" w="1790700">
                  <a:moveTo>
                    <a:pt x="0" y="0"/>
                  </a:moveTo>
                  <a:lnTo>
                    <a:pt x="1790700" y="0"/>
                  </a:lnTo>
                  <a:lnTo>
                    <a:pt x="1790700" y="571500"/>
                  </a:lnTo>
                  <a:lnTo>
                    <a:pt x="0" y="571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0" b="-3333"/>
              </a:stretch>
            </a:blipFill>
          </p:spPr>
        </p:sp>
      </p:grpSp>
      <p:grpSp>
        <p:nvGrpSpPr>
          <p:cNvPr name="Group 24" id="24"/>
          <p:cNvGrpSpPr/>
          <p:nvPr/>
        </p:nvGrpSpPr>
        <p:grpSpPr>
          <a:xfrm rot="0">
            <a:off x="3000375" y="6540770"/>
            <a:ext cx="885825" cy="428625"/>
            <a:chOff x="0" y="0"/>
            <a:chExt cx="1181100" cy="571500"/>
          </a:xfrm>
        </p:grpSpPr>
        <p:sp>
          <p:nvSpPr>
            <p:cNvPr name="Freeform 25" id="25" descr="image.png"/>
            <p:cNvSpPr/>
            <p:nvPr/>
          </p:nvSpPr>
          <p:spPr>
            <a:xfrm flipH="false" flipV="false" rot="0">
              <a:off x="0" y="0"/>
              <a:ext cx="1181100" cy="571500"/>
            </a:xfrm>
            <a:custGeom>
              <a:avLst/>
              <a:gdLst/>
              <a:ahLst/>
              <a:cxnLst/>
              <a:rect r="r" b="b" t="t" l="l"/>
              <a:pathLst>
                <a:path h="571500" w="1181100">
                  <a:moveTo>
                    <a:pt x="0" y="0"/>
                  </a:moveTo>
                  <a:lnTo>
                    <a:pt x="1181100" y="0"/>
                  </a:lnTo>
                  <a:lnTo>
                    <a:pt x="1181100" y="571500"/>
                  </a:lnTo>
                  <a:lnTo>
                    <a:pt x="0" y="571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0" t="0" r="0" b="-3333"/>
              </a:stretch>
            </a:blipFill>
          </p:spPr>
        </p:sp>
      </p:grpSp>
      <p:grpSp>
        <p:nvGrpSpPr>
          <p:cNvPr name="Group 26" id="26"/>
          <p:cNvGrpSpPr/>
          <p:nvPr/>
        </p:nvGrpSpPr>
        <p:grpSpPr>
          <a:xfrm rot="0">
            <a:off x="7215188" y="2283095"/>
            <a:ext cx="1371600" cy="428625"/>
            <a:chOff x="0" y="0"/>
            <a:chExt cx="1828800" cy="571500"/>
          </a:xfrm>
        </p:grpSpPr>
        <p:sp>
          <p:nvSpPr>
            <p:cNvPr name="Freeform 27" id="27" descr="image.png"/>
            <p:cNvSpPr/>
            <p:nvPr/>
          </p:nvSpPr>
          <p:spPr>
            <a:xfrm flipH="false" flipV="false" rot="0">
              <a:off x="0" y="0"/>
              <a:ext cx="1828800" cy="571500"/>
            </a:xfrm>
            <a:custGeom>
              <a:avLst/>
              <a:gdLst/>
              <a:ahLst/>
              <a:cxnLst/>
              <a:rect r="r" b="b" t="t" l="l"/>
              <a:pathLst>
                <a:path h="5715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571500"/>
                  </a:lnTo>
                  <a:lnTo>
                    <a:pt x="0" y="571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0" t="0" r="0" b="-3333"/>
              </a:stretch>
            </a:blipFill>
          </p:spPr>
        </p:sp>
      </p:grpSp>
      <p:grpSp>
        <p:nvGrpSpPr>
          <p:cNvPr name="Group 28" id="28"/>
          <p:cNvGrpSpPr/>
          <p:nvPr/>
        </p:nvGrpSpPr>
        <p:grpSpPr>
          <a:xfrm rot="0">
            <a:off x="9572625" y="2283095"/>
            <a:ext cx="1500188" cy="428625"/>
            <a:chOff x="0" y="0"/>
            <a:chExt cx="2000250" cy="571500"/>
          </a:xfrm>
        </p:grpSpPr>
        <p:sp>
          <p:nvSpPr>
            <p:cNvPr name="Freeform 29" id="29" descr="image.png"/>
            <p:cNvSpPr/>
            <p:nvPr/>
          </p:nvSpPr>
          <p:spPr>
            <a:xfrm flipH="false" flipV="false" rot="0">
              <a:off x="0" y="0"/>
              <a:ext cx="2000250" cy="571500"/>
            </a:xfrm>
            <a:custGeom>
              <a:avLst/>
              <a:gdLst/>
              <a:ahLst/>
              <a:cxnLst/>
              <a:rect r="r" b="b" t="t" l="l"/>
              <a:pathLst>
                <a:path h="571500" w="2000250">
                  <a:moveTo>
                    <a:pt x="0" y="0"/>
                  </a:moveTo>
                  <a:lnTo>
                    <a:pt x="2000250" y="0"/>
                  </a:lnTo>
                  <a:lnTo>
                    <a:pt x="2000250" y="571500"/>
                  </a:lnTo>
                  <a:lnTo>
                    <a:pt x="0" y="571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l="0" t="0" r="0" b="-3333"/>
              </a:stretch>
            </a:blipFill>
          </p:spPr>
        </p:sp>
      </p:grpSp>
      <p:grpSp>
        <p:nvGrpSpPr>
          <p:cNvPr name="Group 30" id="30"/>
          <p:cNvGrpSpPr/>
          <p:nvPr/>
        </p:nvGrpSpPr>
        <p:grpSpPr>
          <a:xfrm rot="0">
            <a:off x="1028700" y="5826395"/>
            <a:ext cx="1857375" cy="428625"/>
            <a:chOff x="0" y="0"/>
            <a:chExt cx="2476500" cy="571500"/>
          </a:xfrm>
        </p:grpSpPr>
        <p:sp>
          <p:nvSpPr>
            <p:cNvPr name="Freeform 31" id="31" descr="image.png"/>
            <p:cNvSpPr/>
            <p:nvPr/>
          </p:nvSpPr>
          <p:spPr>
            <a:xfrm flipH="false" flipV="false" rot="0">
              <a:off x="0" y="0"/>
              <a:ext cx="2476500" cy="571500"/>
            </a:xfrm>
            <a:custGeom>
              <a:avLst/>
              <a:gdLst/>
              <a:ahLst/>
              <a:cxnLst/>
              <a:rect r="r" b="b" t="t" l="l"/>
              <a:pathLst>
                <a:path h="571500" w="2476500">
                  <a:moveTo>
                    <a:pt x="0" y="0"/>
                  </a:moveTo>
                  <a:lnTo>
                    <a:pt x="2476500" y="0"/>
                  </a:lnTo>
                  <a:lnTo>
                    <a:pt x="2476500" y="571500"/>
                  </a:lnTo>
                  <a:lnTo>
                    <a:pt x="0" y="571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 l="0" t="0" r="0" b="-3333"/>
              </a:stretch>
            </a:blipFill>
          </p:spPr>
        </p:sp>
      </p:grpSp>
      <p:grpSp>
        <p:nvGrpSpPr>
          <p:cNvPr name="Group 32" id="32"/>
          <p:cNvGrpSpPr/>
          <p:nvPr/>
        </p:nvGrpSpPr>
        <p:grpSpPr>
          <a:xfrm rot="0">
            <a:off x="3000375" y="5826395"/>
            <a:ext cx="1385888" cy="428625"/>
            <a:chOff x="0" y="0"/>
            <a:chExt cx="1847850" cy="571500"/>
          </a:xfrm>
        </p:grpSpPr>
        <p:sp>
          <p:nvSpPr>
            <p:cNvPr name="Freeform 33" id="33" descr="image.png"/>
            <p:cNvSpPr/>
            <p:nvPr/>
          </p:nvSpPr>
          <p:spPr>
            <a:xfrm flipH="false" flipV="false" rot="0">
              <a:off x="0" y="0"/>
              <a:ext cx="1847850" cy="571500"/>
            </a:xfrm>
            <a:custGeom>
              <a:avLst/>
              <a:gdLst/>
              <a:ahLst/>
              <a:cxnLst/>
              <a:rect r="r" b="b" t="t" l="l"/>
              <a:pathLst>
                <a:path h="571500" w="1847850">
                  <a:moveTo>
                    <a:pt x="0" y="0"/>
                  </a:moveTo>
                  <a:lnTo>
                    <a:pt x="1847850" y="0"/>
                  </a:lnTo>
                  <a:lnTo>
                    <a:pt x="1847850" y="571500"/>
                  </a:lnTo>
                  <a:lnTo>
                    <a:pt x="0" y="571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 l="0" t="0" r="0" b="-3333"/>
              </a:stretch>
            </a:blipFill>
          </p:spPr>
        </p:sp>
      </p:grpSp>
      <p:grpSp>
        <p:nvGrpSpPr>
          <p:cNvPr name="Group 34" id="34"/>
          <p:cNvGrpSpPr/>
          <p:nvPr/>
        </p:nvGrpSpPr>
        <p:grpSpPr>
          <a:xfrm rot="0">
            <a:off x="4500562" y="5826395"/>
            <a:ext cx="1514475" cy="428625"/>
            <a:chOff x="0" y="0"/>
            <a:chExt cx="2019300" cy="571500"/>
          </a:xfrm>
        </p:grpSpPr>
        <p:sp>
          <p:nvSpPr>
            <p:cNvPr name="Freeform 35" id="35" descr="image.png"/>
            <p:cNvSpPr/>
            <p:nvPr/>
          </p:nvSpPr>
          <p:spPr>
            <a:xfrm flipH="false" flipV="false" rot="0">
              <a:off x="0" y="0"/>
              <a:ext cx="2019300" cy="571500"/>
            </a:xfrm>
            <a:custGeom>
              <a:avLst/>
              <a:gdLst/>
              <a:ahLst/>
              <a:cxnLst/>
              <a:rect r="r" b="b" t="t" l="l"/>
              <a:pathLst>
                <a:path h="571500" w="2019300">
                  <a:moveTo>
                    <a:pt x="0" y="0"/>
                  </a:moveTo>
                  <a:lnTo>
                    <a:pt x="2019300" y="0"/>
                  </a:lnTo>
                  <a:lnTo>
                    <a:pt x="2019300" y="571500"/>
                  </a:lnTo>
                  <a:lnTo>
                    <a:pt x="0" y="571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 l="0" t="0" r="0" b="-3333"/>
              </a:stretch>
            </a:blipFill>
          </p:spPr>
        </p:sp>
      </p:grpSp>
      <p:grpSp>
        <p:nvGrpSpPr>
          <p:cNvPr name="Group 36" id="36"/>
          <p:cNvGrpSpPr/>
          <p:nvPr/>
        </p:nvGrpSpPr>
        <p:grpSpPr>
          <a:xfrm rot="0">
            <a:off x="6129338" y="5826395"/>
            <a:ext cx="1014412" cy="428625"/>
            <a:chOff x="0" y="0"/>
            <a:chExt cx="1352550" cy="571500"/>
          </a:xfrm>
        </p:grpSpPr>
        <p:sp>
          <p:nvSpPr>
            <p:cNvPr name="Freeform 37" id="37" descr="image.png"/>
            <p:cNvSpPr/>
            <p:nvPr/>
          </p:nvSpPr>
          <p:spPr>
            <a:xfrm flipH="false" flipV="false" rot="0">
              <a:off x="0" y="0"/>
              <a:ext cx="1352550" cy="571500"/>
            </a:xfrm>
            <a:custGeom>
              <a:avLst/>
              <a:gdLst/>
              <a:ahLst/>
              <a:cxnLst/>
              <a:rect r="r" b="b" t="t" l="l"/>
              <a:pathLst>
                <a:path h="571500" w="1352550">
                  <a:moveTo>
                    <a:pt x="0" y="0"/>
                  </a:moveTo>
                  <a:lnTo>
                    <a:pt x="1352550" y="0"/>
                  </a:lnTo>
                  <a:lnTo>
                    <a:pt x="1352550" y="571500"/>
                  </a:lnTo>
                  <a:lnTo>
                    <a:pt x="0" y="571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 l="0" t="0" r="0" b="-3333"/>
              </a:stretch>
            </a:blipFill>
          </p:spPr>
        </p:sp>
      </p:grpSp>
      <p:grpSp>
        <p:nvGrpSpPr>
          <p:cNvPr name="Group 38" id="38"/>
          <p:cNvGrpSpPr/>
          <p:nvPr/>
        </p:nvGrpSpPr>
        <p:grpSpPr>
          <a:xfrm rot="0">
            <a:off x="7258050" y="5826395"/>
            <a:ext cx="1343025" cy="428625"/>
            <a:chOff x="0" y="0"/>
            <a:chExt cx="1790700" cy="571500"/>
          </a:xfrm>
        </p:grpSpPr>
        <p:sp>
          <p:nvSpPr>
            <p:cNvPr name="Freeform 39" id="39" descr="image.png"/>
            <p:cNvSpPr/>
            <p:nvPr/>
          </p:nvSpPr>
          <p:spPr>
            <a:xfrm flipH="false" flipV="false" rot="0">
              <a:off x="0" y="0"/>
              <a:ext cx="1790700" cy="571500"/>
            </a:xfrm>
            <a:custGeom>
              <a:avLst/>
              <a:gdLst/>
              <a:ahLst/>
              <a:cxnLst/>
              <a:rect r="r" b="b" t="t" l="l"/>
              <a:pathLst>
                <a:path h="571500" w="1790700">
                  <a:moveTo>
                    <a:pt x="0" y="0"/>
                  </a:moveTo>
                  <a:lnTo>
                    <a:pt x="1790700" y="0"/>
                  </a:lnTo>
                  <a:lnTo>
                    <a:pt x="1790700" y="571500"/>
                  </a:lnTo>
                  <a:lnTo>
                    <a:pt x="0" y="571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 l="0" t="0" r="0" b="-3333"/>
              </a:stretch>
            </a:blipFill>
          </p:spPr>
        </p:sp>
      </p:grpSp>
      <p:grpSp>
        <p:nvGrpSpPr>
          <p:cNvPr name="Group 40" id="40"/>
          <p:cNvGrpSpPr/>
          <p:nvPr/>
        </p:nvGrpSpPr>
        <p:grpSpPr>
          <a:xfrm rot="0">
            <a:off x="9572625" y="5826395"/>
            <a:ext cx="928688" cy="428625"/>
            <a:chOff x="0" y="0"/>
            <a:chExt cx="1238250" cy="571500"/>
          </a:xfrm>
        </p:grpSpPr>
        <p:sp>
          <p:nvSpPr>
            <p:cNvPr name="Freeform 41" id="41" descr="image.png"/>
            <p:cNvSpPr/>
            <p:nvPr/>
          </p:nvSpPr>
          <p:spPr>
            <a:xfrm flipH="false" flipV="false" rot="0">
              <a:off x="0" y="0"/>
              <a:ext cx="1238250" cy="571500"/>
            </a:xfrm>
            <a:custGeom>
              <a:avLst/>
              <a:gdLst/>
              <a:ahLst/>
              <a:cxnLst/>
              <a:rect r="r" b="b" t="t" l="l"/>
              <a:pathLst>
                <a:path h="571500" w="1238250">
                  <a:moveTo>
                    <a:pt x="0" y="0"/>
                  </a:moveTo>
                  <a:lnTo>
                    <a:pt x="1238250" y="0"/>
                  </a:lnTo>
                  <a:lnTo>
                    <a:pt x="1238250" y="571500"/>
                  </a:lnTo>
                  <a:lnTo>
                    <a:pt x="0" y="571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 l="0" t="0" r="0" b="-3333"/>
              </a:stretch>
            </a:blipFill>
          </p:spPr>
        </p:sp>
      </p:grpSp>
      <p:grpSp>
        <p:nvGrpSpPr>
          <p:cNvPr name="Group 42" id="42"/>
          <p:cNvGrpSpPr/>
          <p:nvPr/>
        </p:nvGrpSpPr>
        <p:grpSpPr>
          <a:xfrm rot="0">
            <a:off x="9657302" y="2883170"/>
            <a:ext cx="1485900" cy="428625"/>
            <a:chOff x="0" y="0"/>
            <a:chExt cx="1981200" cy="571500"/>
          </a:xfrm>
        </p:grpSpPr>
        <p:sp>
          <p:nvSpPr>
            <p:cNvPr name="Freeform 43" id="43" descr="image.png"/>
            <p:cNvSpPr/>
            <p:nvPr/>
          </p:nvSpPr>
          <p:spPr>
            <a:xfrm flipH="false" flipV="false" rot="0">
              <a:off x="0" y="0"/>
              <a:ext cx="1981200" cy="571500"/>
            </a:xfrm>
            <a:custGeom>
              <a:avLst/>
              <a:gdLst/>
              <a:ahLst/>
              <a:cxnLst/>
              <a:rect r="r" b="b" t="t" l="l"/>
              <a:pathLst>
                <a:path h="571500" w="1981200">
                  <a:moveTo>
                    <a:pt x="0" y="0"/>
                  </a:moveTo>
                  <a:lnTo>
                    <a:pt x="1981200" y="0"/>
                  </a:lnTo>
                  <a:lnTo>
                    <a:pt x="1981200" y="571500"/>
                  </a:lnTo>
                  <a:lnTo>
                    <a:pt x="0" y="571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/>
              <a:stretch>
                <a:fillRect l="0" t="0" r="0" b="-3333"/>
              </a:stretch>
            </a:blipFill>
          </p:spPr>
        </p:sp>
      </p:grpSp>
      <p:grpSp>
        <p:nvGrpSpPr>
          <p:cNvPr name="Group 44" id="44"/>
          <p:cNvGrpSpPr/>
          <p:nvPr/>
        </p:nvGrpSpPr>
        <p:grpSpPr>
          <a:xfrm rot="0">
            <a:off x="714375" y="628650"/>
            <a:ext cx="16859250" cy="582882"/>
            <a:chOff x="0" y="0"/>
            <a:chExt cx="22479000" cy="777176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22479000" cy="777180"/>
            </a:xfrm>
            <a:custGeom>
              <a:avLst/>
              <a:gdLst/>
              <a:ahLst/>
              <a:cxnLst/>
              <a:rect r="r" b="b" t="t" l="l"/>
              <a:pathLst>
                <a:path h="777180" w="22479000">
                  <a:moveTo>
                    <a:pt x="0" y="0"/>
                  </a:moveTo>
                  <a:lnTo>
                    <a:pt x="22479000" y="0"/>
                  </a:lnTo>
                  <a:lnTo>
                    <a:pt x="22479000" y="777180"/>
                  </a:lnTo>
                  <a:lnTo>
                    <a:pt x="0" y="777180"/>
                  </a:lnTo>
                  <a:close/>
                </a:path>
              </a:pathLst>
            </a:custGeom>
            <a:blipFill>
              <a:blip r:embed="rId21">
                <a:alphaModFix amt="0"/>
              </a:blip>
              <a:stretch>
                <a:fillRect l="0" t="-513581" r="0" b="-513581"/>
              </a:stretch>
            </a:blipFill>
          </p:spPr>
        </p:sp>
        <p:sp>
          <p:nvSpPr>
            <p:cNvPr name="TextBox 46" id="46"/>
            <p:cNvSpPr txBox="true"/>
            <p:nvPr/>
          </p:nvSpPr>
          <p:spPr>
            <a:xfrm>
              <a:off x="0" y="-85725"/>
              <a:ext cx="22479000" cy="86290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508"/>
                </a:lnSpc>
              </a:pPr>
              <a:r>
                <a:rPr lang="en-US" sz="3825">
                  <a:solidFill>
                    <a:srgbClr val="0F172A"/>
                  </a:solidFill>
                  <a:latin typeface="Inter"/>
                  <a:ea typeface="Inter"/>
                  <a:cs typeface="Inter"/>
                  <a:sym typeface="Inter"/>
                </a:rPr>
                <a:t>SA Ecosystem Landscape Matrix</a:t>
              </a:r>
            </a:p>
          </p:txBody>
        </p:sp>
      </p:grp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image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714375" y="1554432"/>
            <a:ext cx="5467198" cy="2064544"/>
            <a:chOff x="0" y="0"/>
            <a:chExt cx="7289597" cy="2752725"/>
          </a:xfrm>
        </p:grpSpPr>
        <p:sp>
          <p:nvSpPr>
            <p:cNvPr name="Freeform 5" id="5" descr="image.png"/>
            <p:cNvSpPr/>
            <p:nvPr/>
          </p:nvSpPr>
          <p:spPr>
            <a:xfrm flipH="false" flipV="false" rot="0">
              <a:off x="0" y="0"/>
              <a:ext cx="7289546" cy="2752725"/>
            </a:xfrm>
            <a:custGeom>
              <a:avLst/>
              <a:gdLst/>
              <a:ahLst/>
              <a:cxnLst/>
              <a:rect r="r" b="b" t="t" l="l"/>
              <a:pathLst>
                <a:path h="2752725" w="7289546">
                  <a:moveTo>
                    <a:pt x="0" y="0"/>
                  </a:moveTo>
                  <a:lnTo>
                    <a:pt x="7289546" y="0"/>
                  </a:lnTo>
                  <a:lnTo>
                    <a:pt x="7289546" y="2752725"/>
                  </a:lnTo>
                  <a:lnTo>
                    <a:pt x="0" y="27527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-947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6410173" y="1554432"/>
            <a:ext cx="5467426" cy="2064544"/>
            <a:chOff x="0" y="0"/>
            <a:chExt cx="7289902" cy="2752725"/>
          </a:xfrm>
        </p:grpSpPr>
        <p:sp>
          <p:nvSpPr>
            <p:cNvPr name="Freeform 7" id="7" descr="image.png"/>
            <p:cNvSpPr/>
            <p:nvPr/>
          </p:nvSpPr>
          <p:spPr>
            <a:xfrm flipH="false" flipV="false" rot="0">
              <a:off x="0" y="0"/>
              <a:ext cx="7289927" cy="2752725"/>
            </a:xfrm>
            <a:custGeom>
              <a:avLst/>
              <a:gdLst/>
              <a:ahLst/>
              <a:cxnLst/>
              <a:rect r="r" b="b" t="t" l="l"/>
              <a:pathLst>
                <a:path h="2752725" w="7289927">
                  <a:moveTo>
                    <a:pt x="0" y="0"/>
                  </a:moveTo>
                  <a:lnTo>
                    <a:pt x="7289927" y="0"/>
                  </a:lnTo>
                  <a:lnTo>
                    <a:pt x="7289927" y="2752725"/>
                  </a:lnTo>
                  <a:lnTo>
                    <a:pt x="0" y="27527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-688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12106199" y="1554432"/>
            <a:ext cx="5467198" cy="2064544"/>
            <a:chOff x="0" y="0"/>
            <a:chExt cx="7289597" cy="2752725"/>
          </a:xfrm>
        </p:grpSpPr>
        <p:sp>
          <p:nvSpPr>
            <p:cNvPr name="Freeform 9" id="9" descr="image.png"/>
            <p:cNvSpPr/>
            <p:nvPr/>
          </p:nvSpPr>
          <p:spPr>
            <a:xfrm flipH="false" flipV="false" rot="0">
              <a:off x="0" y="0"/>
              <a:ext cx="7289546" cy="2752725"/>
            </a:xfrm>
            <a:custGeom>
              <a:avLst/>
              <a:gdLst/>
              <a:ahLst/>
              <a:cxnLst/>
              <a:rect r="r" b="b" t="t" l="l"/>
              <a:pathLst>
                <a:path h="2752725" w="7289546">
                  <a:moveTo>
                    <a:pt x="0" y="0"/>
                  </a:moveTo>
                  <a:lnTo>
                    <a:pt x="7289546" y="0"/>
                  </a:lnTo>
                  <a:lnTo>
                    <a:pt x="7289546" y="2752725"/>
                  </a:lnTo>
                  <a:lnTo>
                    <a:pt x="0" y="27527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-947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714375" y="3847576"/>
            <a:ext cx="8315325" cy="1785938"/>
            <a:chOff x="0" y="0"/>
            <a:chExt cx="11087100" cy="2381250"/>
          </a:xfrm>
        </p:grpSpPr>
        <p:sp>
          <p:nvSpPr>
            <p:cNvPr name="Freeform 11" id="11" descr="image.png"/>
            <p:cNvSpPr/>
            <p:nvPr/>
          </p:nvSpPr>
          <p:spPr>
            <a:xfrm flipH="false" flipV="false" rot="0">
              <a:off x="0" y="0"/>
              <a:ext cx="11087100" cy="2381250"/>
            </a:xfrm>
            <a:custGeom>
              <a:avLst/>
              <a:gdLst/>
              <a:ahLst/>
              <a:cxnLst/>
              <a:rect r="r" b="b" t="t" l="l"/>
              <a:pathLst>
                <a:path h="2381250" w="11087100">
                  <a:moveTo>
                    <a:pt x="0" y="0"/>
                  </a:moveTo>
                  <a:lnTo>
                    <a:pt x="11087100" y="0"/>
                  </a:lnTo>
                  <a:lnTo>
                    <a:pt x="11087100" y="2381250"/>
                  </a:lnTo>
                  <a:lnTo>
                    <a:pt x="0" y="2381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-80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9258300" y="3847576"/>
            <a:ext cx="8315325" cy="1785938"/>
            <a:chOff x="0" y="0"/>
            <a:chExt cx="11087100" cy="2381250"/>
          </a:xfrm>
        </p:grpSpPr>
        <p:sp>
          <p:nvSpPr>
            <p:cNvPr name="Freeform 13" id="13" descr="image.png"/>
            <p:cNvSpPr/>
            <p:nvPr/>
          </p:nvSpPr>
          <p:spPr>
            <a:xfrm flipH="false" flipV="false" rot="0">
              <a:off x="0" y="0"/>
              <a:ext cx="11087100" cy="2381250"/>
            </a:xfrm>
            <a:custGeom>
              <a:avLst/>
              <a:gdLst/>
              <a:ahLst/>
              <a:cxnLst/>
              <a:rect r="r" b="b" t="t" l="l"/>
              <a:pathLst>
                <a:path h="2381250" w="11087100">
                  <a:moveTo>
                    <a:pt x="0" y="0"/>
                  </a:moveTo>
                  <a:lnTo>
                    <a:pt x="11087100" y="0"/>
                  </a:lnTo>
                  <a:lnTo>
                    <a:pt x="11087100" y="2381250"/>
                  </a:lnTo>
                  <a:lnTo>
                    <a:pt x="0" y="2381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0" b="-800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4843817" y="722862"/>
            <a:ext cx="2729808" cy="394249"/>
            <a:chOff x="0" y="0"/>
            <a:chExt cx="3639744" cy="525666"/>
          </a:xfrm>
        </p:grpSpPr>
        <p:sp>
          <p:nvSpPr>
            <p:cNvPr name="Freeform 15" id="15" descr="image.png"/>
            <p:cNvSpPr/>
            <p:nvPr/>
          </p:nvSpPr>
          <p:spPr>
            <a:xfrm flipH="false" flipV="false" rot="0">
              <a:off x="0" y="0"/>
              <a:ext cx="3639693" cy="525653"/>
            </a:xfrm>
            <a:custGeom>
              <a:avLst/>
              <a:gdLst/>
              <a:ahLst/>
              <a:cxnLst/>
              <a:rect r="r" b="b" t="t" l="l"/>
              <a:pathLst>
                <a:path h="525653" w="3639693">
                  <a:moveTo>
                    <a:pt x="0" y="0"/>
                  </a:moveTo>
                  <a:lnTo>
                    <a:pt x="3639693" y="0"/>
                  </a:lnTo>
                  <a:lnTo>
                    <a:pt x="3639693" y="525653"/>
                  </a:lnTo>
                  <a:lnTo>
                    <a:pt x="0" y="5256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-1" b="-4585"/>
              </a:stretch>
            </a:blipFill>
          </p:spPr>
        </p:sp>
      </p:grpSp>
      <p:sp>
        <p:nvSpPr>
          <p:cNvPr name="TextBox 16" id="16"/>
          <p:cNvSpPr txBox="true"/>
          <p:nvPr/>
        </p:nvSpPr>
        <p:spPr>
          <a:xfrm rot="0">
            <a:off x="1278112" y="1935432"/>
            <a:ext cx="4783922" cy="3190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b="true" sz="1800">
                <a:solidFill>
                  <a:srgbClr val="0F172A"/>
                </a:solidFill>
                <a:latin typeface="Arimo Bold"/>
                <a:ea typeface="Arimo Bold"/>
                <a:cs typeface="Arimo Bold"/>
                <a:sym typeface="Arimo Bold"/>
              </a:rPr>
              <a:t>1. Experimentation to Scale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071562" y="2340245"/>
            <a:ext cx="4752823" cy="9215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31"/>
              </a:lnSpc>
            </a:pPr>
            <a:r>
              <a:rPr lang="en-US" sz="1462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SA retail media is rapidly evolving from isolated experimental tests into a formal, structured advertising category.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7012010" y="1935432"/>
            <a:ext cx="4746050" cy="3190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b="true" sz="1800">
                <a:solidFill>
                  <a:srgbClr val="0F172A"/>
                </a:solidFill>
                <a:latin typeface="Arimo Bold"/>
                <a:ea typeface="Arimo Bold"/>
                <a:cs typeface="Arimo Bold"/>
                <a:sym typeface="Arimo Bold"/>
              </a:rPr>
              <a:t>2. Mass-Market Surge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6767360" y="2340245"/>
            <a:ext cx="4753051" cy="9215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31"/>
              </a:lnSpc>
            </a:pPr>
            <a:r>
              <a:rPr lang="en-US" sz="1462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Value networks like Boxer Bmedia and PEP Media expand retail media into high-density township footfall.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2708036" y="1935432"/>
            <a:ext cx="4745822" cy="3190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b="true" sz="1800">
                <a:solidFill>
                  <a:srgbClr val="0F172A"/>
                </a:solidFill>
                <a:latin typeface="Arimo Bold"/>
                <a:ea typeface="Arimo Bold"/>
                <a:cs typeface="Arimo Bold"/>
                <a:sym typeface="Arimo Bold"/>
              </a:rPr>
              <a:t>3. Loyalty Power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2463386" y="2340245"/>
            <a:ext cx="4752823" cy="6429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31"/>
              </a:lnSpc>
            </a:pPr>
            <a:r>
              <a:rPr lang="en-US" sz="1462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SA’s unique opportunity relies on large, active loyalty databases and omnichannel physical store networks.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297162" y="4228576"/>
            <a:ext cx="7755398" cy="3190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b="true" sz="1800">
                <a:solidFill>
                  <a:srgbClr val="0F172A"/>
                </a:solidFill>
                <a:latin typeface="Arimo Bold"/>
                <a:ea typeface="Arimo Bold"/>
                <a:cs typeface="Arimo Bold"/>
                <a:sym typeface="Arimo Bold"/>
              </a:rPr>
              <a:t>4. Measurement Credibility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071562" y="4633389"/>
            <a:ext cx="7600950" cy="6429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31"/>
              </a:lnSpc>
            </a:pPr>
            <a:r>
              <a:rPr lang="en-US" sz="1462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Standardised closed-loop reporting and attribution frameworks are critical to unlock broader non-endemic media budgets.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9841087" y="4228576"/>
            <a:ext cx="7755398" cy="3190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b="true" sz="1800">
                <a:solidFill>
                  <a:srgbClr val="0F172A"/>
                </a:solidFill>
                <a:latin typeface="Arimo Bold"/>
                <a:ea typeface="Arimo Bold"/>
                <a:cs typeface="Arimo Bold"/>
                <a:sym typeface="Arimo Bold"/>
              </a:rPr>
              <a:t>5. Capability Maturation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9615488" y="4633389"/>
            <a:ext cx="7600950" cy="6429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31"/>
              </a:lnSpc>
            </a:pPr>
            <a:r>
              <a:rPr lang="en-US" sz="1462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Future category growth hinges on ad-tech platform investments, market education, and self-serve buying access.</a:t>
            </a:r>
          </a:p>
        </p:txBody>
      </p:sp>
      <p:grpSp>
        <p:nvGrpSpPr>
          <p:cNvPr name="Group 26" id="26"/>
          <p:cNvGrpSpPr/>
          <p:nvPr/>
        </p:nvGrpSpPr>
        <p:grpSpPr>
          <a:xfrm rot="0">
            <a:off x="1071562" y="1997345"/>
            <a:ext cx="195558" cy="228600"/>
            <a:chOff x="0" y="0"/>
            <a:chExt cx="260744" cy="304800"/>
          </a:xfrm>
        </p:grpSpPr>
        <p:sp>
          <p:nvSpPr>
            <p:cNvPr name="Freeform 27" id="27" descr="image.png"/>
            <p:cNvSpPr/>
            <p:nvPr/>
          </p:nvSpPr>
          <p:spPr>
            <a:xfrm flipH="false" flipV="false" rot="0">
              <a:off x="0" y="0"/>
              <a:ext cx="260731" cy="304800"/>
            </a:xfrm>
            <a:custGeom>
              <a:avLst/>
              <a:gdLst/>
              <a:ahLst/>
              <a:cxnLst/>
              <a:rect r="r" b="b" t="t" l="l"/>
              <a:pathLst>
                <a:path h="304800" w="260731">
                  <a:moveTo>
                    <a:pt x="0" y="0"/>
                  </a:moveTo>
                  <a:lnTo>
                    <a:pt x="260731" y="0"/>
                  </a:lnTo>
                  <a:lnTo>
                    <a:pt x="260731" y="304800"/>
                  </a:lnTo>
                  <a:lnTo>
                    <a:pt x="0" y="3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-4" b="-3879"/>
              </a:stretch>
            </a:blipFill>
          </p:spPr>
        </p:sp>
      </p:grpSp>
      <p:grpSp>
        <p:nvGrpSpPr>
          <p:cNvPr name="Group 28" id="28"/>
          <p:cNvGrpSpPr/>
          <p:nvPr/>
        </p:nvGrpSpPr>
        <p:grpSpPr>
          <a:xfrm rot="0">
            <a:off x="6767360" y="1997345"/>
            <a:ext cx="252708" cy="228600"/>
            <a:chOff x="0" y="0"/>
            <a:chExt cx="336944" cy="304800"/>
          </a:xfrm>
        </p:grpSpPr>
        <p:sp>
          <p:nvSpPr>
            <p:cNvPr name="Freeform 29" id="29" descr="image.png"/>
            <p:cNvSpPr/>
            <p:nvPr/>
          </p:nvSpPr>
          <p:spPr>
            <a:xfrm flipH="false" flipV="false" rot="0">
              <a:off x="0" y="0"/>
              <a:ext cx="336931" cy="304800"/>
            </a:xfrm>
            <a:custGeom>
              <a:avLst/>
              <a:gdLst/>
              <a:ahLst/>
              <a:cxnLst/>
              <a:rect r="r" b="b" t="t" l="l"/>
              <a:pathLst>
                <a:path h="304800" w="336931">
                  <a:moveTo>
                    <a:pt x="0" y="0"/>
                  </a:moveTo>
                  <a:lnTo>
                    <a:pt x="336931" y="0"/>
                  </a:lnTo>
                  <a:lnTo>
                    <a:pt x="336931" y="304800"/>
                  </a:lnTo>
                  <a:lnTo>
                    <a:pt x="0" y="3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0" t="0" r="-1108" b="0"/>
              </a:stretch>
            </a:blipFill>
          </p:spPr>
        </p:sp>
      </p:grpSp>
      <p:grpSp>
        <p:nvGrpSpPr>
          <p:cNvPr name="Group 30" id="30"/>
          <p:cNvGrpSpPr/>
          <p:nvPr/>
        </p:nvGrpSpPr>
        <p:grpSpPr>
          <a:xfrm rot="0">
            <a:off x="12463386" y="1997345"/>
            <a:ext cx="252708" cy="228600"/>
            <a:chOff x="0" y="0"/>
            <a:chExt cx="336944" cy="304800"/>
          </a:xfrm>
        </p:grpSpPr>
        <p:sp>
          <p:nvSpPr>
            <p:cNvPr name="Freeform 31" id="31" descr="image.png"/>
            <p:cNvSpPr/>
            <p:nvPr/>
          </p:nvSpPr>
          <p:spPr>
            <a:xfrm flipH="false" flipV="false" rot="0">
              <a:off x="0" y="0"/>
              <a:ext cx="336931" cy="304800"/>
            </a:xfrm>
            <a:custGeom>
              <a:avLst/>
              <a:gdLst/>
              <a:ahLst/>
              <a:cxnLst/>
              <a:rect r="r" b="b" t="t" l="l"/>
              <a:pathLst>
                <a:path h="304800" w="336931">
                  <a:moveTo>
                    <a:pt x="0" y="0"/>
                  </a:moveTo>
                  <a:lnTo>
                    <a:pt x="336931" y="0"/>
                  </a:lnTo>
                  <a:lnTo>
                    <a:pt x="336931" y="304800"/>
                  </a:lnTo>
                  <a:lnTo>
                    <a:pt x="0" y="3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0" t="0" r="-1108" b="0"/>
              </a:stretch>
            </a:blipFill>
          </p:spPr>
        </p:sp>
      </p:grpSp>
      <p:grpSp>
        <p:nvGrpSpPr>
          <p:cNvPr name="Group 32" id="32"/>
          <p:cNvGrpSpPr/>
          <p:nvPr/>
        </p:nvGrpSpPr>
        <p:grpSpPr>
          <a:xfrm rot="0">
            <a:off x="1071562" y="4290489"/>
            <a:ext cx="224133" cy="228600"/>
            <a:chOff x="0" y="0"/>
            <a:chExt cx="298844" cy="304800"/>
          </a:xfrm>
        </p:grpSpPr>
        <p:sp>
          <p:nvSpPr>
            <p:cNvPr name="Freeform 33" id="33" descr="image.png"/>
            <p:cNvSpPr/>
            <p:nvPr/>
          </p:nvSpPr>
          <p:spPr>
            <a:xfrm flipH="false" flipV="false" rot="0">
              <a:off x="0" y="0"/>
              <a:ext cx="298831" cy="304800"/>
            </a:xfrm>
            <a:custGeom>
              <a:avLst/>
              <a:gdLst/>
              <a:ahLst/>
              <a:cxnLst/>
              <a:rect r="r" b="b" t="t" l="l"/>
              <a:pathLst>
                <a:path h="304800" w="298831">
                  <a:moveTo>
                    <a:pt x="0" y="0"/>
                  </a:moveTo>
                  <a:lnTo>
                    <a:pt x="298831" y="0"/>
                  </a:lnTo>
                  <a:lnTo>
                    <a:pt x="298831" y="304800"/>
                  </a:lnTo>
                  <a:lnTo>
                    <a:pt x="0" y="3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l="0" t="0" r="-4" b="-4174"/>
              </a:stretch>
            </a:blipFill>
          </p:spPr>
        </p:sp>
      </p:grpSp>
      <p:grpSp>
        <p:nvGrpSpPr>
          <p:cNvPr name="Group 34" id="34"/>
          <p:cNvGrpSpPr/>
          <p:nvPr/>
        </p:nvGrpSpPr>
        <p:grpSpPr>
          <a:xfrm rot="0">
            <a:off x="9615488" y="4290489"/>
            <a:ext cx="224133" cy="228600"/>
            <a:chOff x="0" y="0"/>
            <a:chExt cx="298844" cy="304800"/>
          </a:xfrm>
        </p:grpSpPr>
        <p:sp>
          <p:nvSpPr>
            <p:cNvPr name="Freeform 35" id="35" descr="image.png"/>
            <p:cNvSpPr/>
            <p:nvPr/>
          </p:nvSpPr>
          <p:spPr>
            <a:xfrm flipH="false" flipV="false" rot="0">
              <a:off x="0" y="0"/>
              <a:ext cx="298831" cy="304800"/>
            </a:xfrm>
            <a:custGeom>
              <a:avLst/>
              <a:gdLst/>
              <a:ahLst/>
              <a:cxnLst/>
              <a:rect r="r" b="b" t="t" l="l"/>
              <a:pathLst>
                <a:path h="304800" w="298831">
                  <a:moveTo>
                    <a:pt x="0" y="0"/>
                  </a:moveTo>
                  <a:lnTo>
                    <a:pt x="298831" y="0"/>
                  </a:lnTo>
                  <a:lnTo>
                    <a:pt x="298831" y="304800"/>
                  </a:lnTo>
                  <a:lnTo>
                    <a:pt x="0" y="3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 l="0" t="0" r="-4" b="-4174"/>
              </a:stretch>
            </a:blipFill>
          </p:spPr>
        </p:sp>
      </p:grpSp>
      <p:grpSp>
        <p:nvGrpSpPr>
          <p:cNvPr name="Group 36" id="36"/>
          <p:cNvGrpSpPr/>
          <p:nvPr/>
        </p:nvGrpSpPr>
        <p:grpSpPr>
          <a:xfrm rot="0">
            <a:off x="714375" y="628650"/>
            <a:ext cx="16859250" cy="582882"/>
            <a:chOff x="0" y="0"/>
            <a:chExt cx="22479000" cy="777176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22479000" cy="777180"/>
            </a:xfrm>
            <a:custGeom>
              <a:avLst/>
              <a:gdLst/>
              <a:ahLst/>
              <a:cxnLst/>
              <a:rect r="r" b="b" t="t" l="l"/>
              <a:pathLst>
                <a:path h="777180" w="22479000">
                  <a:moveTo>
                    <a:pt x="0" y="0"/>
                  </a:moveTo>
                  <a:lnTo>
                    <a:pt x="22479000" y="0"/>
                  </a:lnTo>
                  <a:lnTo>
                    <a:pt x="22479000" y="777180"/>
                  </a:lnTo>
                  <a:lnTo>
                    <a:pt x="0" y="777180"/>
                  </a:lnTo>
                  <a:close/>
                </a:path>
              </a:pathLst>
            </a:custGeom>
            <a:blipFill>
              <a:blip r:embed="rId15">
                <a:alphaModFix amt="0"/>
              </a:blip>
              <a:stretch>
                <a:fillRect l="0" t="-513581" r="0" b="-513581"/>
              </a:stretch>
            </a:blipFill>
          </p:spPr>
        </p:sp>
        <p:sp>
          <p:nvSpPr>
            <p:cNvPr name="TextBox 38" id="38"/>
            <p:cNvSpPr txBox="true"/>
            <p:nvPr/>
          </p:nvSpPr>
          <p:spPr>
            <a:xfrm>
              <a:off x="0" y="-85725"/>
              <a:ext cx="22479000" cy="86290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508"/>
                </a:lnSpc>
              </a:pPr>
              <a:r>
                <a:rPr lang="en-US" sz="3825">
                  <a:solidFill>
                    <a:srgbClr val="0F172A"/>
                  </a:solidFill>
                  <a:latin typeface="Inter"/>
                  <a:ea typeface="Inter"/>
                  <a:cs typeface="Inter"/>
                  <a:sym typeface="Inter"/>
                </a:rPr>
                <a:t>Key Market Takeaways</a:t>
              </a:r>
            </a:p>
          </p:txBody>
        </p:sp>
      </p:grp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image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714375" y="1554432"/>
            <a:ext cx="16859250" cy="1600200"/>
            <a:chOff x="0" y="0"/>
            <a:chExt cx="22479000" cy="2133600"/>
          </a:xfrm>
        </p:grpSpPr>
        <p:sp>
          <p:nvSpPr>
            <p:cNvPr name="Freeform 5" id="5" descr="image.png"/>
            <p:cNvSpPr/>
            <p:nvPr/>
          </p:nvSpPr>
          <p:spPr>
            <a:xfrm flipH="false" flipV="false" rot="0">
              <a:off x="0" y="0"/>
              <a:ext cx="22479000" cy="2133600"/>
            </a:xfrm>
            <a:custGeom>
              <a:avLst/>
              <a:gdLst/>
              <a:ahLst/>
              <a:cxnLst/>
              <a:rect r="r" b="b" t="t" l="l"/>
              <a:pathLst>
                <a:path h="2133600" w="22479000">
                  <a:moveTo>
                    <a:pt x="0" y="0"/>
                  </a:moveTo>
                  <a:lnTo>
                    <a:pt x="22479000" y="0"/>
                  </a:lnTo>
                  <a:lnTo>
                    <a:pt x="22479000" y="2133600"/>
                  </a:lnTo>
                  <a:lnTo>
                    <a:pt x="0" y="213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-892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714375" y="3440382"/>
            <a:ext cx="8258175" cy="4047382"/>
            <a:chOff x="0" y="0"/>
            <a:chExt cx="11010900" cy="5396509"/>
          </a:xfrm>
        </p:grpSpPr>
        <p:sp>
          <p:nvSpPr>
            <p:cNvPr name="Freeform 7" id="7" descr="image.png"/>
            <p:cNvSpPr/>
            <p:nvPr/>
          </p:nvSpPr>
          <p:spPr>
            <a:xfrm flipH="false" flipV="false" rot="0">
              <a:off x="0" y="0"/>
              <a:ext cx="11010900" cy="5396484"/>
            </a:xfrm>
            <a:custGeom>
              <a:avLst/>
              <a:gdLst/>
              <a:ahLst/>
              <a:cxnLst/>
              <a:rect r="r" b="b" t="t" l="l"/>
              <a:pathLst>
                <a:path h="5396484" w="11010900">
                  <a:moveTo>
                    <a:pt x="0" y="0"/>
                  </a:moveTo>
                  <a:lnTo>
                    <a:pt x="11010900" y="0"/>
                  </a:lnTo>
                  <a:lnTo>
                    <a:pt x="11010900" y="5396484"/>
                  </a:lnTo>
                  <a:lnTo>
                    <a:pt x="0" y="5396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-607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9315450" y="3440382"/>
            <a:ext cx="8258175" cy="4047382"/>
            <a:chOff x="0" y="0"/>
            <a:chExt cx="11010900" cy="5396509"/>
          </a:xfrm>
        </p:grpSpPr>
        <p:sp>
          <p:nvSpPr>
            <p:cNvPr name="Freeform 9" id="9" descr="image.png"/>
            <p:cNvSpPr/>
            <p:nvPr/>
          </p:nvSpPr>
          <p:spPr>
            <a:xfrm flipH="false" flipV="false" rot="0">
              <a:off x="0" y="0"/>
              <a:ext cx="11010900" cy="5396484"/>
            </a:xfrm>
            <a:custGeom>
              <a:avLst/>
              <a:gdLst/>
              <a:ahLst/>
              <a:cxnLst/>
              <a:rect r="r" b="b" t="t" l="l"/>
              <a:pathLst>
                <a:path h="5396484" w="11010900">
                  <a:moveTo>
                    <a:pt x="0" y="0"/>
                  </a:moveTo>
                  <a:lnTo>
                    <a:pt x="11010900" y="0"/>
                  </a:lnTo>
                  <a:lnTo>
                    <a:pt x="11010900" y="5396484"/>
                  </a:lnTo>
                  <a:lnTo>
                    <a:pt x="0" y="5396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-254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00138" y="6194746"/>
            <a:ext cx="7486650" cy="900112"/>
            <a:chOff x="0" y="0"/>
            <a:chExt cx="9982200" cy="1200150"/>
          </a:xfrm>
        </p:grpSpPr>
        <p:sp>
          <p:nvSpPr>
            <p:cNvPr name="Freeform 11" id="11" descr="image.png"/>
            <p:cNvSpPr/>
            <p:nvPr/>
          </p:nvSpPr>
          <p:spPr>
            <a:xfrm flipH="false" flipV="false" rot="0">
              <a:off x="0" y="0"/>
              <a:ext cx="9982200" cy="1200150"/>
            </a:xfrm>
            <a:custGeom>
              <a:avLst/>
              <a:gdLst/>
              <a:ahLst/>
              <a:cxnLst/>
              <a:rect r="r" b="b" t="t" l="l"/>
              <a:pathLst>
                <a:path h="1200150" w="9982200">
                  <a:moveTo>
                    <a:pt x="0" y="0"/>
                  </a:moveTo>
                  <a:lnTo>
                    <a:pt x="9982200" y="0"/>
                  </a:lnTo>
                  <a:lnTo>
                    <a:pt x="9982200" y="1200150"/>
                  </a:lnTo>
                  <a:lnTo>
                    <a:pt x="0" y="1200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-1201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9701212" y="6194746"/>
            <a:ext cx="7486650" cy="907256"/>
            <a:chOff x="0" y="0"/>
            <a:chExt cx="9982200" cy="1209675"/>
          </a:xfrm>
        </p:grpSpPr>
        <p:sp>
          <p:nvSpPr>
            <p:cNvPr name="Freeform 13" id="13" descr="image.png"/>
            <p:cNvSpPr/>
            <p:nvPr/>
          </p:nvSpPr>
          <p:spPr>
            <a:xfrm flipH="false" flipV="false" rot="0">
              <a:off x="0" y="0"/>
              <a:ext cx="9982200" cy="1209675"/>
            </a:xfrm>
            <a:custGeom>
              <a:avLst/>
              <a:gdLst/>
              <a:ahLst/>
              <a:cxnLst/>
              <a:rect r="r" b="b" t="t" l="l"/>
              <a:pathLst>
                <a:path h="1209675" w="9982200">
                  <a:moveTo>
                    <a:pt x="0" y="0"/>
                  </a:moveTo>
                  <a:lnTo>
                    <a:pt x="9982200" y="0"/>
                  </a:lnTo>
                  <a:lnTo>
                    <a:pt x="9982200" y="1209675"/>
                  </a:lnTo>
                  <a:lnTo>
                    <a:pt x="0" y="1209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0" b="-1972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4416088" y="722862"/>
            <a:ext cx="3157538" cy="394249"/>
            <a:chOff x="0" y="0"/>
            <a:chExt cx="4210050" cy="525666"/>
          </a:xfrm>
        </p:grpSpPr>
        <p:sp>
          <p:nvSpPr>
            <p:cNvPr name="Freeform 15" id="15" descr="image.png"/>
            <p:cNvSpPr/>
            <p:nvPr/>
          </p:nvSpPr>
          <p:spPr>
            <a:xfrm flipH="false" flipV="false" rot="0">
              <a:off x="0" y="0"/>
              <a:ext cx="4210050" cy="525653"/>
            </a:xfrm>
            <a:custGeom>
              <a:avLst/>
              <a:gdLst/>
              <a:ahLst/>
              <a:cxnLst/>
              <a:rect r="r" b="b" t="t" l="l"/>
              <a:pathLst>
                <a:path h="525653" w="4210050">
                  <a:moveTo>
                    <a:pt x="0" y="0"/>
                  </a:moveTo>
                  <a:lnTo>
                    <a:pt x="4210050" y="0"/>
                  </a:lnTo>
                  <a:lnTo>
                    <a:pt x="4210050" y="525653"/>
                  </a:lnTo>
                  <a:lnTo>
                    <a:pt x="0" y="5256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0" b="-5097"/>
              </a:stretch>
            </a:blipFill>
          </p:spPr>
        </p:sp>
      </p:grpSp>
      <p:sp>
        <p:nvSpPr>
          <p:cNvPr name="TextBox 16" id="16"/>
          <p:cNvSpPr txBox="true"/>
          <p:nvPr/>
        </p:nvSpPr>
        <p:spPr>
          <a:xfrm rot="0">
            <a:off x="1300162" y="1749695"/>
            <a:ext cx="15916275" cy="447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sz="180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Market-Driven Objectives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071562" y="2159270"/>
            <a:ext cx="16144875" cy="695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35"/>
              </a:lnSpc>
            </a:pPr>
            <a:r>
              <a:rPr lang="en-US" sz="1575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The MMA South Africa Retail Media Taskforce is actively addressing two core priorities identified by the local market to accelerate category growth, building talent capacity while standardising campaign effectiveness.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1071562" y="1911620"/>
            <a:ext cx="228600" cy="228600"/>
            <a:chOff x="0" y="0"/>
            <a:chExt cx="304800" cy="304800"/>
          </a:xfrm>
        </p:grpSpPr>
        <p:sp>
          <p:nvSpPr>
            <p:cNvPr name="Freeform 19" id="19" descr="image.png"/>
            <p:cNvSpPr/>
            <p:nvPr/>
          </p:nvSpPr>
          <p:spPr>
            <a:xfrm flipH="false" flipV="false" rot="0">
              <a:off x="0" y="0"/>
              <a:ext cx="304800" cy="304800"/>
            </a:xfrm>
            <a:custGeom>
              <a:avLst/>
              <a:gdLst/>
              <a:ahLst/>
              <a:cxnLst/>
              <a:rect r="r" b="b" t="t" l="l"/>
              <a:pathLst>
                <a:path h="304800" w="304800">
                  <a:moveTo>
                    <a:pt x="0" y="0"/>
                  </a:moveTo>
                  <a:lnTo>
                    <a:pt x="304800" y="0"/>
                  </a:lnTo>
                  <a:lnTo>
                    <a:pt x="304800" y="304800"/>
                  </a:lnTo>
                  <a:lnTo>
                    <a:pt x="0" y="3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0" b="-6250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1100138" y="3883295"/>
            <a:ext cx="7486650" cy="342900"/>
            <a:chOff x="0" y="0"/>
            <a:chExt cx="9982200" cy="4572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9982200" cy="457200"/>
            </a:xfrm>
            <a:custGeom>
              <a:avLst/>
              <a:gdLst/>
              <a:ahLst/>
              <a:cxnLst/>
              <a:rect r="r" b="b" t="t" l="l"/>
              <a:pathLst>
                <a:path h="457200" w="9982200">
                  <a:moveTo>
                    <a:pt x="0" y="0"/>
                  </a:moveTo>
                  <a:lnTo>
                    <a:pt x="9982200" y="0"/>
                  </a:lnTo>
                  <a:lnTo>
                    <a:pt x="99822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11">
                <a:alphaModFix amt="0"/>
              </a:blip>
              <a:stretch>
                <a:fillRect l="0" t="-375423" r="0" b="-375423"/>
              </a:stretch>
            </a:blipFill>
          </p:spPr>
        </p:sp>
        <p:sp>
          <p:nvSpPr>
            <p:cNvPr name="TextBox 22" id="22"/>
            <p:cNvSpPr txBox="true"/>
            <p:nvPr/>
          </p:nvSpPr>
          <p:spPr>
            <a:xfrm>
              <a:off x="0" y="0"/>
              <a:ext cx="9982200" cy="45720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0"/>
                </a:lnSpc>
              </a:pPr>
              <a:r>
                <a:rPr lang="en-US" sz="1800">
                  <a:solidFill>
                    <a:srgbClr val="2563EB"/>
                  </a:solidFill>
                  <a:latin typeface="Inter"/>
                  <a:ea typeface="Inter"/>
                  <a:cs typeface="Inter"/>
                  <a:sym typeface="Inter"/>
                </a:rPr>
                <a:t>Workstream 01</a:t>
              </a:r>
            </a:p>
          </p:txBody>
        </p:sp>
      </p:grpSp>
      <p:sp>
        <p:nvSpPr>
          <p:cNvPr name="TextBox 23" id="23"/>
          <p:cNvSpPr txBox="true"/>
          <p:nvPr/>
        </p:nvSpPr>
        <p:spPr>
          <a:xfrm rot="0">
            <a:off x="1100138" y="4492895"/>
            <a:ext cx="7860982" cy="3762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00"/>
              </a:lnSpc>
            </a:pPr>
            <a:r>
              <a:rPr lang="en-US" b="true" sz="2250">
                <a:solidFill>
                  <a:srgbClr val="0F172A"/>
                </a:solidFill>
                <a:latin typeface="Arimo Bold"/>
                <a:ea typeface="Arimo Bold"/>
                <a:cs typeface="Arimo Bold"/>
                <a:sym typeface="Arimo Bold"/>
              </a:rPr>
              <a:t>Market Education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100138" y="5069157"/>
            <a:ext cx="7486650" cy="7541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22"/>
              </a:lnSpc>
            </a:pPr>
            <a:r>
              <a:rPr lang="en-US" sz="1575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Focussed on expanding and elevating the </a:t>
            </a:r>
            <a:r>
              <a:rPr lang="en-US" b="true" sz="1575">
                <a:solidFill>
                  <a:srgbClr val="334155"/>
                </a:solidFill>
                <a:latin typeface="Inter Bold"/>
                <a:ea typeface="Inter Bold"/>
                <a:cs typeface="Inter Bold"/>
                <a:sym typeface="Inter Bold"/>
              </a:rPr>
              <a:t>Retail Media "Brains Trust"</a:t>
            </a:r>
            <a:r>
              <a:rPr lang="en-US" sz="1575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 in South Africa.</a:t>
            </a:r>
          </a:p>
        </p:txBody>
      </p:sp>
      <p:grpSp>
        <p:nvGrpSpPr>
          <p:cNvPr name="Group 25" id="25"/>
          <p:cNvGrpSpPr/>
          <p:nvPr/>
        </p:nvGrpSpPr>
        <p:grpSpPr>
          <a:xfrm rot="0">
            <a:off x="9701212" y="3883295"/>
            <a:ext cx="7486650" cy="342900"/>
            <a:chOff x="0" y="0"/>
            <a:chExt cx="9982200" cy="4572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9982200" cy="457200"/>
            </a:xfrm>
            <a:custGeom>
              <a:avLst/>
              <a:gdLst/>
              <a:ahLst/>
              <a:cxnLst/>
              <a:rect r="r" b="b" t="t" l="l"/>
              <a:pathLst>
                <a:path h="457200" w="9982200">
                  <a:moveTo>
                    <a:pt x="0" y="0"/>
                  </a:moveTo>
                  <a:lnTo>
                    <a:pt x="9982200" y="0"/>
                  </a:lnTo>
                  <a:lnTo>
                    <a:pt x="99822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11">
                <a:alphaModFix amt="0"/>
              </a:blip>
              <a:stretch>
                <a:fillRect l="0" t="-375423" r="0" b="-375423"/>
              </a:stretch>
            </a:blipFill>
          </p:spPr>
        </p:sp>
        <p:sp>
          <p:nvSpPr>
            <p:cNvPr name="TextBox 27" id="27"/>
            <p:cNvSpPr txBox="true"/>
            <p:nvPr/>
          </p:nvSpPr>
          <p:spPr>
            <a:xfrm>
              <a:off x="0" y="0"/>
              <a:ext cx="9982200" cy="45720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0"/>
                </a:lnSpc>
              </a:pPr>
              <a:r>
                <a:rPr lang="en-US" sz="1800">
                  <a:solidFill>
                    <a:srgbClr val="0284C7"/>
                  </a:solidFill>
                  <a:latin typeface="Inter"/>
                  <a:ea typeface="Inter"/>
                  <a:cs typeface="Inter"/>
                  <a:sym typeface="Inter"/>
                </a:rPr>
                <a:t>Workstream 02</a:t>
              </a:r>
            </a:p>
          </p:txBody>
        </p:sp>
      </p:grpSp>
      <p:sp>
        <p:nvSpPr>
          <p:cNvPr name="TextBox 28" id="28"/>
          <p:cNvSpPr txBox="true"/>
          <p:nvPr/>
        </p:nvSpPr>
        <p:spPr>
          <a:xfrm rot="0">
            <a:off x="9701212" y="4492895"/>
            <a:ext cx="7860982" cy="3762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00"/>
              </a:lnSpc>
            </a:pPr>
            <a:r>
              <a:rPr lang="en-US" b="true" sz="2250">
                <a:solidFill>
                  <a:srgbClr val="0F172A"/>
                </a:solidFill>
                <a:latin typeface="Arimo Bold"/>
                <a:ea typeface="Arimo Bold"/>
                <a:cs typeface="Arimo Bold"/>
                <a:sym typeface="Arimo Bold"/>
              </a:rPr>
              <a:t>Retail Media Measurement Standards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9701212" y="5069157"/>
            <a:ext cx="7486650" cy="7541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22"/>
              </a:lnSpc>
            </a:pPr>
            <a:r>
              <a:rPr lang="en-US" sz="1575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Developing unified measurement standards in collaboration with renowned global expert </a:t>
            </a:r>
            <a:r>
              <a:rPr lang="en-US" b="true" sz="1575">
                <a:solidFill>
                  <a:srgbClr val="334155"/>
                </a:solidFill>
                <a:latin typeface="Inter Bold"/>
                <a:ea typeface="Inter Bold"/>
                <a:cs typeface="Inter Bold"/>
                <a:sym typeface="Inter Bold"/>
              </a:rPr>
              <a:t>Jeffrey Bustos</a:t>
            </a:r>
            <a:r>
              <a:rPr lang="en-US" sz="1575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</a:p>
        </p:txBody>
      </p:sp>
      <p:grpSp>
        <p:nvGrpSpPr>
          <p:cNvPr name="Group 30" id="30"/>
          <p:cNvGrpSpPr/>
          <p:nvPr/>
        </p:nvGrpSpPr>
        <p:grpSpPr>
          <a:xfrm rot="0">
            <a:off x="8158162" y="3883295"/>
            <a:ext cx="428625" cy="342900"/>
            <a:chOff x="0" y="0"/>
            <a:chExt cx="571500" cy="457200"/>
          </a:xfrm>
        </p:grpSpPr>
        <p:sp>
          <p:nvSpPr>
            <p:cNvPr name="Freeform 31" id="31" descr="image.png"/>
            <p:cNvSpPr/>
            <p:nvPr/>
          </p:nvSpPr>
          <p:spPr>
            <a:xfrm flipH="false" flipV="false" rot="0">
              <a:off x="0" y="0"/>
              <a:ext cx="571500" cy="457200"/>
            </a:xfrm>
            <a:custGeom>
              <a:avLst/>
              <a:gdLst/>
              <a:ahLst/>
              <a:cxnLst/>
              <a:rect r="r" b="b" t="t" l="l"/>
              <a:pathLst>
                <a:path h="457200" w="571500">
                  <a:moveTo>
                    <a:pt x="0" y="0"/>
                  </a:moveTo>
                  <a:lnTo>
                    <a:pt x="571500" y="0"/>
                  </a:lnTo>
                  <a:lnTo>
                    <a:pt x="571500" y="457200"/>
                  </a:lnTo>
                  <a:lnTo>
                    <a:pt x="0" y="4572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0" t="0" r="0" b="-4166"/>
              </a:stretch>
            </a:blipFill>
          </p:spPr>
        </p:sp>
      </p:grpSp>
      <p:sp>
        <p:nvSpPr>
          <p:cNvPr name="TextBox 32" id="32"/>
          <p:cNvSpPr txBox="true"/>
          <p:nvPr/>
        </p:nvSpPr>
        <p:spPr>
          <a:xfrm rot="0">
            <a:off x="1371600" y="6280471"/>
            <a:ext cx="6986588" cy="6429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31"/>
              </a:lnSpc>
            </a:pPr>
            <a:r>
              <a:rPr lang="en-US" b="true" sz="1462">
                <a:solidFill>
                  <a:srgbClr val="1E40AF"/>
                </a:solidFill>
                <a:latin typeface="Inter Medium"/>
                <a:ea typeface="Inter Medium"/>
                <a:cs typeface="Inter Medium"/>
                <a:sym typeface="Inter Medium"/>
              </a:rPr>
              <a:t>Empowering brands, agencies, and retail networks through structured training, best-practice playbooks, and standardized industry definitions.</a:t>
            </a:r>
          </a:p>
        </p:txBody>
      </p:sp>
      <p:grpSp>
        <p:nvGrpSpPr>
          <p:cNvPr name="Group 33" id="33"/>
          <p:cNvGrpSpPr/>
          <p:nvPr/>
        </p:nvGrpSpPr>
        <p:grpSpPr>
          <a:xfrm rot="0">
            <a:off x="16844962" y="3883295"/>
            <a:ext cx="342900" cy="342900"/>
            <a:chOff x="0" y="0"/>
            <a:chExt cx="457200" cy="457200"/>
          </a:xfrm>
        </p:grpSpPr>
        <p:sp>
          <p:nvSpPr>
            <p:cNvPr name="Freeform 34" id="34" descr="image.png"/>
            <p:cNvSpPr/>
            <p:nvPr/>
          </p:nvSpPr>
          <p:spPr>
            <a:xfrm flipH="false" flipV="false" rot="0">
              <a:off x="0" y="0"/>
              <a:ext cx="457200" cy="457200"/>
            </a:xfrm>
            <a:custGeom>
              <a:avLst/>
              <a:gdLst/>
              <a:ahLst/>
              <a:cxnLst/>
              <a:rect r="r" b="b" t="t" l="l"/>
              <a:pathLst>
                <a:path h="457200" w="457200">
                  <a:moveTo>
                    <a:pt x="0" y="0"/>
                  </a:moveTo>
                  <a:lnTo>
                    <a:pt x="457200" y="0"/>
                  </a:lnTo>
                  <a:lnTo>
                    <a:pt x="457200" y="457200"/>
                  </a:lnTo>
                  <a:lnTo>
                    <a:pt x="0" y="4572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l="0" t="0" r="0" b="-4166"/>
              </a:stretch>
            </a:blipFill>
          </p:spPr>
        </p:sp>
      </p:grpSp>
      <p:grpSp>
        <p:nvGrpSpPr>
          <p:cNvPr name="Group 35" id="35"/>
          <p:cNvGrpSpPr/>
          <p:nvPr/>
        </p:nvGrpSpPr>
        <p:grpSpPr>
          <a:xfrm rot="0">
            <a:off x="15459075" y="6448349"/>
            <a:ext cx="1500188" cy="400050"/>
            <a:chOff x="0" y="0"/>
            <a:chExt cx="2000250" cy="533400"/>
          </a:xfrm>
        </p:grpSpPr>
        <p:sp>
          <p:nvSpPr>
            <p:cNvPr name="Freeform 36" id="36" descr="image.png"/>
            <p:cNvSpPr/>
            <p:nvPr/>
          </p:nvSpPr>
          <p:spPr>
            <a:xfrm flipH="false" flipV="false" rot="0">
              <a:off x="0" y="0"/>
              <a:ext cx="2000250" cy="533400"/>
            </a:xfrm>
            <a:custGeom>
              <a:avLst/>
              <a:gdLst/>
              <a:ahLst/>
              <a:cxnLst/>
              <a:rect r="r" b="b" t="t" l="l"/>
              <a:pathLst>
                <a:path h="533400" w="2000250">
                  <a:moveTo>
                    <a:pt x="0" y="0"/>
                  </a:moveTo>
                  <a:lnTo>
                    <a:pt x="2000250" y="0"/>
                  </a:lnTo>
                  <a:lnTo>
                    <a:pt x="2000250" y="533400"/>
                  </a:lnTo>
                  <a:lnTo>
                    <a:pt x="0" y="533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 l="0" t="0" r="0" b="-3571"/>
              </a:stretch>
            </a:blipFill>
          </p:spPr>
        </p:sp>
      </p:grpSp>
      <p:sp>
        <p:nvSpPr>
          <p:cNvPr name="TextBox 37" id="37"/>
          <p:cNvSpPr txBox="true"/>
          <p:nvPr/>
        </p:nvSpPr>
        <p:spPr>
          <a:xfrm rot="0">
            <a:off x="9972675" y="6428108"/>
            <a:ext cx="2171700" cy="209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485"/>
              </a:lnSpc>
            </a:pPr>
            <a:r>
              <a:rPr lang="en-US" b="true" sz="1237">
                <a:solidFill>
                  <a:srgbClr val="0369A1"/>
                </a:solidFill>
                <a:latin typeface="Inter Bold"/>
                <a:ea typeface="Inter Bold"/>
                <a:cs typeface="Inter Bold"/>
                <a:sym typeface="Inter Bold"/>
              </a:rPr>
              <a:t>UPCOMING KEY MILESTONE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9972675" y="6566221"/>
            <a:ext cx="2171700" cy="3643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31"/>
              </a:lnSpc>
            </a:pPr>
            <a:r>
              <a:rPr lang="en-US" b="true" sz="1462">
                <a:solidFill>
                  <a:srgbClr val="0F172A"/>
                </a:solidFill>
                <a:latin typeface="Inter Bold"/>
                <a:ea typeface="Inter Bold"/>
                <a:cs typeface="Inter Bold"/>
                <a:sym typeface="Inter Bold"/>
              </a:rPr>
              <a:t>1st Draft Public Release</a:t>
            </a:r>
          </a:p>
        </p:txBody>
      </p:sp>
      <p:grpSp>
        <p:nvGrpSpPr>
          <p:cNvPr name="Group 39" id="39"/>
          <p:cNvGrpSpPr/>
          <p:nvPr/>
        </p:nvGrpSpPr>
        <p:grpSpPr>
          <a:xfrm rot="0">
            <a:off x="714375" y="628650"/>
            <a:ext cx="16859250" cy="582882"/>
            <a:chOff x="0" y="0"/>
            <a:chExt cx="22479000" cy="777176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22479000" cy="777180"/>
            </a:xfrm>
            <a:custGeom>
              <a:avLst/>
              <a:gdLst/>
              <a:ahLst/>
              <a:cxnLst/>
              <a:rect r="r" b="b" t="t" l="l"/>
              <a:pathLst>
                <a:path h="777180" w="22479000">
                  <a:moveTo>
                    <a:pt x="0" y="0"/>
                  </a:moveTo>
                  <a:lnTo>
                    <a:pt x="22479000" y="0"/>
                  </a:lnTo>
                  <a:lnTo>
                    <a:pt x="22479000" y="777180"/>
                  </a:lnTo>
                  <a:lnTo>
                    <a:pt x="0" y="777180"/>
                  </a:lnTo>
                  <a:close/>
                </a:path>
              </a:pathLst>
            </a:custGeom>
            <a:blipFill>
              <a:blip r:embed="rId11">
                <a:alphaModFix amt="0"/>
              </a:blip>
              <a:stretch>
                <a:fillRect l="0" t="-513581" r="0" b="-513581"/>
              </a:stretch>
            </a:blipFill>
          </p:spPr>
        </p:sp>
        <p:sp>
          <p:nvSpPr>
            <p:cNvPr name="TextBox 41" id="41"/>
            <p:cNvSpPr txBox="true"/>
            <p:nvPr/>
          </p:nvSpPr>
          <p:spPr>
            <a:xfrm>
              <a:off x="0" y="-85725"/>
              <a:ext cx="22479000" cy="86290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508"/>
                </a:lnSpc>
              </a:pPr>
              <a:r>
                <a:rPr lang="en-US" sz="3825">
                  <a:solidFill>
                    <a:srgbClr val="0F172A"/>
                  </a:solidFill>
                  <a:latin typeface="Inter"/>
                  <a:ea typeface="Inter"/>
                  <a:cs typeface="Inter"/>
                  <a:sym typeface="Inter"/>
                </a:rPr>
                <a:t>MMA SA Taskforce Focus Areas</a:t>
              </a:r>
            </a:p>
          </p:txBody>
        </p:sp>
      </p:grp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image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7686675" y="3107531"/>
            <a:ext cx="2914650" cy="485775"/>
            <a:chOff x="0" y="0"/>
            <a:chExt cx="3886200" cy="647700"/>
          </a:xfrm>
        </p:grpSpPr>
        <p:sp>
          <p:nvSpPr>
            <p:cNvPr name="Freeform 5" id="5" descr="image.png"/>
            <p:cNvSpPr/>
            <p:nvPr/>
          </p:nvSpPr>
          <p:spPr>
            <a:xfrm flipH="false" flipV="false" rot="0">
              <a:off x="0" y="0"/>
              <a:ext cx="3886200" cy="647700"/>
            </a:xfrm>
            <a:custGeom>
              <a:avLst/>
              <a:gdLst/>
              <a:ahLst/>
              <a:cxnLst/>
              <a:rect r="r" b="b" t="t" l="l"/>
              <a:pathLst>
                <a:path h="647700" w="3886200">
                  <a:moveTo>
                    <a:pt x="0" y="0"/>
                  </a:moveTo>
                  <a:lnTo>
                    <a:pt x="3886200" y="0"/>
                  </a:lnTo>
                  <a:lnTo>
                    <a:pt x="3886200" y="647700"/>
                  </a:lnTo>
                  <a:lnTo>
                    <a:pt x="0" y="6477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-2941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5025047" y="3840956"/>
            <a:ext cx="8237906" cy="981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20"/>
              </a:lnSpc>
            </a:pPr>
            <a:r>
              <a:rPr lang="en-US" sz="585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Retail Media Taskforce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4500562" y="4974431"/>
            <a:ext cx="9286875" cy="990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50"/>
              </a:lnSpc>
            </a:pPr>
            <a:r>
              <a:rPr lang="en-US" sz="225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Shaping standardisation, capability maturation, and growth across the South African retail media landscape.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7708106" y="6386512"/>
            <a:ext cx="2871788" cy="28575"/>
            <a:chOff x="0" y="0"/>
            <a:chExt cx="3829050" cy="381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3829050" cy="38100"/>
            </a:xfrm>
            <a:custGeom>
              <a:avLst/>
              <a:gdLst/>
              <a:ahLst/>
              <a:cxnLst/>
              <a:rect r="r" b="b" t="t" l="l"/>
              <a:pathLst>
                <a:path h="38100" w="3829050">
                  <a:moveTo>
                    <a:pt x="0" y="0"/>
                  </a:moveTo>
                  <a:lnTo>
                    <a:pt x="3829050" y="0"/>
                  </a:lnTo>
                  <a:lnTo>
                    <a:pt x="3829050" y="38100"/>
                  </a:lnTo>
                  <a:lnTo>
                    <a:pt x="0" y="38100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l="0" t="-1908246" r="0" b="-1908246"/>
              </a:stretch>
            </a:blipFill>
            <a:ln w="14288" cap="sq">
              <a:solidFill>
                <a:srgbClr val="FFFFFF"/>
              </a:solidFill>
              <a:prstDash val="solid"/>
              <a:miter/>
            </a:ln>
          </p:spPr>
        </p:sp>
      </p:grpSp>
      <p:sp>
        <p:nvSpPr>
          <p:cNvPr name="TextBox 10" id="10"/>
          <p:cNvSpPr txBox="true"/>
          <p:nvPr/>
        </p:nvSpPr>
        <p:spPr>
          <a:xfrm rot="0">
            <a:off x="7965281" y="6731794"/>
            <a:ext cx="2357438" cy="447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1800">
                <a:solidFill>
                  <a:srgbClr val="38BDF8"/>
                </a:solidFill>
                <a:latin typeface="Inter"/>
                <a:ea typeface="Inter"/>
                <a:cs typeface="Inter"/>
                <a:sym typeface="Inter"/>
              </a:rPr>
              <a:t>www.mmaglobal.com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0"/>
            <a:ext cx="18288000" cy="10287000"/>
            <a:chOff x="0" y="0"/>
            <a:chExt cx="16256000" cy="91440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714375" y="3312404"/>
            <a:ext cx="16859250" cy="2171700"/>
          </a:xfrm>
          <a:custGeom>
            <a:avLst/>
            <a:gdLst/>
            <a:ahLst/>
            <a:cxnLst/>
            <a:rect r="r" b="b" t="t" l="l"/>
            <a:pathLst>
              <a:path h="2171700" w="16859250">
                <a:moveTo>
                  <a:pt x="0" y="0"/>
                </a:moveTo>
                <a:lnTo>
                  <a:pt x="16859250" y="0"/>
                </a:lnTo>
                <a:lnTo>
                  <a:pt x="16859250" y="2171700"/>
                </a:lnTo>
                <a:lnTo>
                  <a:pt x="0" y="21717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714375" y="3312404"/>
            <a:ext cx="16859250" cy="2171700"/>
            <a:chOff x="0" y="0"/>
            <a:chExt cx="14986000" cy="19304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4986000" cy="1930400"/>
            </a:xfrm>
            <a:custGeom>
              <a:avLst/>
              <a:gdLst/>
              <a:ahLst/>
              <a:cxnLst/>
              <a:rect r="r" b="b" t="t" l="l"/>
              <a:pathLst>
                <a:path h="1930400" w="14986000">
                  <a:moveTo>
                    <a:pt x="0" y="0"/>
                  </a:moveTo>
                  <a:lnTo>
                    <a:pt x="14986000" y="0"/>
                  </a:lnTo>
                  <a:lnTo>
                    <a:pt x="14986000" y="1930400"/>
                  </a:lnTo>
                  <a:lnTo>
                    <a:pt x="0" y="1930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714375" y="6036544"/>
            <a:ext cx="16859250" cy="2014538"/>
          </a:xfrm>
          <a:custGeom>
            <a:avLst/>
            <a:gdLst/>
            <a:ahLst/>
            <a:cxnLst/>
            <a:rect r="r" b="b" t="t" l="l"/>
            <a:pathLst>
              <a:path h="2014538" w="16859250">
                <a:moveTo>
                  <a:pt x="0" y="0"/>
                </a:moveTo>
                <a:lnTo>
                  <a:pt x="16859250" y="0"/>
                </a:lnTo>
                <a:lnTo>
                  <a:pt x="16859250" y="2014538"/>
                </a:lnTo>
                <a:lnTo>
                  <a:pt x="0" y="201453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5148322" y="722862"/>
            <a:ext cx="2425303" cy="394249"/>
          </a:xfrm>
          <a:custGeom>
            <a:avLst/>
            <a:gdLst/>
            <a:ahLst/>
            <a:cxnLst/>
            <a:rect r="r" b="b" t="t" l="l"/>
            <a:pathLst>
              <a:path h="394249" w="2425303">
                <a:moveTo>
                  <a:pt x="0" y="0"/>
                </a:moveTo>
                <a:lnTo>
                  <a:pt x="2425303" y="0"/>
                </a:lnTo>
                <a:lnTo>
                  <a:pt x="2425303" y="394249"/>
                </a:lnTo>
                <a:lnTo>
                  <a:pt x="0" y="39424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714375" y="6036544"/>
            <a:ext cx="16859250" cy="1657350"/>
            <a:chOff x="0" y="0"/>
            <a:chExt cx="14986000" cy="14732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4986000" cy="1473200"/>
            </a:xfrm>
            <a:custGeom>
              <a:avLst/>
              <a:gdLst/>
              <a:ahLst/>
              <a:cxnLst/>
              <a:rect r="r" b="b" t="t" l="l"/>
              <a:pathLst>
                <a:path h="1473200" w="14986000">
                  <a:moveTo>
                    <a:pt x="406400" y="0"/>
                  </a:moveTo>
                  <a:lnTo>
                    <a:pt x="14579600" y="0"/>
                  </a:lnTo>
                  <a:cubicBezTo>
                    <a:pt x="14804048" y="0"/>
                    <a:pt x="14986000" y="181951"/>
                    <a:pt x="14986000" y="406400"/>
                  </a:cubicBezTo>
                  <a:lnTo>
                    <a:pt x="14986000" y="1066800"/>
                  </a:lnTo>
                  <a:cubicBezTo>
                    <a:pt x="14986000" y="1291249"/>
                    <a:pt x="14804048" y="1473200"/>
                    <a:pt x="14579600" y="1473200"/>
                  </a:cubicBezTo>
                  <a:lnTo>
                    <a:pt x="406400" y="1473200"/>
                  </a:lnTo>
                  <a:cubicBezTo>
                    <a:pt x="181951" y="1473200"/>
                    <a:pt x="0" y="1291249"/>
                    <a:pt x="0" y="10668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FFA400"/>
            </a:solidFill>
            <a:ln w="14288" cap="rnd">
              <a:solidFill>
                <a:srgbClr val="000000"/>
              </a:solidFill>
              <a:prstDash val="solid"/>
              <a:round/>
            </a:ln>
          </p:spPr>
        </p:sp>
      </p:grpSp>
      <p:sp>
        <p:nvSpPr>
          <p:cNvPr name="Freeform 12" id="12"/>
          <p:cNvSpPr/>
          <p:nvPr/>
        </p:nvSpPr>
        <p:spPr>
          <a:xfrm flipH="false" flipV="false" rot="0">
            <a:off x="1071562" y="7008094"/>
            <a:ext cx="16144875" cy="685800"/>
          </a:xfrm>
          <a:custGeom>
            <a:avLst/>
            <a:gdLst/>
            <a:ahLst/>
            <a:cxnLst/>
            <a:rect r="r" b="b" t="t" l="l"/>
            <a:pathLst>
              <a:path h="685800" w="16144875">
                <a:moveTo>
                  <a:pt x="0" y="0"/>
                </a:moveTo>
                <a:lnTo>
                  <a:pt x="16144876" y="0"/>
                </a:lnTo>
                <a:lnTo>
                  <a:pt x="16144876" y="685800"/>
                </a:lnTo>
                <a:lnTo>
                  <a:pt x="0" y="685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3" id="13"/>
          <p:cNvGrpSpPr/>
          <p:nvPr/>
        </p:nvGrpSpPr>
        <p:grpSpPr>
          <a:xfrm rot="0">
            <a:off x="633408" y="3231436"/>
            <a:ext cx="17021170" cy="2333620"/>
            <a:chOff x="0" y="0"/>
            <a:chExt cx="11347450" cy="155575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63500" y="63500"/>
              <a:ext cx="11220450" cy="1428750"/>
            </a:xfrm>
            <a:custGeom>
              <a:avLst/>
              <a:gdLst/>
              <a:ahLst/>
              <a:cxnLst/>
              <a:rect r="r" b="b" t="t" l="l"/>
              <a:pathLst>
                <a:path h="1428750" w="11220450">
                  <a:moveTo>
                    <a:pt x="0" y="0"/>
                  </a:moveTo>
                  <a:lnTo>
                    <a:pt x="11220450" y="0"/>
                  </a:lnTo>
                  <a:lnTo>
                    <a:pt x="11220450" y="1428750"/>
                  </a:lnTo>
                  <a:lnTo>
                    <a:pt x="0" y="14287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ECF4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63500" y="63500"/>
              <a:ext cx="2626487" cy="476250"/>
            </a:xfrm>
            <a:custGeom>
              <a:avLst/>
              <a:gdLst/>
              <a:ahLst/>
              <a:cxnLst/>
              <a:rect r="r" b="b" t="t" l="l"/>
              <a:pathLst>
                <a:path h="476250" w="2626487">
                  <a:moveTo>
                    <a:pt x="0" y="0"/>
                  </a:moveTo>
                  <a:lnTo>
                    <a:pt x="2626487" y="0"/>
                  </a:lnTo>
                  <a:lnTo>
                    <a:pt x="2626487" y="476250"/>
                  </a:lnTo>
                  <a:lnTo>
                    <a:pt x="0" y="4762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F172A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2689987" y="63500"/>
              <a:ext cx="2246376" cy="476250"/>
            </a:xfrm>
            <a:custGeom>
              <a:avLst/>
              <a:gdLst/>
              <a:ahLst/>
              <a:cxnLst/>
              <a:rect r="r" b="b" t="t" l="l"/>
              <a:pathLst>
                <a:path h="476250" w="2246376">
                  <a:moveTo>
                    <a:pt x="0" y="0"/>
                  </a:moveTo>
                  <a:lnTo>
                    <a:pt x="2246376" y="0"/>
                  </a:lnTo>
                  <a:lnTo>
                    <a:pt x="2246376" y="476250"/>
                  </a:lnTo>
                  <a:lnTo>
                    <a:pt x="0" y="4762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F172A"/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4936363" y="63500"/>
              <a:ext cx="3001772" cy="476250"/>
            </a:xfrm>
            <a:custGeom>
              <a:avLst/>
              <a:gdLst/>
              <a:ahLst/>
              <a:cxnLst/>
              <a:rect r="r" b="b" t="t" l="l"/>
              <a:pathLst>
                <a:path h="476250" w="3001772">
                  <a:moveTo>
                    <a:pt x="0" y="0"/>
                  </a:moveTo>
                  <a:lnTo>
                    <a:pt x="3001772" y="0"/>
                  </a:lnTo>
                  <a:lnTo>
                    <a:pt x="3001772" y="476250"/>
                  </a:lnTo>
                  <a:lnTo>
                    <a:pt x="0" y="4762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F172A"/>
            </a:solid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7938135" y="63500"/>
              <a:ext cx="3345815" cy="476250"/>
            </a:xfrm>
            <a:custGeom>
              <a:avLst/>
              <a:gdLst/>
              <a:ahLst/>
              <a:cxnLst/>
              <a:rect r="r" b="b" t="t" l="l"/>
              <a:pathLst>
                <a:path h="476250" w="3345815">
                  <a:moveTo>
                    <a:pt x="0" y="0"/>
                  </a:moveTo>
                  <a:lnTo>
                    <a:pt x="3345815" y="0"/>
                  </a:lnTo>
                  <a:lnTo>
                    <a:pt x="3345815" y="476250"/>
                  </a:lnTo>
                  <a:lnTo>
                    <a:pt x="0" y="4762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F172A"/>
            </a:solid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63500" y="539750"/>
              <a:ext cx="2626487" cy="476250"/>
            </a:xfrm>
            <a:custGeom>
              <a:avLst/>
              <a:gdLst/>
              <a:ahLst/>
              <a:cxnLst/>
              <a:rect r="r" b="b" t="t" l="l"/>
              <a:pathLst>
                <a:path h="476250" w="2626487">
                  <a:moveTo>
                    <a:pt x="0" y="0"/>
                  </a:moveTo>
                  <a:lnTo>
                    <a:pt x="2626487" y="0"/>
                  </a:lnTo>
                  <a:lnTo>
                    <a:pt x="2626487" y="476250"/>
                  </a:lnTo>
                  <a:lnTo>
                    <a:pt x="0" y="4762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2689987" y="539750"/>
              <a:ext cx="2246376" cy="476250"/>
            </a:xfrm>
            <a:custGeom>
              <a:avLst/>
              <a:gdLst/>
              <a:ahLst/>
              <a:cxnLst/>
              <a:rect r="r" b="b" t="t" l="l"/>
              <a:pathLst>
                <a:path h="476250" w="2246376">
                  <a:moveTo>
                    <a:pt x="0" y="0"/>
                  </a:moveTo>
                  <a:lnTo>
                    <a:pt x="2246376" y="0"/>
                  </a:lnTo>
                  <a:lnTo>
                    <a:pt x="2246376" y="476250"/>
                  </a:lnTo>
                  <a:lnTo>
                    <a:pt x="0" y="4762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4936363" y="539750"/>
              <a:ext cx="3001772" cy="476250"/>
            </a:xfrm>
            <a:custGeom>
              <a:avLst/>
              <a:gdLst/>
              <a:ahLst/>
              <a:cxnLst/>
              <a:rect r="r" b="b" t="t" l="l"/>
              <a:pathLst>
                <a:path h="476250" w="3001772">
                  <a:moveTo>
                    <a:pt x="0" y="0"/>
                  </a:moveTo>
                  <a:lnTo>
                    <a:pt x="3001772" y="0"/>
                  </a:lnTo>
                  <a:lnTo>
                    <a:pt x="3001772" y="476250"/>
                  </a:lnTo>
                  <a:lnTo>
                    <a:pt x="0" y="4762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7938135" y="539750"/>
              <a:ext cx="3345815" cy="476250"/>
            </a:xfrm>
            <a:custGeom>
              <a:avLst/>
              <a:gdLst/>
              <a:ahLst/>
              <a:cxnLst/>
              <a:rect r="r" b="b" t="t" l="l"/>
              <a:pathLst>
                <a:path h="476250" w="3345815">
                  <a:moveTo>
                    <a:pt x="0" y="0"/>
                  </a:moveTo>
                  <a:lnTo>
                    <a:pt x="3345815" y="0"/>
                  </a:lnTo>
                  <a:lnTo>
                    <a:pt x="3345815" y="476250"/>
                  </a:lnTo>
                  <a:lnTo>
                    <a:pt x="0" y="4762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63500" y="1016000"/>
              <a:ext cx="2626487" cy="476250"/>
            </a:xfrm>
            <a:custGeom>
              <a:avLst/>
              <a:gdLst/>
              <a:ahLst/>
              <a:cxnLst/>
              <a:rect r="r" b="b" t="t" l="l"/>
              <a:pathLst>
                <a:path h="476250" w="2626487">
                  <a:moveTo>
                    <a:pt x="0" y="0"/>
                  </a:moveTo>
                  <a:lnTo>
                    <a:pt x="2626487" y="0"/>
                  </a:lnTo>
                  <a:lnTo>
                    <a:pt x="2626487" y="476250"/>
                  </a:lnTo>
                  <a:lnTo>
                    <a:pt x="0" y="4762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8FAFC"/>
            </a:solidFill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2689987" y="1016000"/>
              <a:ext cx="2246376" cy="476250"/>
            </a:xfrm>
            <a:custGeom>
              <a:avLst/>
              <a:gdLst/>
              <a:ahLst/>
              <a:cxnLst/>
              <a:rect r="r" b="b" t="t" l="l"/>
              <a:pathLst>
                <a:path h="476250" w="2246376">
                  <a:moveTo>
                    <a:pt x="0" y="0"/>
                  </a:moveTo>
                  <a:lnTo>
                    <a:pt x="2246376" y="0"/>
                  </a:lnTo>
                  <a:lnTo>
                    <a:pt x="2246376" y="476250"/>
                  </a:lnTo>
                  <a:lnTo>
                    <a:pt x="0" y="4762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8FAFC"/>
            </a:solidFill>
          </p:spPr>
        </p:sp>
        <p:sp>
          <p:nvSpPr>
            <p:cNvPr name="Freeform 25" id="25"/>
            <p:cNvSpPr/>
            <p:nvPr/>
          </p:nvSpPr>
          <p:spPr>
            <a:xfrm flipH="false" flipV="false" rot="0">
              <a:off x="4936363" y="1016000"/>
              <a:ext cx="3001772" cy="476250"/>
            </a:xfrm>
            <a:custGeom>
              <a:avLst/>
              <a:gdLst/>
              <a:ahLst/>
              <a:cxnLst/>
              <a:rect r="r" b="b" t="t" l="l"/>
              <a:pathLst>
                <a:path h="476250" w="3001772">
                  <a:moveTo>
                    <a:pt x="0" y="0"/>
                  </a:moveTo>
                  <a:lnTo>
                    <a:pt x="3001772" y="0"/>
                  </a:lnTo>
                  <a:lnTo>
                    <a:pt x="3001772" y="476250"/>
                  </a:lnTo>
                  <a:lnTo>
                    <a:pt x="0" y="4762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8FAFC"/>
            </a:solid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7938135" y="1016000"/>
              <a:ext cx="3345815" cy="476250"/>
            </a:xfrm>
            <a:custGeom>
              <a:avLst/>
              <a:gdLst/>
              <a:ahLst/>
              <a:cxnLst/>
              <a:rect r="r" b="b" t="t" l="l"/>
              <a:pathLst>
                <a:path h="476250" w="3345815">
                  <a:moveTo>
                    <a:pt x="0" y="0"/>
                  </a:moveTo>
                  <a:lnTo>
                    <a:pt x="3345815" y="0"/>
                  </a:lnTo>
                  <a:lnTo>
                    <a:pt x="3345815" y="476250"/>
                  </a:lnTo>
                  <a:lnTo>
                    <a:pt x="0" y="4762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8FAFC"/>
            </a:solidFill>
          </p:spPr>
        </p:sp>
      </p:grpSp>
      <p:sp>
        <p:nvSpPr>
          <p:cNvPr name="Freeform 27" id="27"/>
          <p:cNvSpPr/>
          <p:nvPr/>
        </p:nvSpPr>
        <p:spPr>
          <a:xfrm flipH="false" flipV="false" rot="0">
            <a:off x="633408" y="5353130"/>
            <a:ext cx="17021170" cy="204783"/>
          </a:xfrm>
          <a:custGeom>
            <a:avLst/>
            <a:gdLst/>
            <a:ahLst/>
            <a:cxnLst/>
            <a:rect r="r" b="b" t="t" l="l"/>
            <a:pathLst>
              <a:path h="204783" w="17021170">
                <a:moveTo>
                  <a:pt x="0" y="0"/>
                </a:moveTo>
                <a:lnTo>
                  <a:pt x="17021170" y="0"/>
                </a:lnTo>
                <a:lnTo>
                  <a:pt x="17021170" y="204783"/>
                </a:lnTo>
                <a:lnTo>
                  <a:pt x="0" y="20478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633408" y="4074399"/>
            <a:ext cx="17021170" cy="740564"/>
          </a:xfrm>
          <a:custGeom>
            <a:avLst/>
            <a:gdLst/>
            <a:ahLst/>
            <a:cxnLst/>
            <a:rect r="r" b="b" t="t" l="l"/>
            <a:pathLst>
              <a:path h="740564" w="17021170">
                <a:moveTo>
                  <a:pt x="0" y="0"/>
                </a:moveTo>
                <a:lnTo>
                  <a:pt x="17021170" y="0"/>
                </a:lnTo>
                <a:lnTo>
                  <a:pt x="17021170" y="740564"/>
                </a:lnTo>
                <a:lnTo>
                  <a:pt x="0" y="740564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9" id="29"/>
          <p:cNvSpPr txBox="true"/>
          <p:nvPr/>
        </p:nvSpPr>
        <p:spPr>
          <a:xfrm rot="0">
            <a:off x="1294372" y="906616"/>
            <a:ext cx="8814718" cy="7940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636"/>
              </a:lnSpc>
            </a:pPr>
            <a:r>
              <a:rPr lang="en-US" b="true" sz="4740">
                <a:solidFill>
                  <a:srgbClr val="0F172A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SA vs Global Media Benchmarks</a:t>
            </a:r>
          </a:p>
        </p:txBody>
      </p:sp>
      <p:grpSp>
        <p:nvGrpSpPr>
          <p:cNvPr name="Group 30" id="30"/>
          <p:cNvGrpSpPr/>
          <p:nvPr/>
        </p:nvGrpSpPr>
        <p:grpSpPr>
          <a:xfrm rot="0">
            <a:off x="14838969" y="837248"/>
            <a:ext cx="4754937" cy="783041"/>
            <a:chOff x="0" y="0"/>
            <a:chExt cx="1252329" cy="206233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1252329" cy="206233"/>
            </a:xfrm>
            <a:custGeom>
              <a:avLst/>
              <a:gdLst/>
              <a:ahLst/>
              <a:cxnLst/>
              <a:rect r="r" b="b" t="t" l="l"/>
              <a:pathLst>
                <a:path h="206233" w="1252329">
                  <a:moveTo>
                    <a:pt x="65942" y="0"/>
                  </a:moveTo>
                  <a:lnTo>
                    <a:pt x="1186387" y="0"/>
                  </a:lnTo>
                  <a:cubicBezTo>
                    <a:pt x="1222806" y="0"/>
                    <a:pt x="1252329" y="29523"/>
                    <a:pt x="1252329" y="65942"/>
                  </a:cubicBezTo>
                  <a:lnTo>
                    <a:pt x="1252329" y="140291"/>
                  </a:lnTo>
                  <a:cubicBezTo>
                    <a:pt x="1252329" y="157780"/>
                    <a:pt x="1245382" y="174553"/>
                    <a:pt x="1233015" y="186919"/>
                  </a:cubicBezTo>
                  <a:cubicBezTo>
                    <a:pt x="1220649" y="199286"/>
                    <a:pt x="1203876" y="206233"/>
                    <a:pt x="1186387" y="206233"/>
                  </a:cubicBezTo>
                  <a:lnTo>
                    <a:pt x="65942" y="206233"/>
                  </a:lnTo>
                  <a:cubicBezTo>
                    <a:pt x="29523" y="206233"/>
                    <a:pt x="0" y="176710"/>
                    <a:pt x="0" y="140291"/>
                  </a:cubicBezTo>
                  <a:lnTo>
                    <a:pt x="0" y="65942"/>
                  </a:lnTo>
                  <a:cubicBezTo>
                    <a:pt x="0" y="29523"/>
                    <a:pt x="29523" y="0"/>
                    <a:pt x="65942" y="0"/>
                  </a:cubicBezTo>
                  <a:close/>
                </a:path>
              </a:pathLst>
            </a:custGeom>
            <a:solidFill>
              <a:srgbClr val="FFA400"/>
            </a:solidFill>
          </p:spPr>
        </p:sp>
        <p:sp>
          <p:nvSpPr>
            <p:cNvPr name="TextBox 32" id="32"/>
            <p:cNvSpPr txBox="true"/>
            <p:nvPr/>
          </p:nvSpPr>
          <p:spPr>
            <a:xfrm>
              <a:off x="0" y="-38100"/>
              <a:ext cx="1252329" cy="2443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33" id="33"/>
          <p:cNvSpPr txBox="true"/>
          <p:nvPr/>
        </p:nvSpPr>
        <p:spPr>
          <a:xfrm rot="0">
            <a:off x="15148322" y="979690"/>
            <a:ext cx="3081961" cy="450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80"/>
              </a:lnSpc>
            </a:pPr>
            <a:r>
              <a:rPr lang="en-US" sz="2700" b="true">
                <a:solidFill>
                  <a:srgbClr val="00000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Market Maturity</a:t>
            </a:r>
          </a:p>
        </p:txBody>
      </p:sp>
      <p:sp>
        <p:nvSpPr>
          <p:cNvPr name="Freeform 34" id="34"/>
          <p:cNvSpPr/>
          <p:nvPr/>
        </p:nvSpPr>
        <p:spPr>
          <a:xfrm flipH="false" flipV="false" rot="0">
            <a:off x="976308" y="6517547"/>
            <a:ext cx="465584" cy="263055"/>
          </a:xfrm>
          <a:custGeom>
            <a:avLst/>
            <a:gdLst/>
            <a:ahLst/>
            <a:cxnLst/>
            <a:rect r="r" b="b" t="t" l="l"/>
            <a:pathLst>
              <a:path h="263055" w="465584">
                <a:moveTo>
                  <a:pt x="0" y="0"/>
                </a:moveTo>
                <a:lnTo>
                  <a:pt x="465584" y="0"/>
                </a:lnTo>
                <a:lnTo>
                  <a:pt x="465584" y="263055"/>
                </a:lnTo>
                <a:lnTo>
                  <a:pt x="0" y="263055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5" id="35"/>
          <p:cNvSpPr txBox="true"/>
          <p:nvPr/>
        </p:nvSpPr>
        <p:spPr>
          <a:xfrm rot="0">
            <a:off x="814388" y="3521663"/>
            <a:ext cx="725537" cy="331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29"/>
              </a:lnSpc>
            </a:pPr>
            <a:r>
              <a:rPr lang="en-US" b="true" sz="1950">
                <a:solidFill>
                  <a:srgbClr val="FFFFFF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Metric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4754180" y="3521663"/>
            <a:ext cx="2201503" cy="331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29"/>
              </a:lnSpc>
            </a:pPr>
            <a:r>
              <a:rPr lang="en-US" b="true" sz="1950">
                <a:solidFill>
                  <a:srgbClr val="FFFFFF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South Africa (2026)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8123772" y="3521663"/>
            <a:ext cx="3166356" cy="331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29"/>
              </a:lnSpc>
            </a:pPr>
            <a:r>
              <a:rPr lang="en-US" b="true" sz="1950">
                <a:solidFill>
                  <a:srgbClr val="FFFFFF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Global Benchmark (US / UK)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12626364" y="3521663"/>
            <a:ext cx="3549662" cy="331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29"/>
              </a:lnSpc>
            </a:pPr>
            <a:r>
              <a:rPr lang="en-US" b="true" sz="1950">
                <a:solidFill>
                  <a:srgbClr val="FFFFFF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Variance / Opportunity Window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814388" y="4243053"/>
            <a:ext cx="2072357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b="true" sz="1800">
                <a:solidFill>
                  <a:srgbClr val="00000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% of Total Ad Spend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814388" y="4957428"/>
            <a:ext cx="2213000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b="true" sz="1800">
                <a:solidFill>
                  <a:srgbClr val="00000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% of Digital Ad Spend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4754180" y="4164746"/>
            <a:ext cx="721965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39"/>
              </a:lnSpc>
            </a:pPr>
            <a:r>
              <a:rPr lang="en-US" b="true" sz="2099">
                <a:solidFill>
                  <a:srgbClr val="FFA40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7 - 9%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4754180" y="4877354"/>
            <a:ext cx="947551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39"/>
              </a:lnSpc>
            </a:pPr>
            <a:r>
              <a:rPr lang="en-US" b="true" sz="2099">
                <a:solidFill>
                  <a:srgbClr val="FFA40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16 - 19%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8123772" y="4164746"/>
            <a:ext cx="942529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39"/>
              </a:lnSpc>
            </a:pPr>
            <a:r>
              <a:rPr lang="en-US" b="true" sz="2099">
                <a:solidFill>
                  <a:srgbClr val="00000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15 - 16%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8123772" y="4877354"/>
            <a:ext cx="1038523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39"/>
              </a:lnSpc>
            </a:pPr>
            <a:r>
              <a:rPr lang="en-US" b="true" sz="2099">
                <a:solidFill>
                  <a:srgbClr val="00000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22 - 24%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1495058" y="6350836"/>
            <a:ext cx="6345882" cy="4133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64"/>
              </a:lnSpc>
            </a:pPr>
            <a:r>
              <a:rPr lang="en-US" b="true" sz="2474">
                <a:solidFill>
                  <a:srgbClr val="00000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The Gap Represents the Growth Opportunity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1071562" y="6966340"/>
            <a:ext cx="16177179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25"/>
              </a:lnSpc>
            </a:pPr>
            <a:r>
              <a:rPr lang="en-US" sz="1687">
                <a:solidFill>
                  <a:srgbClr val="000000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South Africa lags global retail media benchmarks by ~6-8pp on total ad spend share and ~5pp on digital share. This shortfall defines a significant runway as South African retailers invest heavily in first-party data infrastructure, closed-loop measurement, and self-serve ad technology.</a:t>
            </a:r>
          </a:p>
        </p:txBody>
      </p:sp>
      <p:sp>
        <p:nvSpPr>
          <p:cNvPr name="Freeform 47" id="47"/>
          <p:cNvSpPr/>
          <p:nvPr/>
        </p:nvSpPr>
        <p:spPr>
          <a:xfrm flipH="false" flipV="false" rot="0">
            <a:off x="-83409" y="621243"/>
            <a:ext cx="2052768" cy="1450857"/>
          </a:xfrm>
          <a:custGeom>
            <a:avLst/>
            <a:gdLst/>
            <a:ahLst/>
            <a:cxnLst/>
            <a:rect r="r" b="b" t="t" l="l"/>
            <a:pathLst>
              <a:path h="1450857" w="2052768">
                <a:moveTo>
                  <a:pt x="0" y="0"/>
                </a:moveTo>
                <a:lnTo>
                  <a:pt x="2052768" y="0"/>
                </a:lnTo>
                <a:lnTo>
                  <a:pt x="2052768" y="1450856"/>
                </a:lnTo>
                <a:lnTo>
                  <a:pt x="0" y="1450856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 l="0" t="0" r="0" b="0"/>
            </a:stretch>
          </a:blipFill>
        </p:spPr>
      </p:sp>
      <p:grpSp>
        <p:nvGrpSpPr>
          <p:cNvPr name="Group 48" id="48"/>
          <p:cNvGrpSpPr/>
          <p:nvPr/>
        </p:nvGrpSpPr>
        <p:grpSpPr>
          <a:xfrm rot="0">
            <a:off x="12699162" y="4173318"/>
            <a:ext cx="2368975" cy="357188"/>
            <a:chOff x="0" y="0"/>
            <a:chExt cx="3158633" cy="476250"/>
          </a:xfrm>
        </p:grpSpPr>
        <p:grpSp>
          <p:nvGrpSpPr>
            <p:cNvPr name="Group 49" id="49"/>
            <p:cNvGrpSpPr/>
            <p:nvPr/>
          </p:nvGrpSpPr>
          <p:grpSpPr>
            <a:xfrm rot="0">
              <a:off x="94751" y="0"/>
              <a:ext cx="2899908" cy="463923"/>
              <a:chOff x="0" y="0"/>
              <a:chExt cx="983850" cy="157395"/>
            </a:xfrm>
          </p:grpSpPr>
          <p:sp>
            <p:nvSpPr>
              <p:cNvPr name="Freeform 50" id="50"/>
              <p:cNvSpPr/>
              <p:nvPr/>
            </p:nvSpPr>
            <p:spPr>
              <a:xfrm flipH="false" flipV="false" rot="0">
                <a:off x="0" y="0"/>
                <a:ext cx="983850" cy="157395"/>
              </a:xfrm>
              <a:custGeom>
                <a:avLst/>
                <a:gdLst/>
                <a:ahLst/>
                <a:cxnLst/>
                <a:rect r="r" b="b" t="t" l="l"/>
                <a:pathLst>
                  <a:path h="157395" w="983850">
                    <a:moveTo>
                      <a:pt x="40046" y="0"/>
                    </a:moveTo>
                    <a:lnTo>
                      <a:pt x="943804" y="0"/>
                    </a:lnTo>
                    <a:cubicBezTo>
                      <a:pt x="965920" y="0"/>
                      <a:pt x="983850" y="17929"/>
                      <a:pt x="983850" y="40046"/>
                    </a:cubicBezTo>
                    <a:lnTo>
                      <a:pt x="983850" y="117349"/>
                    </a:lnTo>
                    <a:cubicBezTo>
                      <a:pt x="983850" y="139466"/>
                      <a:pt x="965920" y="157395"/>
                      <a:pt x="943804" y="157395"/>
                    </a:cubicBezTo>
                    <a:lnTo>
                      <a:pt x="40046" y="157395"/>
                    </a:lnTo>
                    <a:cubicBezTo>
                      <a:pt x="17929" y="157395"/>
                      <a:pt x="0" y="139466"/>
                      <a:pt x="0" y="117349"/>
                    </a:cubicBezTo>
                    <a:lnTo>
                      <a:pt x="0" y="40046"/>
                    </a:lnTo>
                    <a:cubicBezTo>
                      <a:pt x="0" y="17929"/>
                      <a:pt x="17929" y="0"/>
                      <a:pt x="40046" y="0"/>
                    </a:cubicBezTo>
                    <a:close/>
                  </a:path>
                </a:pathLst>
              </a:custGeom>
              <a:solidFill>
                <a:srgbClr val="E25700"/>
              </a:solidFill>
            </p:spPr>
          </p:sp>
          <p:sp>
            <p:nvSpPr>
              <p:cNvPr name="TextBox 51" id="51"/>
              <p:cNvSpPr txBox="true"/>
              <p:nvPr/>
            </p:nvSpPr>
            <p:spPr>
              <a:xfrm>
                <a:off x="0" y="-38100"/>
                <a:ext cx="983850" cy="195495"/>
              </a:xfrm>
              <a:prstGeom prst="rect">
                <a:avLst/>
              </a:prstGeom>
            </p:spPr>
            <p:txBody>
              <a:bodyPr anchor="ctr" rtlCol="false" tIns="29577" lIns="29577" bIns="29577" rIns="29577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sp>
          <p:nvSpPr>
            <p:cNvPr name="TextBox 52" id="52"/>
            <p:cNvSpPr txBox="true"/>
            <p:nvPr/>
          </p:nvSpPr>
          <p:spPr>
            <a:xfrm rot="0">
              <a:off x="0" y="-9525"/>
              <a:ext cx="3158633" cy="4857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100"/>
                </a:lnSpc>
              </a:pPr>
              <a:r>
                <a:rPr lang="en-US" sz="1500" b="true">
                  <a:solidFill>
                    <a:srgbClr val="FFFFFF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-6 to -8pp Gap</a:t>
              </a:r>
            </a:p>
          </p:txBody>
        </p:sp>
      </p:grpSp>
      <p:grpSp>
        <p:nvGrpSpPr>
          <p:cNvPr name="Group 53" id="53"/>
          <p:cNvGrpSpPr/>
          <p:nvPr/>
        </p:nvGrpSpPr>
        <p:grpSpPr>
          <a:xfrm rot="0">
            <a:off x="12726362" y="4905453"/>
            <a:ext cx="1663536" cy="357188"/>
            <a:chOff x="0" y="0"/>
            <a:chExt cx="2218048" cy="476250"/>
          </a:xfrm>
        </p:grpSpPr>
        <p:grpSp>
          <p:nvGrpSpPr>
            <p:cNvPr name="Group 54" id="54"/>
            <p:cNvGrpSpPr/>
            <p:nvPr/>
          </p:nvGrpSpPr>
          <p:grpSpPr>
            <a:xfrm rot="0">
              <a:off x="66536" y="0"/>
              <a:ext cx="2036367" cy="463923"/>
              <a:chOff x="0" y="0"/>
              <a:chExt cx="690877" cy="157395"/>
            </a:xfrm>
          </p:grpSpPr>
          <p:sp>
            <p:nvSpPr>
              <p:cNvPr name="Freeform 55" id="55"/>
              <p:cNvSpPr/>
              <p:nvPr/>
            </p:nvSpPr>
            <p:spPr>
              <a:xfrm flipH="false" flipV="false" rot="0">
                <a:off x="0" y="0"/>
                <a:ext cx="690877" cy="157395"/>
              </a:xfrm>
              <a:custGeom>
                <a:avLst/>
                <a:gdLst/>
                <a:ahLst/>
                <a:cxnLst/>
                <a:rect r="r" b="b" t="t" l="l"/>
                <a:pathLst>
                  <a:path h="157395" w="690877">
                    <a:moveTo>
                      <a:pt x="57027" y="0"/>
                    </a:moveTo>
                    <a:lnTo>
                      <a:pt x="633849" y="0"/>
                    </a:lnTo>
                    <a:cubicBezTo>
                      <a:pt x="648974" y="0"/>
                      <a:pt x="663479" y="6008"/>
                      <a:pt x="674174" y="16703"/>
                    </a:cubicBezTo>
                    <a:cubicBezTo>
                      <a:pt x="684869" y="27398"/>
                      <a:pt x="690877" y="41903"/>
                      <a:pt x="690877" y="57027"/>
                    </a:cubicBezTo>
                    <a:lnTo>
                      <a:pt x="690877" y="100367"/>
                    </a:lnTo>
                    <a:cubicBezTo>
                      <a:pt x="690877" y="115492"/>
                      <a:pt x="684869" y="129997"/>
                      <a:pt x="674174" y="140692"/>
                    </a:cubicBezTo>
                    <a:cubicBezTo>
                      <a:pt x="663479" y="151387"/>
                      <a:pt x="648974" y="157395"/>
                      <a:pt x="633849" y="157395"/>
                    </a:cubicBezTo>
                    <a:lnTo>
                      <a:pt x="57027" y="157395"/>
                    </a:lnTo>
                    <a:cubicBezTo>
                      <a:pt x="25532" y="157395"/>
                      <a:pt x="0" y="131863"/>
                      <a:pt x="0" y="100367"/>
                    </a:cubicBezTo>
                    <a:lnTo>
                      <a:pt x="0" y="57027"/>
                    </a:lnTo>
                    <a:cubicBezTo>
                      <a:pt x="0" y="41903"/>
                      <a:pt x="6008" y="27398"/>
                      <a:pt x="16703" y="16703"/>
                    </a:cubicBezTo>
                    <a:cubicBezTo>
                      <a:pt x="27398" y="6008"/>
                      <a:pt x="41903" y="0"/>
                      <a:pt x="57027" y="0"/>
                    </a:cubicBezTo>
                    <a:close/>
                  </a:path>
                </a:pathLst>
              </a:custGeom>
              <a:solidFill>
                <a:srgbClr val="E25700"/>
              </a:solidFill>
            </p:spPr>
          </p:sp>
          <p:sp>
            <p:nvSpPr>
              <p:cNvPr name="TextBox 56" id="56"/>
              <p:cNvSpPr txBox="true"/>
              <p:nvPr/>
            </p:nvSpPr>
            <p:spPr>
              <a:xfrm>
                <a:off x="0" y="-38100"/>
                <a:ext cx="690877" cy="195495"/>
              </a:xfrm>
              <a:prstGeom prst="rect">
                <a:avLst/>
              </a:prstGeom>
            </p:spPr>
            <p:txBody>
              <a:bodyPr anchor="ctr" rtlCol="false" tIns="29577" lIns="29577" bIns="29577" rIns="29577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sp>
          <p:nvSpPr>
            <p:cNvPr name="TextBox 57" id="57"/>
            <p:cNvSpPr txBox="true"/>
            <p:nvPr/>
          </p:nvSpPr>
          <p:spPr>
            <a:xfrm rot="0">
              <a:off x="0" y="-9525"/>
              <a:ext cx="2218048" cy="4857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100"/>
                </a:lnSpc>
              </a:pPr>
              <a:r>
                <a:rPr lang="en-US" sz="1500" b="true">
                  <a:solidFill>
                    <a:srgbClr val="FFFFFF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-5pp Gap</a:t>
              </a:r>
            </a:p>
          </p:txBody>
        </p:sp>
      </p:grpSp>
      <p:grpSp>
        <p:nvGrpSpPr>
          <p:cNvPr name="Group 58" id="58"/>
          <p:cNvGrpSpPr/>
          <p:nvPr/>
        </p:nvGrpSpPr>
        <p:grpSpPr>
          <a:xfrm rot="0">
            <a:off x="13415446" y="8876781"/>
            <a:ext cx="4002590" cy="1210916"/>
            <a:chOff x="0" y="0"/>
            <a:chExt cx="5336787" cy="1614555"/>
          </a:xfrm>
        </p:grpSpPr>
        <p:sp>
          <p:nvSpPr>
            <p:cNvPr name="Freeform 59" id="59"/>
            <p:cNvSpPr/>
            <p:nvPr/>
          </p:nvSpPr>
          <p:spPr>
            <a:xfrm flipH="false" flipV="false" rot="0">
              <a:off x="0" y="0"/>
              <a:ext cx="2603683" cy="1614555"/>
            </a:xfrm>
            <a:custGeom>
              <a:avLst/>
              <a:gdLst/>
              <a:ahLst/>
              <a:cxnLst/>
              <a:rect r="r" b="b" t="t" l="l"/>
              <a:pathLst>
                <a:path h="1614555" w="2603683">
                  <a:moveTo>
                    <a:pt x="0" y="0"/>
                  </a:moveTo>
                  <a:lnTo>
                    <a:pt x="2603683" y="0"/>
                  </a:lnTo>
                  <a:lnTo>
                    <a:pt x="2603683" y="1614555"/>
                  </a:lnTo>
                  <a:lnTo>
                    <a:pt x="0" y="16145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/>
              <a:stretch>
                <a:fillRect l="-3268" t="-49553" r="-3595" b="-22780"/>
              </a:stretch>
            </a:blipFill>
          </p:spPr>
        </p:sp>
        <p:sp>
          <p:nvSpPr>
            <p:cNvPr name="Freeform 60" id="60"/>
            <p:cNvSpPr/>
            <p:nvPr/>
          </p:nvSpPr>
          <p:spPr>
            <a:xfrm flipH="false" flipV="false" rot="0">
              <a:off x="3057926" y="89888"/>
              <a:ext cx="2278861" cy="878366"/>
            </a:xfrm>
            <a:custGeom>
              <a:avLst/>
              <a:gdLst/>
              <a:ahLst/>
              <a:cxnLst/>
              <a:rect r="r" b="b" t="t" l="l"/>
              <a:pathLst>
                <a:path h="878366" w="2278861">
                  <a:moveTo>
                    <a:pt x="0" y="0"/>
                  </a:moveTo>
                  <a:lnTo>
                    <a:pt x="2278861" y="0"/>
                  </a:lnTo>
                  <a:lnTo>
                    <a:pt x="2278861" y="878366"/>
                  </a:lnTo>
                  <a:lnTo>
                    <a:pt x="0" y="8783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 l="0" t="0" r="0" b="0"/>
              </a:stretch>
            </a:blipFill>
          </p:spPr>
        </p:sp>
        <p:sp>
          <p:nvSpPr>
            <p:cNvPr name="AutoShape 61" id="61"/>
            <p:cNvSpPr/>
            <p:nvPr/>
          </p:nvSpPr>
          <p:spPr>
            <a:xfrm flipV="true">
              <a:off x="2854458" y="81279"/>
              <a:ext cx="0" cy="886975"/>
            </a:xfrm>
            <a:prstGeom prst="line">
              <a:avLst/>
            </a:prstGeom>
            <a:ln cap="flat" w="14913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6344836" y="5990300"/>
            <a:ext cx="5429250" cy="2290473"/>
            <a:chOff x="0" y="0"/>
            <a:chExt cx="4826000" cy="203597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826000" cy="2035976"/>
            </a:xfrm>
            <a:custGeom>
              <a:avLst/>
              <a:gdLst/>
              <a:ahLst/>
              <a:cxnLst/>
              <a:rect r="r" b="b" t="t" l="l"/>
              <a:pathLst>
                <a:path h="2035976" w="4826000">
                  <a:moveTo>
                    <a:pt x="406400" y="0"/>
                  </a:moveTo>
                  <a:lnTo>
                    <a:pt x="4419600" y="0"/>
                  </a:lnTo>
                  <a:cubicBezTo>
                    <a:pt x="4644049" y="0"/>
                    <a:pt x="4826000" y="181951"/>
                    <a:pt x="4826000" y="406400"/>
                  </a:cubicBezTo>
                  <a:lnTo>
                    <a:pt x="4826000" y="1629576"/>
                  </a:lnTo>
                  <a:cubicBezTo>
                    <a:pt x="4826000" y="1854025"/>
                    <a:pt x="4644049" y="2035976"/>
                    <a:pt x="4419600" y="2035976"/>
                  </a:cubicBezTo>
                  <a:lnTo>
                    <a:pt x="406400" y="2035976"/>
                  </a:lnTo>
                  <a:cubicBezTo>
                    <a:pt x="298616" y="2035976"/>
                    <a:pt x="195247" y="1993159"/>
                    <a:pt x="119032" y="1916944"/>
                  </a:cubicBezTo>
                  <a:cubicBezTo>
                    <a:pt x="42817" y="1840730"/>
                    <a:pt x="0" y="1737360"/>
                    <a:pt x="0" y="1629576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BBBCBC"/>
            </a:solidFill>
            <a:ln w="14288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5" id="5"/>
          <p:cNvGrpSpPr/>
          <p:nvPr/>
        </p:nvGrpSpPr>
        <p:grpSpPr>
          <a:xfrm rot="0">
            <a:off x="714375" y="5990300"/>
            <a:ext cx="5429250" cy="2290473"/>
            <a:chOff x="0" y="0"/>
            <a:chExt cx="4826000" cy="203597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826000" cy="2035976"/>
            </a:xfrm>
            <a:custGeom>
              <a:avLst/>
              <a:gdLst/>
              <a:ahLst/>
              <a:cxnLst/>
              <a:rect r="r" b="b" t="t" l="l"/>
              <a:pathLst>
                <a:path h="2035976" w="4826000">
                  <a:moveTo>
                    <a:pt x="406400" y="0"/>
                  </a:moveTo>
                  <a:lnTo>
                    <a:pt x="4419600" y="0"/>
                  </a:lnTo>
                  <a:cubicBezTo>
                    <a:pt x="4644049" y="0"/>
                    <a:pt x="4826000" y="181951"/>
                    <a:pt x="4826000" y="406400"/>
                  </a:cubicBezTo>
                  <a:lnTo>
                    <a:pt x="4826000" y="1629576"/>
                  </a:lnTo>
                  <a:cubicBezTo>
                    <a:pt x="4826000" y="1854025"/>
                    <a:pt x="4644049" y="2035976"/>
                    <a:pt x="4419600" y="2035976"/>
                  </a:cubicBezTo>
                  <a:lnTo>
                    <a:pt x="406400" y="2035976"/>
                  </a:lnTo>
                  <a:cubicBezTo>
                    <a:pt x="298616" y="2035976"/>
                    <a:pt x="195247" y="1993159"/>
                    <a:pt x="119032" y="1916944"/>
                  </a:cubicBezTo>
                  <a:cubicBezTo>
                    <a:pt x="42817" y="1840730"/>
                    <a:pt x="0" y="1737360"/>
                    <a:pt x="0" y="1629576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BBBCBC"/>
            </a:solidFill>
            <a:ln w="14288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7" id="7"/>
          <p:cNvGrpSpPr/>
          <p:nvPr/>
        </p:nvGrpSpPr>
        <p:grpSpPr>
          <a:xfrm rot="0">
            <a:off x="6344836" y="2708243"/>
            <a:ext cx="5429250" cy="2686050"/>
            <a:chOff x="0" y="0"/>
            <a:chExt cx="4826000" cy="23876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4826000" cy="2387600"/>
            </a:xfrm>
            <a:custGeom>
              <a:avLst/>
              <a:gdLst/>
              <a:ahLst/>
              <a:cxnLst/>
              <a:rect r="r" b="b" t="t" l="l"/>
              <a:pathLst>
                <a:path h="2387600" w="4826000">
                  <a:moveTo>
                    <a:pt x="406400" y="0"/>
                  </a:moveTo>
                  <a:lnTo>
                    <a:pt x="4419600" y="0"/>
                  </a:lnTo>
                  <a:cubicBezTo>
                    <a:pt x="4644049" y="0"/>
                    <a:pt x="4826000" y="181951"/>
                    <a:pt x="4826000" y="406400"/>
                  </a:cubicBezTo>
                  <a:lnTo>
                    <a:pt x="4826000" y="1981200"/>
                  </a:lnTo>
                  <a:cubicBezTo>
                    <a:pt x="4826000" y="2205649"/>
                    <a:pt x="4644049" y="2387600"/>
                    <a:pt x="4419600" y="2387600"/>
                  </a:cubicBezTo>
                  <a:lnTo>
                    <a:pt x="406400" y="2387600"/>
                  </a:lnTo>
                  <a:cubicBezTo>
                    <a:pt x="181951" y="2387600"/>
                    <a:pt x="0" y="2205649"/>
                    <a:pt x="0" y="19812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BBBCBC"/>
            </a:solidFill>
            <a:ln w="14288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12001500" y="2708243"/>
            <a:ext cx="5429250" cy="2686050"/>
            <a:chOff x="0" y="0"/>
            <a:chExt cx="4826000" cy="23876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4826000" cy="2387600"/>
            </a:xfrm>
            <a:custGeom>
              <a:avLst/>
              <a:gdLst/>
              <a:ahLst/>
              <a:cxnLst/>
              <a:rect r="r" b="b" t="t" l="l"/>
              <a:pathLst>
                <a:path h="2387600" w="4826000">
                  <a:moveTo>
                    <a:pt x="406400" y="0"/>
                  </a:moveTo>
                  <a:lnTo>
                    <a:pt x="4419600" y="0"/>
                  </a:lnTo>
                  <a:cubicBezTo>
                    <a:pt x="4644049" y="0"/>
                    <a:pt x="4826000" y="181951"/>
                    <a:pt x="4826000" y="406400"/>
                  </a:cubicBezTo>
                  <a:lnTo>
                    <a:pt x="4826000" y="1981200"/>
                  </a:lnTo>
                  <a:cubicBezTo>
                    <a:pt x="4826000" y="2205649"/>
                    <a:pt x="4644049" y="2387600"/>
                    <a:pt x="4419600" y="2387600"/>
                  </a:cubicBezTo>
                  <a:lnTo>
                    <a:pt x="406400" y="2387600"/>
                  </a:lnTo>
                  <a:cubicBezTo>
                    <a:pt x="181951" y="2387600"/>
                    <a:pt x="0" y="2205649"/>
                    <a:pt x="0" y="19812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FFA400"/>
            </a:solidFill>
            <a:ln w="14288" cap="rnd">
              <a:solidFill>
                <a:srgbClr val="000000"/>
              </a:solidFill>
              <a:prstDash val="solid"/>
              <a:round/>
            </a:ln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714375" y="2708243"/>
            <a:ext cx="5429250" cy="2686050"/>
          </a:xfrm>
          <a:custGeom>
            <a:avLst/>
            <a:gdLst/>
            <a:ahLst/>
            <a:cxnLst/>
            <a:rect r="r" b="b" t="t" l="l"/>
            <a:pathLst>
              <a:path h="2686050" w="5429250">
                <a:moveTo>
                  <a:pt x="0" y="0"/>
                </a:moveTo>
                <a:lnTo>
                  <a:pt x="5429250" y="0"/>
                </a:lnTo>
                <a:lnTo>
                  <a:pt x="5429250" y="2686050"/>
                </a:lnTo>
                <a:lnTo>
                  <a:pt x="0" y="268605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714375" y="2708243"/>
            <a:ext cx="5429250" cy="2686050"/>
            <a:chOff x="0" y="0"/>
            <a:chExt cx="4826000" cy="23876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4826000" cy="2387600"/>
            </a:xfrm>
            <a:custGeom>
              <a:avLst/>
              <a:gdLst/>
              <a:ahLst/>
              <a:cxnLst/>
              <a:rect r="r" b="b" t="t" l="l"/>
              <a:pathLst>
                <a:path h="2387600" w="4826000">
                  <a:moveTo>
                    <a:pt x="406400" y="0"/>
                  </a:moveTo>
                  <a:lnTo>
                    <a:pt x="4419600" y="0"/>
                  </a:lnTo>
                  <a:cubicBezTo>
                    <a:pt x="4644049" y="0"/>
                    <a:pt x="4826000" y="181951"/>
                    <a:pt x="4826000" y="406400"/>
                  </a:cubicBezTo>
                  <a:lnTo>
                    <a:pt x="4826000" y="1981200"/>
                  </a:lnTo>
                  <a:cubicBezTo>
                    <a:pt x="4826000" y="2205649"/>
                    <a:pt x="4644049" y="2387600"/>
                    <a:pt x="4419600" y="2387600"/>
                  </a:cubicBezTo>
                  <a:lnTo>
                    <a:pt x="406400" y="2387600"/>
                  </a:lnTo>
                  <a:cubicBezTo>
                    <a:pt x="181951" y="2387600"/>
                    <a:pt x="0" y="2205649"/>
                    <a:pt x="0" y="19812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FFA400"/>
            </a:solidFill>
            <a:ln w="14288" cap="rnd">
              <a:solidFill>
                <a:srgbClr val="000000"/>
              </a:solidFill>
              <a:prstDash val="solid"/>
              <a:round/>
            </a:ln>
          </p:spPr>
        </p:sp>
      </p:grpSp>
      <p:sp>
        <p:nvSpPr>
          <p:cNvPr name="Freeform 14" id="14"/>
          <p:cNvSpPr/>
          <p:nvPr/>
        </p:nvSpPr>
        <p:spPr>
          <a:xfrm flipH="false" flipV="false" rot="0">
            <a:off x="17384251" y="722862"/>
            <a:ext cx="2353866" cy="394249"/>
          </a:xfrm>
          <a:custGeom>
            <a:avLst/>
            <a:gdLst/>
            <a:ahLst/>
            <a:cxnLst/>
            <a:rect r="r" b="b" t="t" l="l"/>
            <a:pathLst>
              <a:path h="394249" w="2353866">
                <a:moveTo>
                  <a:pt x="0" y="0"/>
                </a:moveTo>
                <a:lnTo>
                  <a:pt x="2353866" y="0"/>
                </a:lnTo>
                <a:lnTo>
                  <a:pt x="2353866" y="394249"/>
                </a:lnTo>
                <a:lnTo>
                  <a:pt x="0" y="39424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0">
            <a:off x="17384251" y="722862"/>
            <a:ext cx="2353866" cy="394249"/>
            <a:chOff x="0" y="0"/>
            <a:chExt cx="2092325" cy="350444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2092325" cy="350393"/>
            </a:xfrm>
            <a:custGeom>
              <a:avLst/>
              <a:gdLst/>
              <a:ahLst/>
              <a:cxnLst/>
              <a:rect r="r" b="b" t="t" l="l"/>
              <a:pathLst>
                <a:path h="350393" w="2092325">
                  <a:moveTo>
                    <a:pt x="0" y="0"/>
                  </a:moveTo>
                  <a:lnTo>
                    <a:pt x="2092325" y="0"/>
                  </a:lnTo>
                  <a:lnTo>
                    <a:pt x="2092325" y="350393"/>
                  </a:lnTo>
                  <a:lnTo>
                    <a:pt x="0" y="3503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0" b="-14"/>
              </a:stretch>
            </a:blipFill>
          </p:spPr>
        </p:sp>
      </p:grpSp>
      <p:sp>
        <p:nvSpPr>
          <p:cNvPr name="Freeform 17" id="17"/>
          <p:cNvSpPr/>
          <p:nvPr/>
        </p:nvSpPr>
        <p:spPr>
          <a:xfrm flipH="false" flipV="false" rot="0">
            <a:off x="976308" y="3541675"/>
            <a:ext cx="5141114" cy="1590670"/>
          </a:xfrm>
          <a:custGeom>
            <a:avLst/>
            <a:gdLst/>
            <a:ahLst/>
            <a:cxnLst/>
            <a:rect r="r" b="b" t="t" l="l"/>
            <a:pathLst>
              <a:path h="1590670" w="5141114">
                <a:moveTo>
                  <a:pt x="0" y="0"/>
                </a:moveTo>
                <a:lnTo>
                  <a:pt x="5141114" y="0"/>
                </a:lnTo>
                <a:lnTo>
                  <a:pt x="5141114" y="1590671"/>
                </a:lnTo>
                <a:lnTo>
                  <a:pt x="0" y="159067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2406308" y="3541675"/>
            <a:ext cx="5141114" cy="1590670"/>
          </a:xfrm>
          <a:custGeom>
            <a:avLst/>
            <a:gdLst/>
            <a:ahLst/>
            <a:cxnLst/>
            <a:rect r="r" b="b" t="t" l="l"/>
            <a:pathLst>
              <a:path h="1590670" w="5141114">
                <a:moveTo>
                  <a:pt x="0" y="0"/>
                </a:moveTo>
                <a:lnTo>
                  <a:pt x="5141114" y="0"/>
                </a:lnTo>
                <a:lnTo>
                  <a:pt x="5141114" y="1590671"/>
                </a:lnTo>
                <a:lnTo>
                  <a:pt x="0" y="159067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1362001" y="892907"/>
            <a:ext cx="7781999" cy="808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640"/>
              </a:lnSpc>
            </a:pPr>
            <a:r>
              <a:rPr lang="en-US" b="true" sz="4743">
                <a:solidFill>
                  <a:srgbClr val="0F172A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Key SA Growth Drivers 2026</a:t>
            </a:r>
          </a:p>
        </p:txBody>
      </p:sp>
      <p:sp>
        <p:nvSpPr>
          <p:cNvPr name="Freeform 20" id="20"/>
          <p:cNvSpPr/>
          <p:nvPr/>
        </p:nvSpPr>
        <p:spPr>
          <a:xfrm flipH="false" flipV="false" rot="0">
            <a:off x="-83409" y="614448"/>
            <a:ext cx="2052768" cy="1450857"/>
          </a:xfrm>
          <a:custGeom>
            <a:avLst/>
            <a:gdLst/>
            <a:ahLst/>
            <a:cxnLst/>
            <a:rect r="r" b="b" t="t" l="l"/>
            <a:pathLst>
              <a:path h="1450857" w="2052768">
                <a:moveTo>
                  <a:pt x="0" y="0"/>
                </a:moveTo>
                <a:lnTo>
                  <a:pt x="2052768" y="0"/>
                </a:lnTo>
                <a:lnTo>
                  <a:pt x="2052768" y="1450857"/>
                </a:lnTo>
                <a:lnTo>
                  <a:pt x="0" y="145085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grpSp>
        <p:nvGrpSpPr>
          <p:cNvPr name="Group 21" id="21"/>
          <p:cNvGrpSpPr/>
          <p:nvPr/>
        </p:nvGrpSpPr>
        <p:grpSpPr>
          <a:xfrm rot="0">
            <a:off x="15006711" y="837248"/>
            <a:ext cx="4754937" cy="783041"/>
            <a:chOff x="0" y="0"/>
            <a:chExt cx="1252329" cy="206233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1252329" cy="206233"/>
            </a:xfrm>
            <a:custGeom>
              <a:avLst/>
              <a:gdLst/>
              <a:ahLst/>
              <a:cxnLst/>
              <a:rect r="r" b="b" t="t" l="l"/>
              <a:pathLst>
                <a:path h="206233" w="1252329">
                  <a:moveTo>
                    <a:pt x="65942" y="0"/>
                  </a:moveTo>
                  <a:lnTo>
                    <a:pt x="1186387" y="0"/>
                  </a:lnTo>
                  <a:cubicBezTo>
                    <a:pt x="1222806" y="0"/>
                    <a:pt x="1252329" y="29523"/>
                    <a:pt x="1252329" y="65942"/>
                  </a:cubicBezTo>
                  <a:lnTo>
                    <a:pt x="1252329" y="140291"/>
                  </a:lnTo>
                  <a:cubicBezTo>
                    <a:pt x="1252329" y="157780"/>
                    <a:pt x="1245382" y="174553"/>
                    <a:pt x="1233015" y="186919"/>
                  </a:cubicBezTo>
                  <a:cubicBezTo>
                    <a:pt x="1220649" y="199286"/>
                    <a:pt x="1203876" y="206233"/>
                    <a:pt x="1186387" y="206233"/>
                  </a:cubicBezTo>
                  <a:lnTo>
                    <a:pt x="65942" y="206233"/>
                  </a:lnTo>
                  <a:cubicBezTo>
                    <a:pt x="29523" y="206233"/>
                    <a:pt x="0" y="176710"/>
                    <a:pt x="0" y="140291"/>
                  </a:cubicBezTo>
                  <a:lnTo>
                    <a:pt x="0" y="65942"/>
                  </a:lnTo>
                  <a:cubicBezTo>
                    <a:pt x="0" y="29523"/>
                    <a:pt x="29523" y="0"/>
                    <a:pt x="65942" y="0"/>
                  </a:cubicBezTo>
                  <a:close/>
                </a:path>
              </a:pathLst>
            </a:custGeom>
            <a:solidFill>
              <a:srgbClr val="FFA400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38100"/>
              <a:ext cx="1252329" cy="2443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24" id="24"/>
          <p:cNvSpPr txBox="true"/>
          <p:nvPr/>
        </p:nvSpPr>
        <p:spPr>
          <a:xfrm rot="0">
            <a:off x="15340293" y="982170"/>
            <a:ext cx="4466664" cy="450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80"/>
              </a:lnSpc>
            </a:pPr>
            <a:r>
              <a:rPr lang="en-US" sz="2700" b="true">
                <a:solidFill>
                  <a:srgbClr val="00000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Local Catalyst</a:t>
            </a:r>
          </a:p>
        </p:txBody>
      </p:sp>
      <p:sp>
        <p:nvSpPr>
          <p:cNvPr name="Freeform 25" id="25"/>
          <p:cNvSpPr/>
          <p:nvPr/>
        </p:nvSpPr>
        <p:spPr>
          <a:xfrm flipH="false" flipV="false" rot="0">
            <a:off x="4622147" y="4051268"/>
            <a:ext cx="1261707" cy="1110302"/>
          </a:xfrm>
          <a:custGeom>
            <a:avLst/>
            <a:gdLst/>
            <a:ahLst/>
            <a:cxnLst/>
            <a:rect r="r" b="b" t="t" l="l"/>
            <a:pathLst>
              <a:path h="1110302" w="1261707">
                <a:moveTo>
                  <a:pt x="0" y="0"/>
                </a:moveTo>
                <a:lnTo>
                  <a:pt x="1261707" y="0"/>
                </a:lnTo>
                <a:lnTo>
                  <a:pt x="1261707" y="1110302"/>
                </a:lnTo>
                <a:lnTo>
                  <a:pt x="0" y="111030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0108529" y="3813383"/>
            <a:ext cx="1333251" cy="1333251"/>
          </a:xfrm>
          <a:custGeom>
            <a:avLst/>
            <a:gdLst/>
            <a:ahLst/>
            <a:cxnLst/>
            <a:rect r="r" b="b" t="t" l="l"/>
            <a:pathLst>
              <a:path h="1333251" w="1333251">
                <a:moveTo>
                  <a:pt x="0" y="0"/>
                </a:moveTo>
                <a:lnTo>
                  <a:pt x="1333250" y="0"/>
                </a:lnTo>
                <a:lnTo>
                  <a:pt x="1333250" y="1333250"/>
                </a:lnTo>
                <a:lnTo>
                  <a:pt x="0" y="133325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16132352" y="4141560"/>
            <a:ext cx="1096785" cy="1020010"/>
          </a:xfrm>
          <a:custGeom>
            <a:avLst/>
            <a:gdLst/>
            <a:ahLst/>
            <a:cxnLst/>
            <a:rect r="r" b="b" t="t" l="l"/>
            <a:pathLst>
              <a:path h="1020010" w="1096785">
                <a:moveTo>
                  <a:pt x="0" y="0"/>
                </a:moveTo>
                <a:lnTo>
                  <a:pt x="1096785" y="0"/>
                </a:lnTo>
                <a:lnTo>
                  <a:pt x="1096785" y="1020010"/>
                </a:lnTo>
                <a:lnTo>
                  <a:pt x="0" y="102001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10566059" y="7097528"/>
            <a:ext cx="992188" cy="992188"/>
          </a:xfrm>
          <a:custGeom>
            <a:avLst/>
            <a:gdLst/>
            <a:ahLst/>
            <a:cxnLst/>
            <a:rect r="r" b="b" t="t" l="l"/>
            <a:pathLst>
              <a:path h="992188" w="992188">
                <a:moveTo>
                  <a:pt x="0" y="0"/>
                </a:moveTo>
                <a:lnTo>
                  <a:pt x="992188" y="0"/>
                </a:lnTo>
                <a:lnTo>
                  <a:pt x="992188" y="992188"/>
                </a:lnTo>
                <a:lnTo>
                  <a:pt x="0" y="992188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5115517" y="7237380"/>
            <a:ext cx="852336" cy="852336"/>
          </a:xfrm>
          <a:custGeom>
            <a:avLst/>
            <a:gdLst/>
            <a:ahLst/>
            <a:cxnLst/>
            <a:rect r="r" b="b" t="t" l="l"/>
            <a:pathLst>
              <a:path h="852336" w="852336">
                <a:moveTo>
                  <a:pt x="0" y="0"/>
                </a:moveTo>
                <a:lnTo>
                  <a:pt x="852336" y="0"/>
                </a:lnTo>
                <a:lnTo>
                  <a:pt x="852336" y="852336"/>
                </a:lnTo>
                <a:lnTo>
                  <a:pt x="0" y="852336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0" id="30"/>
          <p:cNvSpPr txBox="true"/>
          <p:nvPr/>
        </p:nvSpPr>
        <p:spPr>
          <a:xfrm rot="0">
            <a:off x="1027185" y="3249106"/>
            <a:ext cx="3467008" cy="13573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10"/>
              </a:lnSpc>
            </a:pPr>
            <a:r>
              <a:rPr lang="en-US" b="true" sz="2175">
                <a:solidFill>
                  <a:srgbClr val="F8FAFC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1. Ecommerce Expansion</a:t>
            </a:r>
          </a:p>
          <a:p>
            <a:pPr algn="l">
              <a:lnSpc>
                <a:spcPts val="2070"/>
              </a:lnSpc>
            </a:pPr>
            <a:r>
              <a:rPr lang="en-US" sz="1725">
                <a:solidFill>
                  <a:srgbClr val="050503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Accelerating digital commerce turnover expands monetizable shopper inventory across web and mobile app touchpoints.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027185" y="6323268"/>
            <a:ext cx="4225815" cy="11001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10"/>
              </a:lnSpc>
            </a:pPr>
            <a:r>
              <a:rPr lang="en-US" b="true" sz="2175">
                <a:solidFill>
                  <a:srgbClr val="F8FAFC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4. Demand for Measurable Media</a:t>
            </a:r>
          </a:p>
          <a:p>
            <a:pPr algn="l">
              <a:lnSpc>
                <a:spcPts val="2070"/>
              </a:lnSpc>
            </a:pPr>
            <a:r>
              <a:rPr lang="en-US" sz="1725">
                <a:solidFill>
                  <a:srgbClr val="050503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Brands increasingly demand closed-loop attribution, linking media exposure directly to verified SKU-level sales transactions.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6749644" y="3249106"/>
            <a:ext cx="3130285" cy="13573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10"/>
              </a:lnSpc>
            </a:pPr>
            <a:r>
              <a:rPr lang="en-US" b="true" sz="2175">
                <a:solidFill>
                  <a:srgbClr val="F8FAFC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2. Loyalty Monetisation</a:t>
            </a:r>
          </a:p>
          <a:p>
            <a:pPr algn="l">
              <a:lnSpc>
                <a:spcPts val="2070"/>
              </a:lnSpc>
            </a:pPr>
            <a:r>
              <a:rPr lang="en-US" sz="1725">
                <a:solidFill>
                  <a:srgbClr val="050503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Retailers leverage extensive first-party customer databases to build high-precision targeted audience segments.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6749644" y="6418871"/>
            <a:ext cx="3590930" cy="13573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10"/>
              </a:lnSpc>
            </a:pPr>
            <a:r>
              <a:rPr lang="en-US" b="true" sz="2175">
                <a:solidFill>
                  <a:srgbClr val="F8FAFC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5. Capability Maturation</a:t>
            </a:r>
          </a:p>
          <a:p>
            <a:pPr algn="l">
              <a:lnSpc>
                <a:spcPts val="2070"/>
              </a:lnSpc>
            </a:pPr>
            <a:r>
              <a:rPr lang="en-US" sz="1725">
                <a:solidFill>
                  <a:srgbClr val="050503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More SA retailers are formalising dedicated Retail Media Networks (RMNs) with dedicated commercially focused teams.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2317541" y="3249106"/>
            <a:ext cx="3614785" cy="13573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10"/>
              </a:lnSpc>
            </a:pPr>
            <a:r>
              <a:rPr lang="en-US" b="true" sz="2175">
                <a:solidFill>
                  <a:srgbClr val="F8FAFC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3. Omnichannel Media</a:t>
            </a:r>
          </a:p>
          <a:p>
            <a:pPr algn="l">
              <a:lnSpc>
                <a:spcPts val="2070"/>
              </a:lnSpc>
            </a:pPr>
            <a:r>
              <a:rPr lang="en-US" sz="1725">
                <a:solidFill>
                  <a:srgbClr val="050503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Physical store networks create untapped media potential via </a:t>
            </a:r>
          </a:p>
          <a:p>
            <a:pPr algn="l">
              <a:lnSpc>
                <a:spcPts val="2070"/>
              </a:lnSpc>
            </a:pPr>
            <a:r>
              <a:rPr lang="en-US" sz="1725">
                <a:solidFill>
                  <a:srgbClr val="050503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In-Store DOOH, POS digital displays, and smart screens.</a:t>
            </a:r>
          </a:p>
        </p:txBody>
      </p:sp>
      <p:grpSp>
        <p:nvGrpSpPr>
          <p:cNvPr name="Group 35" id="35"/>
          <p:cNvGrpSpPr/>
          <p:nvPr/>
        </p:nvGrpSpPr>
        <p:grpSpPr>
          <a:xfrm rot="0">
            <a:off x="13415446" y="8876781"/>
            <a:ext cx="4002590" cy="1210916"/>
            <a:chOff x="0" y="0"/>
            <a:chExt cx="5336787" cy="1614555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2603683" cy="1614555"/>
            </a:xfrm>
            <a:custGeom>
              <a:avLst/>
              <a:gdLst/>
              <a:ahLst/>
              <a:cxnLst/>
              <a:rect r="r" b="b" t="t" l="l"/>
              <a:pathLst>
                <a:path h="1614555" w="2603683">
                  <a:moveTo>
                    <a:pt x="0" y="0"/>
                  </a:moveTo>
                  <a:lnTo>
                    <a:pt x="2603683" y="0"/>
                  </a:lnTo>
                  <a:lnTo>
                    <a:pt x="2603683" y="1614555"/>
                  </a:lnTo>
                  <a:lnTo>
                    <a:pt x="0" y="16145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 l="-3268" t="-49553" r="-3595" b="-22780"/>
              </a:stretch>
            </a:blipFill>
          </p:spPr>
        </p:sp>
        <p:sp>
          <p:nvSpPr>
            <p:cNvPr name="Freeform 37" id="37"/>
            <p:cNvSpPr/>
            <p:nvPr/>
          </p:nvSpPr>
          <p:spPr>
            <a:xfrm flipH="false" flipV="false" rot="0">
              <a:off x="3057926" y="89888"/>
              <a:ext cx="2278861" cy="878366"/>
            </a:xfrm>
            <a:custGeom>
              <a:avLst/>
              <a:gdLst/>
              <a:ahLst/>
              <a:cxnLst/>
              <a:rect r="r" b="b" t="t" l="l"/>
              <a:pathLst>
                <a:path h="878366" w="2278861">
                  <a:moveTo>
                    <a:pt x="0" y="0"/>
                  </a:moveTo>
                  <a:lnTo>
                    <a:pt x="2278861" y="0"/>
                  </a:lnTo>
                  <a:lnTo>
                    <a:pt x="2278861" y="878366"/>
                  </a:lnTo>
                  <a:lnTo>
                    <a:pt x="0" y="8783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/>
              <a:stretch>
                <a:fillRect l="0" t="0" r="0" b="0"/>
              </a:stretch>
            </a:blipFill>
          </p:spPr>
        </p:sp>
        <p:sp>
          <p:nvSpPr>
            <p:cNvPr name="AutoShape 38" id="38"/>
            <p:cNvSpPr/>
            <p:nvPr/>
          </p:nvSpPr>
          <p:spPr>
            <a:xfrm flipV="true">
              <a:off x="2854458" y="81279"/>
              <a:ext cx="0" cy="886975"/>
            </a:xfrm>
            <a:prstGeom prst="line">
              <a:avLst/>
            </a:prstGeom>
            <a:ln cap="flat" w="14913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2087454" y="3408338"/>
            <a:ext cx="5429250" cy="2114550"/>
            <a:chOff x="0" y="0"/>
            <a:chExt cx="4826000" cy="18796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826000" cy="1879600"/>
            </a:xfrm>
            <a:custGeom>
              <a:avLst/>
              <a:gdLst/>
              <a:ahLst/>
              <a:cxnLst/>
              <a:rect r="r" b="b" t="t" l="l"/>
              <a:pathLst>
                <a:path h="1879600" w="4826000">
                  <a:moveTo>
                    <a:pt x="393700" y="0"/>
                  </a:moveTo>
                  <a:lnTo>
                    <a:pt x="4432300" y="0"/>
                  </a:lnTo>
                  <a:cubicBezTo>
                    <a:pt x="4649734" y="0"/>
                    <a:pt x="4826000" y="176265"/>
                    <a:pt x="4826000" y="393700"/>
                  </a:cubicBezTo>
                  <a:lnTo>
                    <a:pt x="4826000" y="1485900"/>
                  </a:lnTo>
                  <a:cubicBezTo>
                    <a:pt x="4826000" y="1703335"/>
                    <a:pt x="4649734" y="1879600"/>
                    <a:pt x="4432300" y="1879600"/>
                  </a:cubicBezTo>
                  <a:lnTo>
                    <a:pt x="393700" y="1879600"/>
                  </a:lnTo>
                  <a:cubicBezTo>
                    <a:pt x="176265" y="1879600"/>
                    <a:pt x="0" y="1703335"/>
                    <a:pt x="0" y="1485900"/>
                  </a:cubicBezTo>
                  <a:lnTo>
                    <a:pt x="0" y="393700"/>
                  </a:lnTo>
                  <a:cubicBezTo>
                    <a:pt x="0" y="176265"/>
                    <a:pt x="176265" y="0"/>
                    <a:pt x="393700" y="0"/>
                  </a:cubicBezTo>
                  <a:close/>
                </a:path>
              </a:pathLst>
            </a:custGeom>
            <a:solidFill>
              <a:srgbClr val="BBBCBC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6401029" y="5748859"/>
            <a:ext cx="5429250" cy="2114550"/>
            <a:chOff x="0" y="0"/>
            <a:chExt cx="4826000" cy="18796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826000" cy="1879600"/>
            </a:xfrm>
            <a:custGeom>
              <a:avLst/>
              <a:gdLst/>
              <a:ahLst/>
              <a:cxnLst/>
              <a:rect r="r" b="b" t="t" l="l"/>
              <a:pathLst>
                <a:path h="1879600" w="4826000">
                  <a:moveTo>
                    <a:pt x="393700" y="0"/>
                  </a:moveTo>
                  <a:lnTo>
                    <a:pt x="4432300" y="0"/>
                  </a:lnTo>
                  <a:cubicBezTo>
                    <a:pt x="4649734" y="0"/>
                    <a:pt x="4826000" y="176265"/>
                    <a:pt x="4826000" y="393700"/>
                  </a:cubicBezTo>
                  <a:lnTo>
                    <a:pt x="4826000" y="1485900"/>
                  </a:lnTo>
                  <a:cubicBezTo>
                    <a:pt x="4826000" y="1703335"/>
                    <a:pt x="4649734" y="1879600"/>
                    <a:pt x="4432300" y="1879600"/>
                  </a:cubicBezTo>
                  <a:lnTo>
                    <a:pt x="393700" y="1879600"/>
                  </a:lnTo>
                  <a:cubicBezTo>
                    <a:pt x="176265" y="1879600"/>
                    <a:pt x="0" y="1703335"/>
                    <a:pt x="0" y="1485900"/>
                  </a:cubicBezTo>
                  <a:lnTo>
                    <a:pt x="0" y="393700"/>
                  </a:lnTo>
                  <a:cubicBezTo>
                    <a:pt x="0" y="176265"/>
                    <a:pt x="176265" y="0"/>
                    <a:pt x="393700" y="0"/>
                  </a:cubicBezTo>
                  <a:close/>
                </a:path>
              </a:pathLst>
            </a:custGeom>
            <a:solidFill>
              <a:srgbClr val="BBBCBC"/>
            </a:solidFill>
          </p:spPr>
        </p:sp>
      </p:grpSp>
      <p:grpSp>
        <p:nvGrpSpPr>
          <p:cNvPr name="Group 7" id="7"/>
          <p:cNvGrpSpPr/>
          <p:nvPr/>
        </p:nvGrpSpPr>
        <p:grpSpPr>
          <a:xfrm rot="0">
            <a:off x="12087454" y="5748859"/>
            <a:ext cx="5429250" cy="2114550"/>
            <a:chOff x="0" y="0"/>
            <a:chExt cx="4826000" cy="18796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4826000" cy="1879600"/>
            </a:xfrm>
            <a:custGeom>
              <a:avLst/>
              <a:gdLst/>
              <a:ahLst/>
              <a:cxnLst/>
              <a:rect r="r" b="b" t="t" l="l"/>
              <a:pathLst>
                <a:path h="1879600" w="4826000">
                  <a:moveTo>
                    <a:pt x="393700" y="0"/>
                  </a:moveTo>
                  <a:lnTo>
                    <a:pt x="4432300" y="0"/>
                  </a:lnTo>
                  <a:cubicBezTo>
                    <a:pt x="4649734" y="0"/>
                    <a:pt x="4826000" y="176265"/>
                    <a:pt x="4826000" y="393700"/>
                  </a:cubicBezTo>
                  <a:lnTo>
                    <a:pt x="4826000" y="1485900"/>
                  </a:lnTo>
                  <a:cubicBezTo>
                    <a:pt x="4826000" y="1703335"/>
                    <a:pt x="4649734" y="1879600"/>
                    <a:pt x="4432300" y="1879600"/>
                  </a:cubicBezTo>
                  <a:lnTo>
                    <a:pt x="393700" y="1879600"/>
                  </a:lnTo>
                  <a:cubicBezTo>
                    <a:pt x="176265" y="1879600"/>
                    <a:pt x="0" y="1703335"/>
                    <a:pt x="0" y="1485900"/>
                  </a:cubicBezTo>
                  <a:lnTo>
                    <a:pt x="0" y="393700"/>
                  </a:lnTo>
                  <a:cubicBezTo>
                    <a:pt x="0" y="176265"/>
                    <a:pt x="176265" y="0"/>
                    <a:pt x="393700" y="0"/>
                  </a:cubicBezTo>
                  <a:close/>
                </a:path>
              </a:pathLst>
            </a:custGeom>
            <a:solidFill>
              <a:srgbClr val="FFA400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6401029" y="3408338"/>
            <a:ext cx="5429250" cy="2114550"/>
            <a:chOff x="0" y="0"/>
            <a:chExt cx="4826000" cy="18796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4826000" cy="1879600"/>
            </a:xfrm>
            <a:custGeom>
              <a:avLst/>
              <a:gdLst/>
              <a:ahLst/>
              <a:cxnLst/>
              <a:rect r="r" b="b" t="t" l="l"/>
              <a:pathLst>
                <a:path h="1879600" w="4826000">
                  <a:moveTo>
                    <a:pt x="393700" y="0"/>
                  </a:moveTo>
                  <a:lnTo>
                    <a:pt x="4432300" y="0"/>
                  </a:lnTo>
                  <a:cubicBezTo>
                    <a:pt x="4649734" y="0"/>
                    <a:pt x="4826000" y="176265"/>
                    <a:pt x="4826000" y="393700"/>
                  </a:cubicBezTo>
                  <a:lnTo>
                    <a:pt x="4826000" y="1485900"/>
                  </a:lnTo>
                  <a:cubicBezTo>
                    <a:pt x="4826000" y="1703335"/>
                    <a:pt x="4649734" y="1879600"/>
                    <a:pt x="4432300" y="1879600"/>
                  </a:cubicBezTo>
                  <a:lnTo>
                    <a:pt x="393700" y="1879600"/>
                  </a:lnTo>
                  <a:cubicBezTo>
                    <a:pt x="176265" y="1879600"/>
                    <a:pt x="0" y="1703335"/>
                    <a:pt x="0" y="1485900"/>
                  </a:cubicBezTo>
                  <a:lnTo>
                    <a:pt x="0" y="393700"/>
                  </a:lnTo>
                  <a:cubicBezTo>
                    <a:pt x="0" y="176265"/>
                    <a:pt x="176265" y="0"/>
                    <a:pt x="393700" y="0"/>
                  </a:cubicBezTo>
                  <a:close/>
                </a:path>
              </a:pathLst>
            </a:custGeom>
            <a:solidFill>
              <a:srgbClr val="FFA400"/>
            </a:solidFill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714375" y="3408338"/>
            <a:ext cx="5429250" cy="2114550"/>
          </a:xfrm>
          <a:custGeom>
            <a:avLst/>
            <a:gdLst/>
            <a:ahLst/>
            <a:cxnLst/>
            <a:rect r="r" b="b" t="t" l="l"/>
            <a:pathLst>
              <a:path h="2114550" w="5429250">
                <a:moveTo>
                  <a:pt x="0" y="0"/>
                </a:moveTo>
                <a:lnTo>
                  <a:pt x="5429250" y="0"/>
                </a:lnTo>
                <a:lnTo>
                  <a:pt x="5429250" y="2114550"/>
                </a:lnTo>
                <a:lnTo>
                  <a:pt x="0" y="211455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714375" y="3408338"/>
            <a:ext cx="5429250" cy="2114550"/>
            <a:chOff x="0" y="0"/>
            <a:chExt cx="4826000" cy="18796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4826000" cy="1879600"/>
            </a:xfrm>
            <a:custGeom>
              <a:avLst/>
              <a:gdLst/>
              <a:ahLst/>
              <a:cxnLst/>
              <a:rect r="r" b="b" t="t" l="l"/>
              <a:pathLst>
                <a:path h="1879600" w="4826000">
                  <a:moveTo>
                    <a:pt x="393700" y="0"/>
                  </a:moveTo>
                  <a:lnTo>
                    <a:pt x="4432300" y="0"/>
                  </a:lnTo>
                  <a:cubicBezTo>
                    <a:pt x="4649734" y="0"/>
                    <a:pt x="4826000" y="176265"/>
                    <a:pt x="4826000" y="393700"/>
                  </a:cubicBezTo>
                  <a:lnTo>
                    <a:pt x="4826000" y="1485900"/>
                  </a:lnTo>
                  <a:cubicBezTo>
                    <a:pt x="4826000" y="1703335"/>
                    <a:pt x="4649734" y="1879600"/>
                    <a:pt x="4432300" y="1879600"/>
                  </a:cubicBezTo>
                  <a:lnTo>
                    <a:pt x="393700" y="1879600"/>
                  </a:lnTo>
                  <a:cubicBezTo>
                    <a:pt x="176265" y="1879600"/>
                    <a:pt x="0" y="1703335"/>
                    <a:pt x="0" y="1485900"/>
                  </a:cubicBezTo>
                  <a:lnTo>
                    <a:pt x="0" y="393700"/>
                  </a:lnTo>
                  <a:cubicBezTo>
                    <a:pt x="0" y="176265"/>
                    <a:pt x="176265" y="0"/>
                    <a:pt x="393700" y="0"/>
                  </a:cubicBezTo>
                  <a:close/>
                </a:path>
              </a:pathLst>
            </a:custGeom>
            <a:solidFill>
              <a:srgbClr val="BBBCBC"/>
            </a:solidFill>
          </p:spPr>
        </p:sp>
      </p:grpSp>
      <p:sp>
        <p:nvSpPr>
          <p:cNvPr name="Freeform 14" id="14"/>
          <p:cNvSpPr/>
          <p:nvPr/>
        </p:nvSpPr>
        <p:spPr>
          <a:xfrm flipH="false" flipV="false" rot="0">
            <a:off x="714375" y="5808638"/>
            <a:ext cx="5429250" cy="2114550"/>
          </a:xfrm>
          <a:custGeom>
            <a:avLst/>
            <a:gdLst/>
            <a:ahLst/>
            <a:cxnLst/>
            <a:rect r="r" b="b" t="t" l="l"/>
            <a:pathLst>
              <a:path h="2114550" w="5429250">
                <a:moveTo>
                  <a:pt x="0" y="0"/>
                </a:moveTo>
                <a:lnTo>
                  <a:pt x="5429250" y="0"/>
                </a:lnTo>
                <a:lnTo>
                  <a:pt x="5429250" y="2114550"/>
                </a:lnTo>
                <a:lnTo>
                  <a:pt x="0" y="211455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0">
            <a:off x="714375" y="5808638"/>
            <a:ext cx="5429250" cy="2114550"/>
            <a:chOff x="0" y="0"/>
            <a:chExt cx="4826000" cy="18796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4826000" cy="1879600"/>
            </a:xfrm>
            <a:custGeom>
              <a:avLst/>
              <a:gdLst/>
              <a:ahLst/>
              <a:cxnLst/>
              <a:rect r="r" b="b" t="t" l="l"/>
              <a:pathLst>
                <a:path h="1879600" w="4826000">
                  <a:moveTo>
                    <a:pt x="393700" y="0"/>
                  </a:moveTo>
                  <a:lnTo>
                    <a:pt x="4432300" y="0"/>
                  </a:lnTo>
                  <a:cubicBezTo>
                    <a:pt x="4649734" y="0"/>
                    <a:pt x="4826000" y="176265"/>
                    <a:pt x="4826000" y="393700"/>
                  </a:cubicBezTo>
                  <a:lnTo>
                    <a:pt x="4826000" y="1485900"/>
                  </a:lnTo>
                  <a:cubicBezTo>
                    <a:pt x="4826000" y="1703335"/>
                    <a:pt x="4649734" y="1879600"/>
                    <a:pt x="4432300" y="1879600"/>
                  </a:cubicBezTo>
                  <a:lnTo>
                    <a:pt x="393700" y="1879600"/>
                  </a:lnTo>
                  <a:cubicBezTo>
                    <a:pt x="176265" y="1879600"/>
                    <a:pt x="0" y="1703335"/>
                    <a:pt x="0" y="1485900"/>
                  </a:cubicBezTo>
                  <a:lnTo>
                    <a:pt x="0" y="393700"/>
                  </a:lnTo>
                  <a:cubicBezTo>
                    <a:pt x="0" y="176265"/>
                    <a:pt x="176265" y="0"/>
                    <a:pt x="393700" y="0"/>
                  </a:cubicBezTo>
                  <a:close/>
                </a:path>
              </a:pathLst>
            </a:custGeom>
            <a:solidFill>
              <a:srgbClr val="FFA400"/>
            </a:solidFill>
          </p:spPr>
        </p:sp>
      </p:grpSp>
      <p:sp>
        <p:nvSpPr>
          <p:cNvPr name="Freeform 17" id="17"/>
          <p:cNvSpPr/>
          <p:nvPr/>
        </p:nvSpPr>
        <p:spPr>
          <a:xfrm flipH="false" flipV="false" rot="0">
            <a:off x="17232913" y="722862"/>
            <a:ext cx="2353866" cy="394249"/>
          </a:xfrm>
          <a:custGeom>
            <a:avLst/>
            <a:gdLst/>
            <a:ahLst/>
            <a:cxnLst/>
            <a:rect r="r" b="b" t="t" l="l"/>
            <a:pathLst>
              <a:path h="394249" w="2353866">
                <a:moveTo>
                  <a:pt x="0" y="0"/>
                </a:moveTo>
                <a:lnTo>
                  <a:pt x="2353866" y="0"/>
                </a:lnTo>
                <a:lnTo>
                  <a:pt x="2353866" y="394249"/>
                </a:lnTo>
                <a:lnTo>
                  <a:pt x="0" y="39424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17232913" y="722862"/>
            <a:ext cx="2353866" cy="394249"/>
            <a:chOff x="0" y="0"/>
            <a:chExt cx="2092325" cy="350444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092325" cy="350393"/>
            </a:xfrm>
            <a:custGeom>
              <a:avLst/>
              <a:gdLst/>
              <a:ahLst/>
              <a:cxnLst/>
              <a:rect r="r" b="b" t="t" l="l"/>
              <a:pathLst>
                <a:path h="350393" w="2092325">
                  <a:moveTo>
                    <a:pt x="0" y="0"/>
                  </a:moveTo>
                  <a:lnTo>
                    <a:pt x="2092325" y="0"/>
                  </a:lnTo>
                  <a:lnTo>
                    <a:pt x="2092325" y="350393"/>
                  </a:lnTo>
                  <a:lnTo>
                    <a:pt x="0" y="3503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0" b="-14"/>
              </a:stretch>
            </a:blipFill>
          </p:spPr>
        </p:sp>
      </p:grpSp>
      <p:sp>
        <p:nvSpPr>
          <p:cNvPr name="Freeform 20" id="20"/>
          <p:cNvSpPr/>
          <p:nvPr/>
        </p:nvSpPr>
        <p:spPr>
          <a:xfrm flipH="false" flipV="false" rot="0">
            <a:off x="1019170" y="3670271"/>
            <a:ext cx="5096108" cy="1590670"/>
          </a:xfrm>
          <a:custGeom>
            <a:avLst/>
            <a:gdLst/>
            <a:ahLst/>
            <a:cxnLst/>
            <a:rect r="r" b="b" t="t" l="l"/>
            <a:pathLst>
              <a:path h="1590670" w="5096108">
                <a:moveTo>
                  <a:pt x="0" y="0"/>
                </a:moveTo>
                <a:lnTo>
                  <a:pt x="5096109" y="0"/>
                </a:lnTo>
                <a:lnTo>
                  <a:pt x="5096109" y="1590670"/>
                </a:lnTo>
                <a:lnTo>
                  <a:pt x="0" y="159067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019170" y="6070571"/>
            <a:ext cx="5096108" cy="1590670"/>
          </a:xfrm>
          <a:custGeom>
            <a:avLst/>
            <a:gdLst/>
            <a:ahLst/>
            <a:cxnLst/>
            <a:rect r="r" b="b" t="t" l="l"/>
            <a:pathLst>
              <a:path h="1590670" w="5096108">
                <a:moveTo>
                  <a:pt x="0" y="0"/>
                </a:moveTo>
                <a:lnTo>
                  <a:pt x="5096109" y="0"/>
                </a:lnTo>
                <a:lnTo>
                  <a:pt x="5096109" y="1590670"/>
                </a:lnTo>
                <a:lnTo>
                  <a:pt x="0" y="159067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1130156" y="3892213"/>
            <a:ext cx="4556498" cy="11572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89"/>
              </a:lnSpc>
            </a:pPr>
            <a:r>
              <a:rPr lang="en-US" b="true" sz="2324">
                <a:solidFill>
                  <a:srgbClr val="00000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Lower Ecommerce Share</a:t>
            </a:r>
          </a:p>
          <a:p>
            <a:pPr algn="l">
              <a:lnSpc>
                <a:spcPts val="2249"/>
              </a:lnSpc>
            </a:pPr>
            <a:r>
              <a:rPr lang="en-US" sz="1874">
                <a:solidFill>
                  <a:srgbClr val="000000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Overall digital trade scale remains smaller relative to mature international markets like the US, UK, or China.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130156" y="6292513"/>
            <a:ext cx="4478360" cy="11572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89"/>
              </a:lnSpc>
            </a:pPr>
            <a:r>
              <a:rPr lang="en-US" b="true" sz="2324">
                <a:solidFill>
                  <a:srgbClr val="00000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Inconsistent Measurement</a:t>
            </a:r>
          </a:p>
          <a:p>
            <a:pPr algn="l">
              <a:lnSpc>
                <a:spcPts val="2249"/>
              </a:lnSpc>
            </a:pPr>
            <a:r>
              <a:rPr lang="en-US" sz="1874">
                <a:solidFill>
                  <a:srgbClr val="000000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Reporting methodologies, sales windows, and metric definitions vary across different retail media environments.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6911957" y="6292513"/>
            <a:ext cx="4305138" cy="11572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89"/>
              </a:lnSpc>
            </a:pPr>
            <a:r>
              <a:rPr lang="en-US" b="true" sz="2324">
                <a:solidFill>
                  <a:srgbClr val="00000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Lack of Standardization</a:t>
            </a:r>
          </a:p>
          <a:p>
            <a:pPr algn="l">
              <a:lnSpc>
                <a:spcPts val="2249"/>
              </a:lnSpc>
            </a:pPr>
            <a:r>
              <a:rPr lang="en-US" sz="1874">
                <a:solidFill>
                  <a:srgbClr val="000000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Buying models, ad products, and specs lack uniform industry benchmarks, complicating cross-network planning.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6829425" y="3881725"/>
            <a:ext cx="4470202" cy="11572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89"/>
              </a:lnSpc>
            </a:pPr>
            <a:r>
              <a:rPr lang="en-US" b="true" sz="2324">
                <a:solidFill>
                  <a:srgbClr val="00000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Capability Fragmentation</a:t>
            </a:r>
          </a:p>
          <a:p>
            <a:pPr algn="l">
              <a:lnSpc>
                <a:spcPts val="2249"/>
              </a:lnSpc>
            </a:pPr>
            <a:r>
              <a:rPr lang="en-US" sz="1874">
                <a:solidFill>
                  <a:srgbClr val="000000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Significant technology and execution maturity gaps exist between top-tier RMNs and mid-market retail networks.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2516079" y="3881725"/>
            <a:ext cx="4392878" cy="11572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89"/>
              </a:lnSpc>
            </a:pPr>
            <a:r>
              <a:rPr lang="en-US" b="true" sz="2324">
                <a:solidFill>
                  <a:srgbClr val="00000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Advertiser Confusion</a:t>
            </a:r>
          </a:p>
          <a:p>
            <a:pPr algn="l">
              <a:lnSpc>
                <a:spcPts val="2249"/>
              </a:lnSpc>
            </a:pPr>
            <a:r>
              <a:rPr lang="en-US" sz="1874">
                <a:solidFill>
                  <a:srgbClr val="000000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Retail media is still frequently conflated with traditional trade marketing, </a:t>
            </a:r>
          </a:p>
          <a:p>
            <a:pPr algn="l">
              <a:lnSpc>
                <a:spcPts val="2249"/>
              </a:lnSpc>
            </a:pPr>
            <a:r>
              <a:rPr lang="en-US" sz="1874">
                <a:solidFill>
                  <a:srgbClr val="000000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co-op funding, or shopper promotions.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2482617" y="6282025"/>
            <a:ext cx="4638923" cy="11572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89"/>
              </a:lnSpc>
            </a:pPr>
            <a:r>
              <a:rPr lang="en-US" b="true" sz="2324">
                <a:solidFill>
                  <a:srgbClr val="00000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Stakeholder Ambiguity</a:t>
            </a:r>
          </a:p>
          <a:p>
            <a:pPr algn="l">
              <a:lnSpc>
                <a:spcPts val="2249"/>
              </a:lnSpc>
            </a:pPr>
            <a:r>
              <a:rPr lang="en-US" sz="1874">
                <a:solidFill>
                  <a:srgbClr val="000000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Internal ownership is often fragmented across e-commerce, commercial trade, marketing, and agency teams.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320926" y="872537"/>
            <a:ext cx="8575179" cy="808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640"/>
              </a:lnSpc>
            </a:pPr>
            <a:r>
              <a:rPr lang="en-US" b="true" sz="4743">
                <a:solidFill>
                  <a:srgbClr val="0F172A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Key Challenges to Growth in SA</a:t>
            </a:r>
          </a:p>
        </p:txBody>
      </p:sp>
      <p:grpSp>
        <p:nvGrpSpPr>
          <p:cNvPr name="Group 29" id="29"/>
          <p:cNvGrpSpPr/>
          <p:nvPr/>
        </p:nvGrpSpPr>
        <p:grpSpPr>
          <a:xfrm rot="0">
            <a:off x="14855373" y="837248"/>
            <a:ext cx="4754937" cy="783041"/>
            <a:chOff x="0" y="0"/>
            <a:chExt cx="1252329" cy="206233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1252329" cy="206233"/>
            </a:xfrm>
            <a:custGeom>
              <a:avLst/>
              <a:gdLst/>
              <a:ahLst/>
              <a:cxnLst/>
              <a:rect r="r" b="b" t="t" l="l"/>
              <a:pathLst>
                <a:path h="206233" w="1252329">
                  <a:moveTo>
                    <a:pt x="65942" y="0"/>
                  </a:moveTo>
                  <a:lnTo>
                    <a:pt x="1186387" y="0"/>
                  </a:lnTo>
                  <a:cubicBezTo>
                    <a:pt x="1222806" y="0"/>
                    <a:pt x="1252329" y="29523"/>
                    <a:pt x="1252329" y="65942"/>
                  </a:cubicBezTo>
                  <a:lnTo>
                    <a:pt x="1252329" y="140291"/>
                  </a:lnTo>
                  <a:cubicBezTo>
                    <a:pt x="1252329" y="157780"/>
                    <a:pt x="1245382" y="174553"/>
                    <a:pt x="1233015" y="186919"/>
                  </a:cubicBezTo>
                  <a:cubicBezTo>
                    <a:pt x="1220649" y="199286"/>
                    <a:pt x="1203876" y="206233"/>
                    <a:pt x="1186387" y="206233"/>
                  </a:cubicBezTo>
                  <a:lnTo>
                    <a:pt x="65942" y="206233"/>
                  </a:lnTo>
                  <a:cubicBezTo>
                    <a:pt x="29523" y="206233"/>
                    <a:pt x="0" y="176710"/>
                    <a:pt x="0" y="140291"/>
                  </a:cubicBezTo>
                  <a:lnTo>
                    <a:pt x="0" y="65942"/>
                  </a:lnTo>
                  <a:cubicBezTo>
                    <a:pt x="0" y="29523"/>
                    <a:pt x="29523" y="0"/>
                    <a:pt x="65942" y="0"/>
                  </a:cubicBezTo>
                  <a:close/>
                </a:path>
              </a:pathLst>
            </a:custGeom>
            <a:solidFill>
              <a:srgbClr val="FFA400"/>
            </a:solidFill>
          </p:spPr>
        </p:sp>
        <p:sp>
          <p:nvSpPr>
            <p:cNvPr name="TextBox 31" id="31"/>
            <p:cNvSpPr txBox="true"/>
            <p:nvPr/>
          </p:nvSpPr>
          <p:spPr>
            <a:xfrm>
              <a:off x="0" y="-38100"/>
              <a:ext cx="1252329" cy="2443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32" id="32"/>
          <p:cNvSpPr txBox="true"/>
          <p:nvPr/>
        </p:nvSpPr>
        <p:spPr>
          <a:xfrm rot="0">
            <a:off x="15120114" y="982170"/>
            <a:ext cx="4466664" cy="450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80"/>
              </a:lnSpc>
            </a:pPr>
            <a:r>
              <a:rPr lang="en-US" sz="2700" b="true">
                <a:solidFill>
                  <a:srgbClr val="00000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Market Barriers</a:t>
            </a:r>
          </a:p>
        </p:txBody>
      </p:sp>
      <p:sp>
        <p:nvSpPr>
          <p:cNvPr name="Freeform 33" id="33"/>
          <p:cNvSpPr/>
          <p:nvPr/>
        </p:nvSpPr>
        <p:spPr>
          <a:xfrm flipH="false" flipV="false" rot="0">
            <a:off x="-83409" y="608367"/>
            <a:ext cx="2052768" cy="1450857"/>
          </a:xfrm>
          <a:custGeom>
            <a:avLst/>
            <a:gdLst/>
            <a:ahLst/>
            <a:cxnLst/>
            <a:rect r="r" b="b" t="t" l="l"/>
            <a:pathLst>
              <a:path h="1450857" w="2052768">
                <a:moveTo>
                  <a:pt x="0" y="0"/>
                </a:moveTo>
                <a:lnTo>
                  <a:pt x="2052768" y="0"/>
                </a:lnTo>
                <a:lnTo>
                  <a:pt x="2052768" y="1450856"/>
                </a:lnTo>
                <a:lnTo>
                  <a:pt x="0" y="1450856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grpSp>
        <p:nvGrpSpPr>
          <p:cNvPr name="Group 34" id="34"/>
          <p:cNvGrpSpPr/>
          <p:nvPr/>
        </p:nvGrpSpPr>
        <p:grpSpPr>
          <a:xfrm rot="0">
            <a:off x="13415446" y="8876781"/>
            <a:ext cx="4002590" cy="1210916"/>
            <a:chOff x="0" y="0"/>
            <a:chExt cx="5336787" cy="1614555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2603683" cy="1614555"/>
            </a:xfrm>
            <a:custGeom>
              <a:avLst/>
              <a:gdLst/>
              <a:ahLst/>
              <a:cxnLst/>
              <a:rect r="r" b="b" t="t" l="l"/>
              <a:pathLst>
                <a:path h="1614555" w="2603683">
                  <a:moveTo>
                    <a:pt x="0" y="0"/>
                  </a:moveTo>
                  <a:lnTo>
                    <a:pt x="2603683" y="0"/>
                  </a:lnTo>
                  <a:lnTo>
                    <a:pt x="2603683" y="1614555"/>
                  </a:lnTo>
                  <a:lnTo>
                    <a:pt x="0" y="16145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 l="-3268" t="-49553" r="-3595" b="-22780"/>
              </a:stretch>
            </a:blipFill>
          </p:spPr>
        </p:sp>
        <p:sp>
          <p:nvSpPr>
            <p:cNvPr name="Freeform 36" id="36"/>
            <p:cNvSpPr/>
            <p:nvPr/>
          </p:nvSpPr>
          <p:spPr>
            <a:xfrm flipH="false" flipV="false" rot="0">
              <a:off x="3057926" y="89888"/>
              <a:ext cx="2278861" cy="878366"/>
            </a:xfrm>
            <a:custGeom>
              <a:avLst/>
              <a:gdLst/>
              <a:ahLst/>
              <a:cxnLst/>
              <a:rect r="r" b="b" t="t" l="l"/>
              <a:pathLst>
                <a:path h="878366" w="2278861">
                  <a:moveTo>
                    <a:pt x="0" y="0"/>
                  </a:moveTo>
                  <a:lnTo>
                    <a:pt x="2278861" y="0"/>
                  </a:lnTo>
                  <a:lnTo>
                    <a:pt x="2278861" y="878366"/>
                  </a:lnTo>
                  <a:lnTo>
                    <a:pt x="0" y="8783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 l="0" t="0" r="0" b="0"/>
              </a:stretch>
            </a:blipFill>
          </p:spPr>
        </p:sp>
        <p:sp>
          <p:nvSpPr>
            <p:cNvPr name="AutoShape 37" id="37"/>
            <p:cNvSpPr/>
            <p:nvPr/>
          </p:nvSpPr>
          <p:spPr>
            <a:xfrm flipV="true">
              <a:off x="2854458" y="81279"/>
              <a:ext cx="0" cy="886975"/>
            </a:xfrm>
            <a:prstGeom prst="line">
              <a:avLst/>
            </a:prstGeom>
            <a:ln cap="flat" w="14913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14375" y="5001517"/>
            <a:ext cx="8093869" cy="1040216"/>
            <a:chOff x="0" y="0"/>
            <a:chExt cx="2131719" cy="27396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31719" cy="273966"/>
            </a:xfrm>
            <a:custGeom>
              <a:avLst/>
              <a:gdLst/>
              <a:ahLst/>
              <a:cxnLst/>
              <a:rect r="r" b="b" t="t" l="l"/>
              <a:pathLst>
                <a:path h="273966" w="2131719">
                  <a:moveTo>
                    <a:pt x="38739" y="0"/>
                  </a:moveTo>
                  <a:lnTo>
                    <a:pt x="2092980" y="0"/>
                  </a:lnTo>
                  <a:cubicBezTo>
                    <a:pt x="2103254" y="0"/>
                    <a:pt x="2113107" y="4081"/>
                    <a:pt x="2120372" y="11346"/>
                  </a:cubicBezTo>
                  <a:cubicBezTo>
                    <a:pt x="2127637" y="18611"/>
                    <a:pt x="2131719" y="28465"/>
                    <a:pt x="2131719" y="38739"/>
                  </a:cubicBezTo>
                  <a:lnTo>
                    <a:pt x="2131719" y="235227"/>
                  </a:lnTo>
                  <a:cubicBezTo>
                    <a:pt x="2131719" y="245502"/>
                    <a:pt x="2127637" y="255355"/>
                    <a:pt x="2120372" y="262620"/>
                  </a:cubicBezTo>
                  <a:cubicBezTo>
                    <a:pt x="2113107" y="269885"/>
                    <a:pt x="2103254" y="273966"/>
                    <a:pt x="2092980" y="273966"/>
                  </a:cubicBezTo>
                  <a:lnTo>
                    <a:pt x="38739" y="273966"/>
                  </a:lnTo>
                  <a:cubicBezTo>
                    <a:pt x="28465" y="273966"/>
                    <a:pt x="18611" y="269885"/>
                    <a:pt x="11346" y="262620"/>
                  </a:cubicBezTo>
                  <a:cubicBezTo>
                    <a:pt x="4081" y="255355"/>
                    <a:pt x="0" y="245502"/>
                    <a:pt x="0" y="235227"/>
                  </a:cubicBezTo>
                  <a:lnTo>
                    <a:pt x="0" y="38739"/>
                  </a:lnTo>
                  <a:cubicBezTo>
                    <a:pt x="0" y="28465"/>
                    <a:pt x="4081" y="18611"/>
                    <a:pt x="11346" y="11346"/>
                  </a:cubicBezTo>
                  <a:cubicBezTo>
                    <a:pt x="18611" y="4081"/>
                    <a:pt x="28465" y="0"/>
                    <a:pt x="38739" y="0"/>
                  </a:cubicBezTo>
                  <a:close/>
                </a:path>
              </a:pathLst>
            </a:custGeom>
            <a:solidFill>
              <a:srgbClr val="FFA400"/>
            </a:solidFill>
            <a:ln w="14288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131719" cy="31206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714375" y="6213183"/>
            <a:ext cx="8093869" cy="1040216"/>
            <a:chOff x="0" y="0"/>
            <a:chExt cx="2131719" cy="27396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131719" cy="273966"/>
            </a:xfrm>
            <a:custGeom>
              <a:avLst/>
              <a:gdLst/>
              <a:ahLst/>
              <a:cxnLst/>
              <a:rect r="r" b="b" t="t" l="l"/>
              <a:pathLst>
                <a:path h="273966" w="2131719">
                  <a:moveTo>
                    <a:pt x="38739" y="0"/>
                  </a:moveTo>
                  <a:lnTo>
                    <a:pt x="2092980" y="0"/>
                  </a:lnTo>
                  <a:cubicBezTo>
                    <a:pt x="2103254" y="0"/>
                    <a:pt x="2113107" y="4081"/>
                    <a:pt x="2120372" y="11346"/>
                  </a:cubicBezTo>
                  <a:cubicBezTo>
                    <a:pt x="2127637" y="18611"/>
                    <a:pt x="2131719" y="28465"/>
                    <a:pt x="2131719" y="38739"/>
                  </a:cubicBezTo>
                  <a:lnTo>
                    <a:pt x="2131719" y="235227"/>
                  </a:lnTo>
                  <a:cubicBezTo>
                    <a:pt x="2131719" y="245502"/>
                    <a:pt x="2127637" y="255355"/>
                    <a:pt x="2120372" y="262620"/>
                  </a:cubicBezTo>
                  <a:cubicBezTo>
                    <a:pt x="2113107" y="269885"/>
                    <a:pt x="2103254" y="273966"/>
                    <a:pt x="2092980" y="273966"/>
                  </a:cubicBezTo>
                  <a:lnTo>
                    <a:pt x="38739" y="273966"/>
                  </a:lnTo>
                  <a:cubicBezTo>
                    <a:pt x="28465" y="273966"/>
                    <a:pt x="18611" y="269885"/>
                    <a:pt x="11346" y="262620"/>
                  </a:cubicBezTo>
                  <a:cubicBezTo>
                    <a:pt x="4081" y="255355"/>
                    <a:pt x="0" y="245502"/>
                    <a:pt x="0" y="235227"/>
                  </a:cubicBezTo>
                  <a:lnTo>
                    <a:pt x="0" y="38739"/>
                  </a:lnTo>
                  <a:cubicBezTo>
                    <a:pt x="0" y="28465"/>
                    <a:pt x="4081" y="18611"/>
                    <a:pt x="11346" y="11346"/>
                  </a:cubicBezTo>
                  <a:cubicBezTo>
                    <a:pt x="18611" y="4081"/>
                    <a:pt x="28465" y="0"/>
                    <a:pt x="38739" y="0"/>
                  </a:cubicBezTo>
                  <a:close/>
                </a:path>
              </a:pathLst>
            </a:custGeom>
            <a:solidFill>
              <a:srgbClr val="BBBCBC"/>
            </a:solidFill>
            <a:ln w="14288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2131719" cy="31206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714375" y="2641337"/>
            <a:ext cx="8201025" cy="1117097"/>
          </a:xfrm>
          <a:custGeom>
            <a:avLst/>
            <a:gdLst/>
            <a:ahLst/>
            <a:cxnLst/>
            <a:rect r="r" b="b" t="t" l="l"/>
            <a:pathLst>
              <a:path h="1117097" w="8201025">
                <a:moveTo>
                  <a:pt x="0" y="0"/>
                </a:moveTo>
                <a:lnTo>
                  <a:pt x="8201025" y="0"/>
                </a:lnTo>
                <a:lnTo>
                  <a:pt x="8201025" y="1117096"/>
                </a:lnTo>
                <a:lnTo>
                  <a:pt x="0" y="11170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714375" y="3755833"/>
            <a:ext cx="8201025" cy="1117097"/>
          </a:xfrm>
          <a:custGeom>
            <a:avLst/>
            <a:gdLst/>
            <a:ahLst/>
            <a:cxnLst/>
            <a:rect r="r" b="b" t="t" l="l"/>
            <a:pathLst>
              <a:path h="1117097" w="8201025">
                <a:moveTo>
                  <a:pt x="0" y="0"/>
                </a:moveTo>
                <a:lnTo>
                  <a:pt x="8201025" y="0"/>
                </a:lnTo>
                <a:lnTo>
                  <a:pt x="8201025" y="1117097"/>
                </a:lnTo>
                <a:lnTo>
                  <a:pt x="0" y="11170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714375" y="7404518"/>
            <a:ext cx="8093869" cy="1040216"/>
            <a:chOff x="0" y="0"/>
            <a:chExt cx="2131719" cy="27396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131719" cy="273966"/>
            </a:xfrm>
            <a:custGeom>
              <a:avLst/>
              <a:gdLst/>
              <a:ahLst/>
              <a:cxnLst/>
              <a:rect r="r" b="b" t="t" l="l"/>
              <a:pathLst>
                <a:path h="273966" w="2131719">
                  <a:moveTo>
                    <a:pt x="38739" y="0"/>
                  </a:moveTo>
                  <a:lnTo>
                    <a:pt x="2092980" y="0"/>
                  </a:lnTo>
                  <a:cubicBezTo>
                    <a:pt x="2103254" y="0"/>
                    <a:pt x="2113107" y="4081"/>
                    <a:pt x="2120372" y="11346"/>
                  </a:cubicBezTo>
                  <a:cubicBezTo>
                    <a:pt x="2127637" y="18611"/>
                    <a:pt x="2131719" y="28465"/>
                    <a:pt x="2131719" y="38739"/>
                  </a:cubicBezTo>
                  <a:lnTo>
                    <a:pt x="2131719" y="235227"/>
                  </a:lnTo>
                  <a:cubicBezTo>
                    <a:pt x="2131719" y="245502"/>
                    <a:pt x="2127637" y="255355"/>
                    <a:pt x="2120372" y="262620"/>
                  </a:cubicBezTo>
                  <a:cubicBezTo>
                    <a:pt x="2113107" y="269885"/>
                    <a:pt x="2103254" y="273966"/>
                    <a:pt x="2092980" y="273966"/>
                  </a:cubicBezTo>
                  <a:lnTo>
                    <a:pt x="38739" y="273966"/>
                  </a:lnTo>
                  <a:cubicBezTo>
                    <a:pt x="28465" y="273966"/>
                    <a:pt x="18611" y="269885"/>
                    <a:pt x="11346" y="262620"/>
                  </a:cubicBezTo>
                  <a:cubicBezTo>
                    <a:pt x="4081" y="255355"/>
                    <a:pt x="0" y="245502"/>
                    <a:pt x="0" y="235227"/>
                  </a:cubicBezTo>
                  <a:lnTo>
                    <a:pt x="0" y="38739"/>
                  </a:lnTo>
                  <a:cubicBezTo>
                    <a:pt x="0" y="28465"/>
                    <a:pt x="4081" y="18611"/>
                    <a:pt x="11346" y="11346"/>
                  </a:cubicBezTo>
                  <a:cubicBezTo>
                    <a:pt x="18611" y="4081"/>
                    <a:pt x="28465" y="0"/>
                    <a:pt x="38739" y="0"/>
                  </a:cubicBezTo>
                  <a:close/>
                </a:path>
              </a:pathLst>
            </a:custGeom>
            <a:solidFill>
              <a:srgbClr val="FFA400"/>
            </a:solidFill>
            <a:ln w="14288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2131719" cy="31206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714375" y="3794281"/>
            <a:ext cx="8093869" cy="1040216"/>
            <a:chOff x="0" y="0"/>
            <a:chExt cx="2131719" cy="273966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131719" cy="273966"/>
            </a:xfrm>
            <a:custGeom>
              <a:avLst/>
              <a:gdLst/>
              <a:ahLst/>
              <a:cxnLst/>
              <a:rect r="r" b="b" t="t" l="l"/>
              <a:pathLst>
                <a:path h="273966" w="2131719">
                  <a:moveTo>
                    <a:pt x="38739" y="0"/>
                  </a:moveTo>
                  <a:lnTo>
                    <a:pt x="2092980" y="0"/>
                  </a:lnTo>
                  <a:cubicBezTo>
                    <a:pt x="2103254" y="0"/>
                    <a:pt x="2113107" y="4081"/>
                    <a:pt x="2120372" y="11346"/>
                  </a:cubicBezTo>
                  <a:cubicBezTo>
                    <a:pt x="2127637" y="18611"/>
                    <a:pt x="2131719" y="28465"/>
                    <a:pt x="2131719" y="38739"/>
                  </a:cubicBezTo>
                  <a:lnTo>
                    <a:pt x="2131719" y="235227"/>
                  </a:lnTo>
                  <a:cubicBezTo>
                    <a:pt x="2131719" y="245502"/>
                    <a:pt x="2127637" y="255355"/>
                    <a:pt x="2120372" y="262620"/>
                  </a:cubicBezTo>
                  <a:cubicBezTo>
                    <a:pt x="2113107" y="269885"/>
                    <a:pt x="2103254" y="273966"/>
                    <a:pt x="2092980" y="273966"/>
                  </a:cubicBezTo>
                  <a:lnTo>
                    <a:pt x="38739" y="273966"/>
                  </a:lnTo>
                  <a:cubicBezTo>
                    <a:pt x="28465" y="273966"/>
                    <a:pt x="18611" y="269885"/>
                    <a:pt x="11346" y="262620"/>
                  </a:cubicBezTo>
                  <a:cubicBezTo>
                    <a:pt x="4081" y="255355"/>
                    <a:pt x="0" y="245502"/>
                    <a:pt x="0" y="235227"/>
                  </a:cubicBezTo>
                  <a:lnTo>
                    <a:pt x="0" y="38739"/>
                  </a:lnTo>
                  <a:cubicBezTo>
                    <a:pt x="0" y="28465"/>
                    <a:pt x="4081" y="18611"/>
                    <a:pt x="11346" y="11346"/>
                  </a:cubicBezTo>
                  <a:cubicBezTo>
                    <a:pt x="18611" y="4081"/>
                    <a:pt x="28465" y="0"/>
                    <a:pt x="38739" y="0"/>
                  </a:cubicBezTo>
                  <a:close/>
                </a:path>
              </a:pathLst>
            </a:custGeom>
            <a:solidFill>
              <a:srgbClr val="BBBCBC"/>
            </a:solidFill>
            <a:ln w="14288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2131719" cy="31206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Freeform 16" id="16"/>
          <p:cNvSpPr/>
          <p:nvPr/>
        </p:nvSpPr>
        <p:spPr>
          <a:xfrm flipH="false" flipV="false" rot="0">
            <a:off x="9787755" y="1842267"/>
            <a:ext cx="7785870" cy="4204912"/>
          </a:xfrm>
          <a:custGeom>
            <a:avLst/>
            <a:gdLst/>
            <a:ahLst/>
            <a:cxnLst/>
            <a:rect r="r" b="b" t="t" l="l"/>
            <a:pathLst>
              <a:path h="4204912" w="7785870">
                <a:moveTo>
                  <a:pt x="0" y="0"/>
                </a:moveTo>
                <a:lnTo>
                  <a:pt x="7785870" y="0"/>
                </a:lnTo>
                <a:lnTo>
                  <a:pt x="7785870" y="4204912"/>
                </a:lnTo>
                <a:lnTo>
                  <a:pt x="0" y="42049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9787755" y="6508531"/>
            <a:ext cx="7785870" cy="1564973"/>
          </a:xfrm>
          <a:custGeom>
            <a:avLst/>
            <a:gdLst/>
            <a:ahLst/>
            <a:cxnLst/>
            <a:rect r="r" b="b" t="t" l="l"/>
            <a:pathLst>
              <a:path h="1564973" w="7785870">
                <a:moveTo>
                  <a:pt x="0" y="0"/>
                </a:moveTo>
                <a:lnTo>
                  <a:pt x="7785870" y="0"/>
                </a:lnTo>
                <a:lnTo>
                  <a:pt x="7785870" y="1564973"/>
                </a:lnTo>
                <a:lnTo>
                  <a:pt x="0" y="156497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4283028" y="722862"/>
            <a:ext cx="3290583" cy="394249"/>
          </a:xfrm>
          <a:custGeom>
            <a:avLst/>
            <a:gdLst/>
            <a:ahLst/>
            <a:cxnLst/>
            <a:rect r="r" b="b" t="t" l="l"/>
            <a:pathLst>
              <a:path h="394249" w="3290583">
                <a:moveTo>
                  <a:pt x="0" y="0"/>
                </a:moveTo>
                <a:lnTo>
                  <a:pt x="3290583" y="0"/>
                </a:lnTo>
                <a:lnTo>
                  <a:pt x="3290583" y="394249"/>
                </a:lnTo>
                <a:lnTo>
                  <a:pt x="0" y="39424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9" id="19"/>
          <p:cNvGrpSpPr/>
          <p:nvPr/>
        </p:nvGrpSpPr>
        <p:grpSpPr>
          <a:xfrm rot="0">
            <a:off x="10176603" y="6373108"/>
            <a:ext cx="7397022" cy="2071625"/>
            <a:chOff x="0" y="0"/>
            <a:chExt cx="7289800" cy="2041596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7289800" cy="2041508"/>
            </a:xfrm>
            <a:custGeom>
              <a:avLst/>
              <a:gdLst/>
              <a:ahLst/>
              <a:cxnLst/>
              <a:rect r="r" b="b" t="t" l="l"/>
              <a:pathLst>
                <a:path h="2041508" w="7289800">
                  <a:moveTo>
                    <a:pt x="450573" y="0"/>
                  </a:moveTo>
                  <a:lnTo>
                    <a:pt x="6839228" y="0"/>
                  </a:lnTo>
                  <a:cubicBezTo>
                    <a:pt x="7088072" y="0"/>
                    <a:pt x="7289800" y="201728"/>
                    <a:pt x="7289800" y="450573"/>
                  </a:cubicBezTo>
                  <a:lnTo>
                    <a:pt x="7289800" y="1590935"/>
                  </a:lnTo>
                  <a:cubicBezTo>
                    <a:pt x="7289800" y="1710434"/>
                    <a:pt x="7242329" y="1825039"/>
                    <a:pt x="7157831" y="1909538"/>
                  </a:cubicBezTo>
                  <a:cubicBezTo>
                    <a:pt x="7073332" y="1994037"/>
                    <a:pt x="6958726" y="2041508"/>
                    <a:pt x="6839228" y="2041508"/>
                  </a:cubicBezTo>
                  <a:lnTo>
                    <a:pt x="450573" y="2041508"/>
                  </a:lnTo>
                  <a:cubicBezTo>
                    <a:pt x="201728" y="2041508"/>
                    <a:pt x="0" y="1839780"/>
                    <a:pt x="0" y="1590935"/>
                  </a:cubicBezTo>
                  <a:lnTo>
                    <a:pt x="0" y="450573"/>
                  </a:lnTo>
                  <a:cubicBezTo>
                    <a:pt x="0" y="201728"/>
                    <a:pt x="201728" y="0"/>
                    <a:pt x="450573" y="0"/>
                  </a:cubicBezTo>
                  <a:close/>
                </a:path>
              </a:pathLst>
            </a:custGeom>
            <a:solidFill>
              <a:srgbClr val="FFA400"/>
            </a:solidFill>
            <a:ln w="14288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21" id="21"/>
          <p:cNvGrpSpPr/>
          <p:nvPr/>
        </p:nvGrpSpPr>
        <p:grpSpPr>
          <a:xfrm rot="0">
            <a:off x="714375" y="2558469"/>
            <a:ext cx="8093869" cy="1040216"/>
            <a:chOff x="0" y="0"/>
            <a:chExt cx="2131719" cy="273966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2131719" cy="273966"/>
            </a:xfrm>
            <a:custGeom>
              <a:avLst/>
              <a:gdLst/>
              <a:ahLst/>
              <a:cxnLst/>
              <a:rect r="r" b="b" t="t" l="l"/>
              <a:pathLst>
                <a:path h="273966" w="2131719">
                  <a:moveTo>
                    <a:pt x="38739" y="0"/>
                  </a:moveTo>
                  <a:lnTo>
                    <a:pt x="2092980" y="0"/>
                  </a:lnTo>
                  <a:cubicBezTo>
                    <a:pt x="2103254" y="0"/>
                    <a:pt x="2113107" y="4081"/>
                    <a:pt x="2120372" y="11346"/>
                  </a:cubicBezTo>
                  <a:cubicBezTo>
                    <a:pt x="2127637" y="18611"/>
                    <a:pt x="2131719" y="28465"/>
                    <a:pt x="2131719" y="38739"/>
                  </a:cubicBezTo>
                  <a:lnTo>
                    <a:pt x="2131719" y="235227"/>
                  </a:lnTo>
                  <a:cubicBezTo>
                    <a:pt x="2131719" y="245502"/>
                    <a:pt x="2127637" y="255355"/>
                    <a:pt x="2120372" y="262620"/>
                  </a:cubicBezTo>
                  <a:cubicBezTo>
                    <a:pt x="2113107" y="269885"/>
                    <a:pt x="2103254" y="273966"/>
                    <a:pt x="2092980" y="273966"/>
                  </a:cubicBezTo>
                  <a:lnTo>
                    <a:pt x="38739" y="273966"/>
                  </a:lnTo>
                  <a:cubicBezTo>
                    <a:pt x="28465" y="273966"/>
                    <a:pt x="18611" y="269885"/>
                    <a:pt x="11346" y="262620"/>
                  </a:cubicBezTo>
                  <a:cubicBezTo>
                    <a:pt x="4081" y="255355"/>
                    <a:pt x="0" y="245502"/>
                    <a:pt x="0" y="235227"/>
                  </a:cubicBezTo>
                  <a:lnTo>
                    <a:pt x="0" y="38739"/>
                  </a:lnTo>
                  <a:cubicBezTo>
                    <a:pt x="0" y="28465"/>
                    <a:pt x="4081" y="18611"/>
                    <a:pt x="11346" y="11346"/>
                  </a:cubicBezTo>
                  <a:cubicBezTo>
                    <a:pt x="18611" y="4081"/>
                    <a:pt x="28465" y="0"/>
                    <a:pt x="38739" y="0"/>
                  </a:cubicBezTo>
                  <a:close/>
                </a:path>
              </a:pathLst>
            </a:custGeom>
            <a:solidFill>
              <a:srgbClr val="FFA400"/>
            </a:solidFill>
            <a:ln w="14288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23" id="23"/>
            <p:cNvSpPr txBox="true"/>
            <p:nvPr/>
          </p:nvSpPr>
          <p:spPr>
            <a:xfrm>
              <a:off x="0" y="-38100"/>
              <a:ext cx="2131719" cy="31206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10218978" y="2324177"/>
            <a:ext cx="7341083" cy="3786049"/>
            <a:chOff x="0" y="0"/>
            <a:chExt cx="7264400" cy="3746501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7264400" cy="3746501"/>
            </a:xfrm>
            <a:custGeom>
              <a:avLst/>
              <a:gdLst/>
              <a:ahLst/>
              <a:cxnLst/>
              <a:rect r="r" b="b" t="t" l="l"/>
              <a:pathLst>
                <a:path h="3746501" w="7264400">
                  <a:moveTo>
                    <a:pt x="452424" y="0"/>
                  </a:moveTo>
                  <a:lnTo>
                    <a:pt x="6811976" y="0"/>
                  </a:lnTo>
                  <a:cubicBezTo>
                    <a:pt x="6931966" y="0"/>
                    <a:pt x="7047042" y="47666"/>
                    <a:pt x="7131888" y="132512"/>
                  </a:cubicBezTo>
                  <a:cubicBezTo>
                    <a:pt x="7216734" y="217358"/>
                    <a:pt x="7264400" y="332434"/>
                    <a:pt x="7264400" y="452424"/>
                  </a:cubicBezTo>
                  <a:lnTo>
                    <a:pt x="7264400" y="3294076"/>
                  </a:lnTo>
                  <a:cubicBezTo>
                    <a:pt x="7264400" y="3414067"/>
                    <a:pt x="7216734" y="3529143"/>
                    <a:pt x="7131888" y="3613989"/>
                  </a:cubicBezTo>
                  <a:cubicBezTo>
                    <a:pt x="7047042" y="3698835"/>
                    <a:pt x="6931966" y="3746501"/>
                    <a:pt x="6811976" y="3746501"/>
                  </a:cubicBezTo>
                  <a:lnTo>
                    <a:pt x="452424" y="3746501"/>
                  </a:lnTo>
                  <a:cubicBezTo>
                    <a:pt x="332434" y="3746501"/>
                    <a:pt x="217358" y="3698835"/>
                    <a:pt x="132512" y="3613989"/>
                  </a:cubicBezTo>
                  <a:cubicBezTo>
                    <a:pt x="47666" y="3529143"/>
                    <a:pt x="0" y="3414067"/>
                    <a:pt x="0" y="3294076"/>
                  </a:cubicBezTo>
                  <a:lnTo>
                    <a:pt x="0" y="452424"/>
                  </a:lnTo>
                  <a:cubicBezTo>
                    <a:pt x="0" y="332434"/>
                    <a:pt x="47666" y="217358"/>
                    <a:pt x="132512" y="132512"/>
                  </a:cubicBezTo>
                  <a:cubicBezTo>
                    <a:pt x="217358" y="47666"/>
                    <a:pt x="332434" y="0"/>
                    <a:pt x="452424" y="0"/>
                  </a:cubicBezTo>
                  <a:close/>
                </a:path>
              </a:pathLst>
            </a:custGeom>
            <a:blipFill>
              <a:blip r:embed="rId11"/>
              <a:stretch>
                <a:fillRect l="0" t="-2203" r="0" b="-2203"/>
              </a:stretch>
            </a:blipFill>
          </p:spPr>
        </p:sp>
      </p:grpSp>
      <p:sp>
        <p:nvSpPr>
          <p:cNvPr name="Freeform 26" id="26"/>
          <p:cNvSpPr/>
          <p:nvPr/>
        </p:nvSpPr>
        <p:spPr>
          <a:xfrm flipH="false" flipV="false" rot="0">
            <a:off x="10072604" y="7295256"/>
            <a:ext cx="7216172" cy="493399"/>
          </a:xfrm>
          <a:custGeom>
            <a:avLst/>
            <a:gdLst/>
            <a:ahLst/>
            <a:cxnLst/>
            <a:rect r="r" b="b" t="t" l="l"/>
            <a:pathLst>
              <a:path h="493399" w="7216172">
                <a:moveTo>
                  <a:pt x="0" y="0"/>
                </a:moveTo>
                <a:lnTo>
                  <a:pt x="7216172" y="0"/>
                </a:lnTo>
                <a:lnTo>
                  <a:pt x="7216172" y="493399"/>
                </a:lnTo>
                <a:lnTo>
                  <a:pt x="0" y="49339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10072604" y="6397218"/>
            <a:ext cx="244156" cy="244156"/>
          </a:xfrm>
          <a:custGeom>
            <a:avLst/>
            <a:gdLst/>
            <a:ahLst/>
            <a:cxnLst/>
            <a:rect r="r" b="b" t="t" l="l"/>
            <a:pathLst>
              <a:path h="244156" w="244156">
                <a:moveTo>
                  <a:pt x="0" y="0"/>
                </a:moveTo>
                <a:lnTo>
                  <a:pt x="244156" y="0"/>
                </a:lnTo>
                <a:lnTo>
                  <a:pt x="244156" y="244156"/>
                </a:lnTo>
                <a:lnTo>
                  <a:pt x="0" y="24415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8" id="28"/>
          <p:cNvSpPr txBox="true"/>
          <p:nvPr/>
        </p:nvSpPr>
        <p:spPr>
          <a:xfrm rot="0">
            <a:off x="1143000" y="914583"/>
            <a:ext cx="7848079" cy="808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640"/>
              </a:lnSpc>
            </a:pPr>
            <a:r>
              <a:rPr lang="en-US" b="true" sz="4743">
                <a:solidFill>
                  <a:srgbClr val="0F172A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Global Media Growth Drivers</a:t>
            </a:r>
          </a:p>
        </p:txBody>
      </p:sp>
      <p:sp>
        <p:nvSpPr>
          <p:cNvPr name="Freeform 29" id="29"/>
          <p:cNvSpPr/>
          <p:nvPr/>
        </p:nvSpPr>
        <p:spPr>
          <a:xfrm flipH="false" flipV="false" rot="0">
            <a:off x="13990870" y="6731883"/>
            <a:ext cx="458736" cy="458736"/>
          </a:xfrm>
          <a:custGeom>
            <a:avLst/>
            <a:gdLst/>
            <a:ahLst/>
            <a:cxnLst/>
            <a:rect r="r" b="b" t="t" l="l"/>
            <a:pathLst>
              <a:path h="458736" w="458736">
                <a:moveTo>
                  <a:pt x="0" y="0"/>
                </a:moveTo>
                <a:lnTo>
                  <a:pt x="458736" y="0"/>
                </a:lnTo>
                <a:lnTo>
                  <a:pt x="458736" y="458735"/>
                </a:lnTo>
                <a:lnTo>
                  <a:pt x="0" y="45873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0" id="30"/>
          <p:cNvGrpSpPr/>
          <p:nvPr/>
        </p:nvGrpSpPr>
        <p:grpSpPr>
          <a:xfrm rot="0">
            <a:off x="13075596" y="853140"/>
            <a:ext cx="5952938" cy="783041"/>
            <a:chOff x="0" y="0"/>
            <a:chExt cx="1567852" cy="206233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1567852" cy="206233"/>
            </a:xfrm>
            <a:custGeom>
              <a:avLst/>
              <a:gdLst/>
              <a:ahLst/>
              <a:cxnLst/>
              <a:rect r="r" b="b" t="t" l="l"/>
              <a:pathLst>
                <a:path h="206233" w="1567852">
                  <a:moveTo>
                    <a:pt x="52671" y="0"/>
                  </a:moveTo>
                  <a:lnTo>
                    <a:pt x="1515181" y="0"/>
                  </a:lnTo>
                  <a:cubicBezTo>
                    <a:pt x="1529150" y="0"/>
                    <a:pt x="1542547" y="5549"/>
                    <a:pt x="1552425" y="15427"/>
                  </a:cubicBezTo>
                  <a:cubicBezTo>
                    <a:pt x="1562303" y="25305"/>
                    <a:pt x="1567852" y="38702"/>
                    <a:pt x="1567852" y="52671"/>
                  </a:cubicBezTo>
                  <a:lnTo>
                    <a:pt x="1567852" y="153562"/>
                  </a:lnTo>
                  <a:cubicBezTo>
                    <a:pt x="1567852" y="182651"/>
                    <a:pt x="1544270" y="206233"/>
                    <a:pt x="1515181" y="206233"/>
                  </a:cubicBezTo>
                  <a:lnTo>
                    <a:pt x="52671" y="206233"/>
                  </a:lnTo>
                  <a:cubicBezTo>
                    <a:pt x="23582" y="206233"/>
                    <a:pt x="0" y="182651"/>
                    <a:pt x="0" y="153562"/>
                  </a:cubicBezTo>
                  <a:lnTo>
                    <a:pt x="0" y="52671"/>
                  </a:lnTo>
                  <a:cubicBezTo>
                    <a:pt x="0" y="23582"/>
                    <a:pt x="23582" y="0"/>
                    <a:pt x="52671" y="0"/>
                  </a:cubicBezTo>
                  <a:close/>
                </a:path>
              </a:pathLst>
            </a:custGeom>
            <a:solidFill>
              <a:srgbClr val="FFA400"/>
            </a:solidFill>
          </p:spPr>
        </p:sp>
        <p:sp>
          <p:nvSpPr>
            <p:cNvPr name="TextBox 32" id="32"/>
            <p:cNvSpPr txBox="true"/>
            <p:nvPr/>
          </p:nvSpPr>
          <p:spPr>
            <a:xfrm>
              <a:off x="0" y="-38100"/>
              <a:ext cx="1567852" cy="2443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Freeform 33" id="33"/>
          <p:cNvSpPr/>
          <p:nvPr/>
        </p:nvSpPr>
        <p:spPr>
          <a:xfrm flipH="false" flipV="false" rot="0">
            <a:off x="-83409" y="636125"/>
            <a:ext cx="2052768" cy="1450857"/>
          </a:xfrm>
          <a:custGeom>
            <a:avLst/>
            <a:gdLst/>
            <a:ahLst/>
            <a:cxnLst/>
            <a:rect r="r" b="b" t="t" l="l"/>
            <a:pathLst>
              <a:path h="1450857" w="2052768">
                <a:moveTo>
                  <a:pt x="0" y="0"/>
                </a:moveTo>
                <a:lnTo>
                  <a:pt x="2052768" y="0"/>
                </a:lnTo>
                <a:lnTo>
                  <a:pt x="2052768" y="1450857"/>
                </a:lnTo>
                <a:lnTo>
                  <a:pt x="0" y="1450857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1028700" y="4082360"/>
            <a:ext cx="512092" cy="476245"/>
          </a:xfrm>
          <a:custGeom>
            <a:avLst/>
            <a:gdLst/>
            <a:ahLst/>
            <a:cxnLst/>
            <a:rect r="r" b="b" t="t" l="l"/>
            <a:pathLst>
              <a:path h="476245" w="512092">
                <a:moveTo>
                  <a:pt x="0" y="0"/>
                </a:moveTo>
                <a:lnTo>
                  <a:pt x="512092" y="0"/>
                </a:lnTo>
                <a:lnTo>
                  <a:pt x="512092" y="476245"/>
                </a:lnTo>
                <a:lnTo>
                  <a:pt x="0" y="476245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990909" y="5309174"/>
            <a:ext cx="615802" cy="424903"/>
          </a:xfrm>
          <a:custGeom>
            <a:avLst/>
            <a:gdLst/>
            <a:ahLst/>
            <a:cxnLst/>
            <a:rect r="r" b="b" t="t" l="l"/>
            <a:pathLst>
              <a:path h="424903" w="615802">
                <a:moveTo>
                  <a:pt x="0" y="0"/>
                </a:moveTo>
                <a:lnTo>
                  <a:pt x="615802" y="0"/>
                </a:lnTo>
                <a:lnTo>
                  <a:pt x="615802" y="424903"/>
                </a:lnTo>
                <a:lnTo>
                  <a:pt x="0" y="42490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1069277" y="6470358"/>
            <a:ext cx="471514" cy="471514"/>
          </a:xfrm>
          <a:custGeom>
            <a:avLst/>
            <a:gdLst/>
            <a:ahLst/>
            <a:cxnLst/>
            <a:rect r="r" b="b" t="t" l="l"/>
            <a:pathLst>
              <a:path h="471514" w="471514">
                <a:moveTo>
                  <a:pt x="0" y="0"/>
                </a:moveTo>
                <a:lnTo>
                  <a:pt x="471515" y="0"/>
                </a:lnTo>
                <a:lnTo>
                  <a:pt x="471515" y="471514"/>
                </a:lnTo>
                <a:lnTo>
                  <a:pt x="0" y="471514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1028700" y="2842497"/>
            <a:ext cx="420327" cy="447156"/>
          </a:xfrm>
          <a:custGeom>
            <a:avLst/>
            <a:gdLst/>
            <a:ahLst/>
            <a:cxnLst/>
            <a:rect r="r" b="b" t="t" l="l"/>
            <a:pathLst>
              <a:path h="447156" w="420327">
                <a:moveTo>
                  <a:pt x="0" y="0"/>
                </a:moveTo>
                <a:lnTo>
                  <a:pt x="420327" y="0"/>
                </a:lnTo>
                <a:lnTo>
                  <a:pt x="420327" y="447156"/>
                </a:lnTo>
                <a:lnTo>
                  <a:pt x="0" y="447156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0">
            <a:off x="1007269" y="7634238"/>
            <a:ext cx="577858" cy="531629"/>
          </a:xfrm>
          <a:custGeom>
            <a:avLst/>
            <a:gdLst/>
            <a:ahLst/>
            <a:cxnLst/>
            <a:rect r="r" b="b" t="t" l="l"/>
            <a:pathLst>
              <a:path h="531629" w="577858">
                <a:moveTo>
                  <a:pt x="0" y="0"/>
                </a:moveTo>
                <a:lnTo>
                  <a:pt x="577858" y="0"/>
                </a:lnTo>
                <a:lnTo>
                  <a:pt x="577858" y="531629"/>
                </a:lnTo>
                <a:lnTo>
                  <a:pt x="0" y="531629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9" id="39"/>
          <p:cNvSpPr txBox="true"/>
          <p:nvPr/>
        </p:nvSpPr>
        <p:spPr>
          <a:xfrm rot="0">
            <a:off x="10072604" y="7308617"/>
            <a:ext cx="7286204" cy="857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349"/>
              </a:lnSpc>
            </a:pPr>
            <a:r>
              <a:rPr lang="en-US" sz="1958">
                <a:solidFill>
                  <a:srgbClr val="000000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Global retail media is shifting rapidly from search-only ads into full-funnel, automated media ecosystems that combine digital, </a:t>
            </a:r>
          </a:p>
          <a:p>
            <a:pPr algn="r">
              <a:lnSpc>
                <a:spcPts val="2349"/>
              </a:lnSpc>
            </a:pPr>
            <a:r>
              <a:rPr lang="en-US" sz="1958">
                <a:solidFill>
                  <a:srgbClr val="000000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in-store, and streaming video.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1728788" y="4028639"/>
            <a:ext cx="2163663" cy="285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62"/>
              </a:lnSpc>
            </a:pPr>
            <a:r>
              <a:rPr lang="en-US" b="true" sz="1687">
                <a:solidFill>
                  <a:srgbClr val="F8FAFC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2. In-Store Digitisation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2619299" y="3704127"/>
            <a:ext cx="37058" cy="222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9"/>
              </a:lnSpc>
            </a:pPr>
            <a:r>
              <a:rPr lang="en-US" sz="1350">
                <a:solidFill>
                  <a:srgbClr val="475569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 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1742852" y="5221488"/>
            <a:ext cx="2421508" cy="285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62"/>
              </a:lnSpc>
            </a:pPr>
            <a:r>
              <a:rPr lang="en-US" b="true" sz="1687">
                <a:solidFill>
                  <a:srgbClr val="F8FAFC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3. Connected TV &amp; Video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2536831" y="5045608"/>
            <a:ext cx="37058" cy="222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9"/>
              </a:lnSpc>
            </a:pPr>
            <a:r>
              <a:rPr lang="en-US" sz="1350">
                <a:solidFill>
                  <a:srgbClr val="475569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 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1793081" y="7632846"/>
            <a:ext cx="2619524" cy="285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62"/>
              </a:lnSpc>
            </a:pPr>
            <a:r>
              <a:rPr lang="en-US" b="true" sz="1687">
                <a:solidFill>
                  <a:srgbClr val="F8FAFC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5. Automation &amp; Self-Serve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2606612" y="7352811"/>
            <a:ext cx="37058" cy="222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9"/>
              </a:lnSpc>
            </a:pPr>
            <a:r>
              <a:rPr lang="en-US" sz="1350">
                <a:solidFill>
                  <a:srgbClr val="475569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 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1728788" y="2794113"/>
            <a:ext cx="2809949" cy="285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62"/>
              </a:lnSpc>
            </a:pPr>
            <a:r>
              <a:rPr lang="en-US" b="true" sz="1687">
                <a:solidFill>
                  <a:srgbClr val="FFFFFF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1. Offsite Audience Extension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2623071" y="2515607"/>
            <a:ext cx="37058" cy="222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9"/>
              </a:lnSpc>
            </a:pPr>
            <a:r>
              <a:rPr lang="en-US" sz="1350">
                <a:solidFill>
                  <a:srgbClr val="475569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 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1793081" y="6415737"/>
            <a:ext cx="3018458" cy="285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62"/>
              </a:lnSpc>
            </a:pPr>
            <a:r>
              <a:rPr lang="en-US" b="true" sz="1687">
                <a:solidFill>
                  <a:srgbClr val="F8FAFC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4. Measurement Sophistication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2413902" y="6092839"/>
            <a:ext cx="37058" cy="222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9"/>
              </a:lnSpc>
            </a:pPr>
            <a:r>
              <a:rPr lang="en-US" sz="1350">
                <a:solidFill>
                  <a:srgbClr val="475569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 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14571684" y="6649084"/>
            <a:ext cx="2693136" cy="5337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85"/>
              </a:lnSpc>
            </a:pPr>
            <a:r>
              <a:rPr lang="en-US" b="true" sz="3132">
                <a:solidFill>
                  <a:srgbClr val="FFFFFF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Global Outlook</a:t>
            </a:r>
          </a:p>
        </p:txBody>
      </p:sp>
      <p:sp>
        <p:nvSpPr>
          <p:cNvPr name="TextBox 51" id="51"/>
          <p:cNvSpPr txBox="true"/>
          <p:nvPr/>
        </p:nvSpPr>
        <p:spPr>
          <a:xfrm rot="0">
            <a:off x="1742852" y="5507238"/>
            <a:ext cx="6459289" cy="2526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6"/>
              </a:lnSpc>
            </a:pPr>
            <a:r>
              <a:rPr lang="en-US" sz="1350">
                <a:solidFill>
                  <a:srgbClr val="050503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Extending retail audience targeting into premium streaming and CTV video channels.</a:t>
            </a:r>
          </a:p>
        </p:txBody>
      </p:sp>
      <p:sp>
        <p:nvSpPr>
          <p:cNvPr name="TextBox 52" id="52"/>
          <p:cNvSpPr txBox="true"/>
          <p:nvPr/>
        </p:nvSpPr>
        <p:spPr>
          <a:xfrm rot="0">
            <a:off x="1793081" y="6730062"/>
            <a:ext cx="5790009" cy="222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9"/>
              </a:lnSpc>
            </a:pPr>
            <a:r>
              <a:rPr lang="en-US" sz="1350">
                <a:solidFill>
                  <a:srgbClr val="050503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Evolving from surface ROAS to incrementality and verified closed-loop sales </a:t>
            </a:r>
          </a:p>
        </p:txBody>
      </p:sp>
      <p:sp>
        <p:nvSpPr>
          <p:cNvPr name="TextBox 53" id="53"/>
          <p:cNvSpPr txBox="true"/>
          <p:nvPr/>
        </p:nvSpPr>
        <p:spPr>
          <a:xfrm rot="0">
            <a:off x="7583091" y="6730062"/>
            <a:ext cx="839391" cy="222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9"/>
              </a:lnSpc>
            </a:pPr>
            <a:r>
              <a:rPr lang="en-US" sz="1350" spc="1">
                <a:solidFill>
                  <a:srgbClr val="050503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attribution.</a:t>
            </a:r>
          </a:p>
        </p:txBody>
      </p:sp>
      <p:sp>
        <p:nvSpPr>
          <p:cNvPr name="TextBox 54" id="54"/>
          <p:cNvSpPr txBox="true"/>
          <p:nvPr/>
        </p:nvSpPr>
        <p:spPr>
          <a:xfrm rot="0">
            <a:off x="1728788" y="4315260"/>
            <a:ext cx="6047184" cy="222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9"/>
              </a:lnSpc>
            </a:pPr>
            <a:r>
              <a:rPr lang="en-US" sz="1350">
                <a:solidFill>
                  <a:srgbClr val="050503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Converting physical store networks into media inventory via DOOH screens and </a:t>
            </a:r>
          </a:p>
        </p:txBody>
      </p:sp>
      <p:sp>
        <p:nvSpPr>
          <p:cNvPr name="TextBox 55" id="55"/>
          <p:cNvSpPr txBox="true"/>
          <p:nvPr/>
        </p:nvSpPr>
        <p:spPr>
          <a:xfrm rot="0">
            <a:off x="7763247" y="4315260"/>
            <a:ext cx="849660" cy="222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9"/>
              </a:lnSpc>
            </a:pPr>
            <a:r>
              <a:rPr lang="en-US" sz="1350" spc="2">
                <a:solidFill>
                  <a:srgbClr val="050503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smart POS.</a:t>
            </a:r>
          </a:p>
        </p:txBody>
      </p:sp>
      <p:sp>
        <p:nvSpPr>
          <p:cNvPr name="TextBox 56" id="56"/>
          <p:cNvSpPr txBox="true"/>
          <p:nvPr/>
        </p:nvSpPr>
        <p:spPr>
          <a:xfrm rot="0">
            <a:off x="1793081" y="7969322"/>
            <a:ext cx="6537625" cy="4061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47"/>
              </a:lnSpc>
            </a:pPr>
            <a:r>
              <a:rPr lang="en-US" sz="1350">
                <a:solidFill>
                  <a:srgbClr val="050503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Deploying self-serve DSP stacks and automated campaign tools to scale advertiser adoption.</a:t>
            </a:r>
          </a:p>
        </p:txBody>
      </p:sp>
      <p:sp>
        <p:nvSpPr>
          <p:cNvPr name="TextBox 57" id="57"/>
          <p:cNvSpPr txBox="true"/>
          <p:nvPr/>
        </p:nvSpPr>
        <p:spPr>
          <a:xfrm rot="0">
            <a:off x="1728788" y="3082963"/>
            <a:ext cx="7079456" cy="2526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6"/>
              </a:lnSpc>
            </a:pPr>
            <a:r>
              <a:rPr lang="en-US" sz="1350">
                <a:solidFill>
                  <a:srgbClr val="050503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Monetising first-party shopper segments across open web, programmatic social, and search.</a:t>
            </a:r>
          </a:p>
        </p:txBody>
      </p:sp>
      <p:sp>
        <p:nvSpPr>
          <p:cNvPr name="TextBox 58" id="58"/>
          <p:cNvSpPr txBox="true"/>
          <p:nvPr/>
        </p:nvSpPr>
        <p:spPr>
          <a:xfrm rot="0">
            <a:off x="13514072" y="998063"/>
            <a:ext cx="4466664" cy="450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80"/>
              </a:lnSpc>
            </a:pPr>
            <a:r>
              <a:rPr lang="en-US" sz="2700" b="true">
                <a:solidFill>
                  <a:srgbClr val="00000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2026 Global  Benchmarks</a:t>
            </a:r>
          </a:p>
        </p:txBody>
      </p:sp>
      <p:grpSp>
        <p:nvGrpSpPr>
          <p:cNvPr name="Group 59" id="59"/>
          <p:cNvGrpSpPr/>
          <p:nvPr/>
        </p:nvGrpSpPr>
        <p:grpSpPr>
          <a:xfrm rot="0">
            <a:off x="13415446" y="8876781"/>
            <a:ext cx="4002590" cy="1210916"/>
            <a:chOff x="0" y="0"/>
            <a:chExt cx="5336787" cy="1614555"/>
          </a:xfrm>
        </p:grpSpPr>
        <p:sp>
          <p:nvSpPr>
            <p:cNvPr name="Freeform 60" id="60"/>
            <p:cNvSpPr/>
            <p:nvPr/>
          </p:nvSpPr>
          <p:spPr>
            <a:xfrm flipH="false" flipV="false" rot="0">
              <a:off x="0" y="0"/>
              <a:ext cx="2603683" cy="1614555"/>
            </a:xfrm>
            <a:custGeom>
              <a:avLst/>
              <a:gdLst/>
              <a:ahLst/>
              <a:cxnLst/>
              <a:rect r="r" b="b" t="t" l="l"/>
              <a:pathLst>
                <a:path h="1614555" w="2603683">
                  <a:moveTo>
                    <a:pt x="0" y="0"/>
                  </a:moveTo>
                  <a:lnTo>
                    <a:pt x="2603683" y="0"/>
                  </a:lnTo>
                  <a:lnTo>
                    <a:pt x="2603683" y="1614555"/>
                  </a:lnTo>
                  <a:lnTo>
                    <a:pt x="0" y="16145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/>
              <a:stretch>
                <a:fillRect l="-3268" t="-49553" r="-3595" b="-22780"/>
              </a:stretch>
            </a:blipFill>
          </p:spPr>
        </p:sp>
        <p:sp>
          <p:nvSpPr>
            <p:cNvPr name="Freeform 61" id="61"/>
            <p:cNvSpPr/>
            <p:nvPr/>
          </p:nvSpPr>
          <p:spPr>
            <a:xfrm flipH="false" flipV="false" rot="0">
              <a:off x="3057926" y="89888"/>
              <a:ext cx="2278861" cy="878366"/>
            </a:xfrm>
            <a:custGeom>
              <a:avLst/>
              <a:gdLst/>
              <a:ahLst/>
              <a:cxnLst/>
              <a:rect r="r" b="b" t="t" l="l"/>
              <a:pathLst>
                <a:path h="878366" w="2278861">
                  <a:moveTo>
                    <a:pt x="0" y="0"/>
                  </a:moveTo>
                  <a:lnTo>
                    <a:pt x="2278861" y="0"/>
                  </a:lnTo>
                  <a:lnTo>
                    <a:pt x="2278861" y="878366"/>
                  </a:lnTo>
                  <a:lnTo>
                    <a:pt x="0" y="8783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0"/>
              <a:stretch>
                <a:fillRect l="0" t="0" r="0" b="0"/>
              </a:stretch>
            </a:blipFill>
          </p:spPr>
        </p:sp>
        <p:sp>
          <p:nvSpPr>
            <p:cNvPr name="AutoShape 62" id="62"/>
            <p:cNvSpPr/>
            <p:nvPr/>
          </p:nvSpPr>
          <p:spPr>
            <a:xfrm flipV="true">
              <a:off x="2854458" y="81279"/>
              <a:ext cx="0" cy="886975"/>
            </a:xfrm>
            <a:prstGeom prst="line">
              <a:avLst/>
            </a:prstGeom>
            <a:ln cap="flat" w="14913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0"/>
            <a:ext cx="18288000" cy="10287000"/>
            <a:chOff x="0" y="0"/>
            <a:chExt cx="16256000" cy="91440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952984" y="837248"/>
            <a:ext cx="3361134" cy="394249"/>
          </a:xfrm>
          <a:custGeom>
            <a:avLst/>
            <a:gdLst/>
            <a:ahLst/>
            <a:cxnLst/>
            <a:rect r="r" b="b" t="t" l="l"/>
            <a:pathLst>
              <a:path h="394249" w="3361134">
                <a:moveTo>
                  <a:pt x="0" y="0"/>
                </a:moveTo>
                <a:lnTo>
                  <a:pt x="3361134" y="0"/>
                </a:lnTo>
                <a:lnTo>
                  <a:pt x="3361134" y="394249"/>
                </a:lnTo>
                <a:lnTo>
                  <a:pt x="0" y="39424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89907" y="2824118"/>
            <a:ext cx="15917426" cy="5763023"/>
          </a:xfrm>
          <a:custGeom>
            <a:avLst/>
            <a:gdLst/>
            <a:ahLst/>
            <a:cxnLst/>
            <a:rect r="r" b="b" t="t" l="l"/>
            <a:pathLst>
              <a:path h="5763023" w="15917426">
                <a:moveTo>
                  <a:pt x="0" y="0"/>
                </a:moveTo>
                <a:lnTo>
                  <a:pt x="15917427" y="0"/>
                </a:lnTo>
                <a:lnTo>
                  <a:pt x="15917427" y="5763023"/>
                </a:lnTo>
                <a:lnTo>
                  <a:pt x="0" y="576302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  <a:ln cap="rnd">
            <a:noFill/>
            <a:prstDash val="solid"/>
            <a:round/>
          </a:ln>
        </p:spPr>
      </p:sp>
      <p:sp>
        <p:nvSpPr>
          <p:cNvPr name="Freeform 7" id="7"/>
          <p:cNvSpPr/>
          <p:nvPr/>
        </p:nvSpPr>
        <p:spPr>
          <a:xfrm flipH="false" flipV="false" rot="0">
            <a:off x="4510465" y="4751951"/>
            <a:ext cx="815022" cy="347387"/>
          </a:xfrm>
          <a:custGeom>
            <a:avLst/>
            <a:gdLst/>
            <a:ahLst/>
            <a:cxnLst/>
            <a:rect r="r" b="b" t="t" l="l"/>
            <a:pathLst>
              <a:path h="347387" w="815022">
                <a:moveTo>
                  <a:pt x="0" y="0"/>
                </a:moveTo>
                <a:lnTo>
                  <a:pt x="815023" y="0"/>
                </a:lnTo>
                <a:lnTo>
                  <a:pt x="815023" y="347386"/>
                </a:lnTo>
                <a:lnTo>
                  <a:pt x="0" y="34738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4510465" y="5727306"/>
            <a:ext cx="921911" cy="347387"/>
          </a:xfrm>
          <a:custGeom>
            <a:avLst/>
            <a:gdLst/>
            <a:ahLst/>
            <a:cxnLst/>
            <a:rect r="r" b="b" t="t" l="l"/>
            <a:pathLst>
              <a:path h="347387" w="921911">
                <a:moveTo>
                  <a:pt x="0" y="0"/>
                </a:moveTo>
                <a:lnTo>
                  <a:pt x="921911" y="0"/>
                </a:lnTo>
                <a:lnTo>
                  <a:pt x="921911" y="347386"/>
                </a:lnTo>
                <a:lnTo>
                  <a:pt x="0" y="34738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4510465" y="6562369"/>
            <a:ext cx="815022" cy="347387"/>
          </a:xfrm>
          <a:custGeom>
            <a:avLst/>
            <a:gdLst/>
            <a:ahLst/>
            <a:cxnLst/>
            <a:rect r="r" b="b" t="t" l="l"/>
            <a:pathLst>
              <a:path h="347387" w="815022">
                <a:moveTo>
                  <a:pt x="0" y="0"/>
                </a:moveTo>
                <a:lnTo>
                  <a:pt x="815023" y="0"/>
                </a:lnTo>
                <a:lnTo>
                  <a:pt x="815023" y="347387"/>
                </a:lnTo>
                <a:lnTo>
                  <a:pt x="0" y="34738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4510465" y="7951916"/>
            <a:ext cx="815022" cy="347387"/>
          </a:xfrm>
          <a:custGeom>
            <a:avLst/>
            <a:gdLst/>
            <a:ahLst/>
            <a:cxnLst/>
            <a:rect r="r" b="b" t="t" l="l"/>
            <a:pathLst>
              <a:path h="347387" w="815022">
                <a:moveTo>
                  <a:pt x="0" y="0"/>
                </a:moveTo>
                <a:lnTo>
                  <a:pt x="815023" y="0"/>
                </a:lnTo>
                <a:lnTo>
                  <a:pt x="815023" y="347386"/>
                </a:lnTo>
                <a:lnTo>
                  <a:pt x="0" y="34738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759145" y="3142366"/>
            <a:ext cx="1717100" cy="3145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51"/>
              </a:lnSpc>
            </a:pPr>
            <a:r>
              <a:rPr lang="en-US" b="true" sz="1893">
                <a:solidFill>
                  <a:srgbClr val="FFFFFF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Capability Pillar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4319857" y="3116045"/>
            <a:ext cx="2649031" cy="3145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51"/>
              </a:lnSpc>
            </a:pPr>
            <a:r>
              <a:rPr lang="en-US" b="true" sz="1893">
                <a:solidFill>
                  <a:srgbClr val="FFFFFF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Global Mature Networks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7520758" y="3116045"/>
            <a:ext cx="1549670" cy="3145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51"/>
              </a:lnSpc>
            </a:pPr>
            <a:r>
              <a:rPr lang="en-US" b="true" sz="1893">
                <a:solidFill>
                  <a:srgbClr val="FFFFFF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 SA Readiness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1646783" y="3116045"/>
            <a:ext cx="1811462" cy="3145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51"/>
              </a:lnSpc>
            </a:pPr>
            <a:r>
              <a:rPr lang="en-US" b="true" sz="1893">
                <a:solidFill>
                  <a:srgbClr val="FFFFFF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Strategic Impact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759145" y="7119077"/>
            <a:ext cx="2736713" cy="3549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5"/>
              </a:lnSpc>
            </a:pPr>
            <a:r>
              <a:rPr lang="en-US" b="true" sz="2104">
                <a:solidFill>
                  <a:srgbClr val="00000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Incrementality Testing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59145" y="4518295"/>
            <a:ext cx="3278043" cy="3549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5"/>
              </a:lnSpc>
            </a:pPr>
            <a:r>
              <a:rPr lang="en-US" b="true" sz="2104">
                <a:solidFill>
                  <a:srgbClr val="00000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Offsite Audience Extension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759145" y="6374681"/>
            <a:ext cx="3291613" cy="3549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5"/>
              </a:lnSpc>
            </a:pPr>
            <a:r>
              <a:rPr lang="en-US" b="true" sz="2104">
                <a:solidFill>
                  <a:srgbClr val="00000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Closed-Loop Measurement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759145" y="7916917"/>
            <a:ext cx="3398919" cy="3549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5"/>
              </a:lnSpc>
            </a:pPr>
            <a:r>
              <a:rPr lang="en-US" b="true" sz="2104">
                <a:solidFill>
                  <a:srgbClr val="00000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Self-Serve Buying Platforms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759145" y="3743668"/>
            <a:ext cx="3560712" cy="3549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5"/>
              </a:lnSpc>
            </a:pPr>
            <a:r>
              <a:rPr lang="en-US" b="true" sz="2104">
                <a:solidFill>
                  <a:srgbClr val="00000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Sponsored Search / Products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759145" y="5523397"/>
            <a:ext cx="3655492" cy="3549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5"/>
              </a:lnSpc>
            </a:pPr>
            <a:r>
              <a:rPr lang="en-US" b="true" sz="2104">
                <a:solidFill>
                  <a:srgbClr val="00000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In-Store Digital Media &amp; Audio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815005" y="7986856"/>
            <a:ext cx="4976146" cy="312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52"/>
              </a:lnSpc>
            </a:pPr>
            <a:r>
              <a:rPr lang="en-US" sz="1823">
                <a:solidFill>
                  <a:srgbClr val="000000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Crucial requirement for programmatic scalability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9815005" y="6503001"/>
            <a:ext cx="5781147" cy="312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52"/>
              </a:lnSpc>
            </a:pPr>
            <a:r>
              <a:rPr lang="en-US" sz="1823">
                <a:solidFill>
                  <a:srgbClr val="000000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Essential barrier to secure non-endemic digital ad spend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815005" y="7264821"/>
            <a:ext cx="5820813" cy="312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52"/>
              </a:lnSpc>
            </a:pPr>
            <a:r>
              <a:rPr lang="en-US" sz="1823">
                <a:solidFill>
                  <a:srgbClr val="000000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Key focus point as brand budget accountability sharpens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9815005" y="3934676"/>
            <a:ext cx="5891376" cy="312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52"/>
              </a:lnSpc>
            </a:pPr>
            <a:r>
              <a:rPr lang="en-US" sz="1823">
                <a:solidFill>
                  <a:srgbClr val="000000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Primary revenue engine for top SA e-commerce networks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9815005" y="5647886"/>
            <a:ext cx="6095340" cy="312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52"/>
              </a:lnSpc>
            </a:pPr>
            <a:r>
              <a:rPr lang="en-US" sz="1823">
                <a:solidFill>
                  <a:srgbClr val="000000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Driven by massive physical footfall in Boxer &amp; PEP networks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9815005" y="4713851"/>
            <a:ext cx="6362769" cy="312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52"/>
              </a:lnSpc>
            </a:pPr>
            <a:r>
              <a:rPr lang="en-US" sz="1823">
                <a:solidFill>
                  <a:srgbClr val="000000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Scaling rapidly via programmatic social &amp; display partnerships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289587" y="861766"/>
            <a:ext cx="8709571" cy="808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640"/>
              </a:lnSpc>
            </a:pPr>
            <a:r>
              <a:rPr lang="en-US" b="true" sz="4743" spc="9">
                <a:solidFill>
                  <a:srgbClr val="0F172A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Capability Maturity Comparison</a:t>
            </a:r>
          </a:p>
        </p:txBody>
      </p:sp>
      <p:grpSp>
        <p:nvGrpSpPr>
          <p:cNvPr name="Group 28" id="28"/>
          <p:cNvGrpSpPr/>
          <p:nvPr/>
        </p:nvGrpSpPr>
        <p:grpSpPr>
          <a:xfrm rot="0">
            <a:off x="13582713" y="854264"/>
            <a:ext cx="5445781" cy="783041"/>
            <a:chOff x="0" y="0"/>
            <a:chExt cx="1434280" cy="206233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1434280" cy="206233"/>
            </a:xfrm>
            <a:custGeom>
              <a:avLst/>
              <a:gdLst/>
              <a:ahLst/>
              <a:cxnLst/>
              <a:rect r="r" b="b" t="t" l="l"/>
              <a:pathLst>
                <a:path h="206233" w="1434280">
                  <a:moveTo>
                    <a:pt x="57576" y="0"/>
                  </a:moveTo>
                  <a:lnTo>
                    <a:pt x="1376703" y="0"/>
                  </a:lnTo>
                  <a:cubicBezTo>
                    <a:pt x="1391974" y="0"/>
                    <a:pt x="1406618" y="6066"/>
                    <a:pt x="1417416" y="16864"/>
                  </a:cubicBezTo>
                  <a:cubicBezTo>
                    <a:pt x="1428214" y="27661"/>
                    <a:pt x="1434280" y="42306"/>
                    <a:pt x="1434280" y="57576"/>
                  </a:cubicBezTo>
                  <a:lnTo>
                    <a:pt x="1434280" y="148657"/>
                  </a:lnTo>
                  <a:cubicBezTo>
                    <a:pt x="1434280" y="180455"/>
                    <a:pt x="1408502" y="206233"/>
                    <a:pt x="1376703" y="206233"/>
                  </a:cubicBezTo>
                  <a:lnTo>
                    <a:pt x="57576" y="206233"/>
                  </a:lnTo>
                  <a:cubicBezTo>
                    <a:pt x="25778" y="206233"/>
                    <a:pt x="0" y="180455"/>
                    <a:pt x="0" y="148657"/>
                  </a:cubicBezTo>
                  <a:lnTo>
                    <a:pt x="0" y="57576"/>
                  </a:lnTo>
                  <a:cubicBezTo>
                    <a:pt x="0" y="25778"/>
                    <a:pt x="25778" y="0"/>
                    <a:pt x="57576" y="0"/>
                  </a:cubicBezTo>
                  <a:close/>
                </a:path>
              </a:pathLst>
            </a:custGeom>
            <a:solidFill>
              <a:srgbClr val="FFA400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38100"/>
              <a:ext cx="1434280" cy="2443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31" id="31"/>
          <p:cNvSpPr txBox="true"/>
          <p:nvPr/>
        </p:nvSpPr>
        <p:spPr>
          <a:xfrm rot="0">
            <a:off x="13847454" y="999187"/>
            <a:ext cx="4466664" cy="450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80"/>
              </a:lnSpc>
            </a:pPr>
            <a:r>
              <a:rPr lang="en-US" sz="2700" b="true">
                <a:solidFill>
                  <a:srgbClr val="00000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SA vs Global  Capabilities</a:t>
            </a:r>
          </a:p>
        </p:txBody>
      </p:sp>
      <p:sp>
        <p:nvSpPr>
          <p:cNvPr name="Freeform 32" id="32"/>
          <p:cNvSpPr/>
          <p:nvPr/>
        </p:nvSpPr>
        <p:spPr>
          <a:xfrm flipH="false" flipV="false" rot="0">
            <a:off x="-83409" y="587449"/>
            <a:ext cx="2052768" cy="1450857"/>
          </a:xfrm>
          <a:custGeom>
            <a:avLst/>
            <a:gdLst/>
            <a:ahLst/>
            <a:cxnLst/>
            <a:rect r="r" b="b" t="t" l="l"/>
            <a:pathLst>
              <a:path h="1450857" w="2052768">
                <a:moveTo>
                  <a:pt x="0" y="0"/>
                </a:moveTo>
                <a:lnTo>
                  <a:pt x="2052768" y="0"/>
                </a:lnTo>
                <a:lnTo>
                  <a:pt x="2052768" y="1450857"/>
                </a:lnTo>
                <a:lnTo>
                  <a:pt x="0" y="1450857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grpSp>
        <p:nvGrpSpPr>
          <p:cNvPr name="Group 33" id="33"/>
          <p:cNvGrpSpPr/>
          <p:nvPr/>
        </p:nvGrpSpPr>
        <p:grpSpPr>
          <a:xfrm rot="0">
            <a:off x="4510465" y="3819796"/>
            <a:ext cx="1633897" cy="425363"/>
            <a:chOff x="0" y="0"/>
            <a:chExt cx="2178530" cy="567150"/>
          </a:xfrm>
        </p:grpSpPr>
        <p:grpSp>
          <p:nvGrpSpPr>
            <p:cNvPr name="Group 34" id="34"/>
            <p:cNvGrpSpPr/>
            <p:nvPr/>
          </p:nvGrpSpPr>
          <p:grpSpPr>
            <a:xfrm rot="0">
              <a:off x="0" y="0"/>
              <a:ext cx="2178530" cy="567150"/>
              <a:chOff x="0" y="0"/>
              <a:chExt cx="416369" cy="108396"/>
            </a:xfrm>
          </p:grpSpPr>
          <p:sp>
            <p:nvSpPr>
              <p:cNvPr name="Freeform 35" id="35"/>
              <p:cNvSpPr/>
              <p:nvPr/>
            </p:nvSpPr>
            <p:spPr>
              <a:xfrm flipH="false" flipV="false" rot="0">
                <a:off x="0" y="0"/>
                <a:ext cx="416369" cy="108396"/>
              </a:xfrm>
              <a:custGeom>
                <a:avLst/>
                <a:gdLst/>
                <a:ahLst/>
                <a:cxnLst/>
                <a:rect r="r" b="b" t="t" l="l"/>
                <a:pathLst>
                  <a:path h="108396" w="416369">
                    <a:moveTo>
                      <a:pt x="54198" y="0"/>
                    </a:moveTo>
                    <a:lnTo>
                      <a:pt x="362171" y="0"/>
                    </a:lnTo>
                    <a:cubicBezTo>
                      <a:pt x="376545" y="0"/>
                      <a:pt x="390331" y="5710"/>
                      <a:pt x="400495" y="15874"/>
                    </a:cubicBezTo>
                    <a:cubicBezTo>
                      <a:pt x="410659" y="26038"/>
                      <a:pt x="416369" y="39824"/>
                      <a:pt x="416369" y="54198"/>
                    </a:cubicBezTo>
                    <a:lnTo>
                      <a:pt x="416369" y="54198"/>
                    </a:lnTo>
                    <a:cubicBezTo>
                      <a:pt x="416369" y="68572"/>
                      <a:pt x="410659" y="82358"/>
                      <a:pt x="400495" y="92522"/>
                    </a:cubicBezTo>
                    <a:cubicBezTo>
                      <a:pt x="390331" y="102686"/>
                      <a:pt x="376545" y="108396"/>
                      <a:pt x="362171" y="108396"/>
                    </a:cubicBezTo>
                    <a:lnTo>
                      <a:pt x="54198" y="108396"/>
                    </a:lnTo>
                    <a:cubicBezTo>
                      <a:pt x="39824" y="108396"/>
                      <a:pt x="26038" y="102686"/>
                      <a:pt x="15874" y="92522"/>
                    </a:cubicBezTo>
                    <a:cubicBezTo>
                      <a:pt x="5710" y="82358"/>
                      <a:pt x="0" y="68572"/>
                      <a:pt x="0" y="54198"/>
                    </a:cubicBezTo>
                    <a:lnTo>
                      <a:pt x="0" y="54198"/>
                    </a:lnTo>
                    <a:cubicBezTo>
                      <a:pt x="0" y="39824"/>
                      <a:pt x="5710" y="26038"/>
                      <a:pt x="15874" y="15874"/>
                    </a:cubicBezTo>
                    <a:cubicBezTo>
                      <a:pt x="26038" y="5710"/>
                      <a:pt x="39824" y="0"/>
                      <a:pt x="54198" y="0"/>
                    </a:cubicBezTo>
                    <a:close/>
                  </a:path>
                </a:pathLst>
              </a:custGeom>
              <a:solidFill>
                <a:srgbClr val="66CDB7"/>
              </a:solidFill>
            </p:spPr>
          </p:sp>
          <p:sp>
            <p:nvSpPr>
              <p:cNvPr name="TextBox 36" id="36"/>
              <p:cNvSpPr txBox="true"/>
              <p:nvPr/>
            </p:nvSpPr>
            <p:spPr>
              <a:xfrm>
                <a:off x="0" y="-38100"/>
                <a:ext cx="416369" cy="146496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37" id="37"/>
            <p:cNvSpPr txBox="true"/>
            <p:nvPr/>
          </p:nvSpPr>
          <p:spPr>
            <a:xfrm rot="0">
              <a:off x="305138" y="-57150"/>
              <a:ext cx="1610159" cy="61236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906"/>
                </a:lnSpc>
              </a:pPr>
              <a:r>
                <a:rPr lang="en-US" b="true" sz="2790">
                  <a:solidFill>
                    <a:srgbClr val="E8ECF4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Mature</a:t>
              </a: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7186464" y="3869788"/>
            <a:ext cx="2483603" cy="325380"/>
            <a:chOff x="0" y="0"/>
            <a:chExt cx="3311471" cy="433840"/>
          </a:xfrm>
        </p:grpSpPr>
        <p:grpSp>
          <p:nvGrpSpPr>
            <p:cNvPr name="Group 39" id="39"/>
            <p:cNvGrpSpPr/>
            <p:nvPr/>
          </p:nvGrpSpPr>
          <p:grpSpPr>
            <a:xfrm rot="0">
              <a:off x="0" y="0"/>
              <a:ext cx="3311471" cy="433840"/>
              <a:chOff x="0" y="0"/>
              <a:chExt cx="1201384" cy="157395"/>
            </a:xfrm>
          </p:grpSpPr>
          <p:sp>
            <p:nvSpPr>
              <p:cNvPr name="Freeform 40" id="40"/>
              <p:cNvSpPr/>
              <p:nvPr/>
            </p:nvSpPr>
            <p:spPr>
              <a:xfrm flipH="false" flipV="false" rot="0">
                <a:off x="0" y="0"/>
                <a:ext cx="1201384" cy="157395"/>
              </a:xfrm>
              <a:custGeom>
                <a:avLst/>
                <a:gdLst/>
                <a:ahLst/>
                <a:cxnLst/>
                <a:rect r="r" b="b" t="t" l="l"/>
                <a:pathLst>
                  <a:path h="157395" w="1201384">
                    <a:moveTo>
                      <a:pt x="32795" y="0"/>
                    </a:moveTo>
                    <a:lnTo>
                      <a:pt x="1168590" y="0"/>
                    </a:lnTo>
                    <a:cubicBezTo>
                      <a:pt x="1177287" y="0"/>
                      <a:pt x="1185629" y="3455"/>
                      <a:pt x="1191779" y="9605"/>
                    </a:cubicBezTo>
                    <a:cubicBezTo>
                      <a:pt x="1197929" y="15755"/>
                      <a:pt x="1201384" y="24097"/>
                      <a:pt x="1201384" y="32795"/>
                    </a:cubicBezTo>
                    <a:lnTo>
                      <a:pt x="1201384" y="124600"/>
                    </a:lnTo>
                    <a:cubicBezTo>
                      <a:pt x="1201384" y="142712"/>
                      <a:pt x="1186702" y="157395"/>
                      <a:pt x="1168590" y="157395"/>
                    </a:cubicBezTo>
                    <a:lnTo>
                      <a:pt x="32795" y="157395"/>
                    </a:lnTo>
                    <a:cubicBezTo>
                      <a:pt x="14683" y="157395"/>
                      <a:pt x="0" y="142712"/>
                      <a:pt x="0" y="124600"/>
                    </a:cubicBezTo>
                    <a:lnTo>
                      <a:pt x="0" y="32795"/>
                    </a:lnTo>
                    <a:cubicBezTo>
                      <a:pt x="0" y="14683"/>
                      <a:pt x="14683" y="0"/>
                      <a:pt x="32795" y="0"/>
                    </a:cubicBezTo>
                    <a:close/>
                  </a:path>
                </a:pathLst>
              </a:custGeom>
              <a:solidFill>
                <a:srgbClr val="FFBB4D"/>
              </a:solidFill>
            </p:spPr>
          </p:sp>
          <p:sp>
            <p:nvSpPr>
              <p:cNvPr name="TextBox 41" id="41"/>
              <p:cNvSpPr txBox="true"/>
              <p:nvPr/>
            </p:nvSpPr>
            <p:spPr>
              <a:xfrm>
                <a:off x="0" y="-38100"/>
                <a:ext cx="1201384" cy="195495"/>
              </a:xfrm>
              <a:prstGeom prst="rect">
                <a:avLst/>
              </a:prstGeom>
            </p:spPr>
            <p:txBody>
              <a:bodyPr anchor="ctr" rtlCol="false" tIns="29577" lIns="29577" bIns="29577" rIns="29577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sp>
          <p:nvSpPr>
            <p:cNvPr name="TextBox 42" id="42"/>
            <p:cNvSpPr txBox="true"/>
            <p:nvPr/>
          </p:nvSpPr>
          <p:spPr>
            <a:xfrm rot="0">
              <a:off x="196645" y="-28575"/>
              <a:ext cx="2953810" cy="45612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963"/>
                </a:lnSpc>
              </a:pPr>
              <a:r>
                <a:rPr lang="en-US" b="true" sz="1402">
                  <a:solidFill>
                    <a:srgbClr val="FFFFFF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Selective Maturity</a:t>
              </a:r>
            </a:p>
          </p:txBody>
        </p:sp>
      </p:grpSp>
      <p:grpSp>
        <p:nvGrpSpPr>
          <p:cNvPr name="Group 43" id="43"/>
          <p:cNvGrpSpPr/>
          <p:nvPr/>
        </p:nvGrpSpPr>
        <p:grpSpPr>
          <a:xfrm rot="0">
            <a:off x="4521900" y="7224740"/>
            <a:ext cx="1836702" cy="430206"/>
            <a:chOff x="0" y="0"/>
            <a:chExt cx="2448936" cy="573608"/>
          </a:xfrm>
        </p:grpSpPr>
        <p:grpSp>
          <p:nvGrpSpPr>
            <p:cNvPr name="Group 44" id="44"/>
            <p:cNvGrpSpPr/>
            <p:nvPr/>
          </p:nvGrpSpPr>
          <p:grpSpPr>
            <a:xfrm rot="0">
              <a:off x="0" y="0"/>
              <a:ext cx="2448936" cy="573608"/>
              <a:chOff x="0" y="0"/>
              <a:chExt cx="620584" cy="145358"/>
            </a:xfrm>
          </p:grpSpPr>
          <p:sp>
            <p:nvSpPr>
              <p:cNvPr name="Freeform 45" id="45"/>
              <p:cNvSpPr/>
              <p:nvPr/>
            </p:nvSpPr>
            <p:spPr>
              <a:xfrm flipH="false" flipV="false" rot="0">
                <a:off x="0" y="0"/>
                <a:ext cx="620584" cy="145358"/>
              </a:xfrm>
              <a:custGeom>
                <a:avLst/>
                <a:gdLst/>
                <a:ahLst/>
                <a:cxnLst/>
                <a:rect r="r" b="b" t="t" l="l"/>
                <a:pathLst>
                  <a:path h="145358" w="620584">
                    <a:moveTo>
                      <a:pt x="36964" y="0"/>
                    </a:moveTo>
                    <a:lnTo>
                      <a:pt x="583620" y="0"/>
                    </a:lnTo>
                    <a:cubicBezTo>
                      <a:pt x="593423" y="0"/>
                      <a:pt x="602825" y="3894"/>
                      <a:pt x="609757" y="10826"/>
                    </a:cubicBezTo>
                    <a:cubicBezTo>
                      <a:pt x="616689" y="17758"/>
                      <a:pt x="620584" y="27160"/>
                      <a:pt x="620584" y="36964"/>
                    </a:cubicBezTo>
                    <a:lnTo>
                      <a:pt x="620584" y="108394"/>
                    </a:lnTo>
                    <a:cubicBezTo>
                      <a:pt x="620584" y="118198"/>
                      <a:pt x="616689" y="127599"/>
                      <a:pt x="609757" y="134531"/>
                    </a:cubicBezTo>
                    <a:cubicBezTo>
                      <a:pt x="602825" y="141463"/>
                      <a:pt x="593423" y="145358"/>
                      <a:pt x="583620" y="145358"/>
                    </a:cubicBezTo>
                    <a:lnTo>
                      <a:pt x="36964" y="145358"/>
                    </a:lnTo>
                    <a:cubicBezTo>
                      <a:pt x="27160" y="145358"/>
                      <a:pt x="17758" y="141463"/>
                      <a:pt x="10826" y="134531"/>
                    </a:cubicBezTo>
                    <a:cubicBezTo>
                      <a:pt x="3894" y="127599"/>
                      <a:pt x="0" y="118198"/>
                      <a:pt x="0" y="108394"/>
                    </a:cubicBezTo>
                    <a:lnTo>
                      <a:pt x="0" y="36964"/>
                    </a:lnTo>
                    <a:cubicBezTo>
                      <a:pt x="0" y="27160"/>
                      <a:pt x="3894" y="17758"/>
                      <a:pt x="10826" y="10826"/>
                    </a:cubicBezTo>
                    <a:cubicBezTo>
                      <a:pt x="17758" y="3894"/>
                      <a:pt x="27160" y="0"/>
                      <a:pt x="36964" y="0"/>
                    </a:cubicBezTo>
                    <a:close/>
                  </a:path>
                </a:pathLst>
              </a:custGeom>
              <a:solidFill>
                <a:srgbClr val="FFBB4D"/>
              </a:solidFill>
            </p:spPr>
          </p:sp>
          <p:sp>
            <p:nvSpPr>
              <p:cNvPr name="TextBox 46" id="46"/>
              <p:cNvSpPr txBox="true"/>
              <p:nvPr/>
            </p:nvSpPr>
            <p:spPr>
              <a:xfrm>
                <a:off x="0" y="-38100"/>
                <a:ext cx="620584" cy="18345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sp>
          <p:nvSpPr>
            <p:cNvPr name="TextBox 47" id="47"/>
            <p:cNvSpPr txBox="true"/>
            <p:nvPr/>
          </p:nvSpPr>
          <p:spPr>
            <a:xfrm rot="0">
              <a:off x="343013" y="-47625"/>
              <a:ext cx="1810017" cy="61223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605"/>
                </a:lnSpc>
              </a:pPr>
              <a:r>
                <a:rPr lang="en-US" b="true" sz="1860">
                  <a:solidFill>
                    <a:srgbClr val="F8FAFC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Growing</a:t>
              </a:r>
            </a:p>
          </p:txBody>
        </p:sp>
      </p:grpSp>
      <p:grpSp>
        <p:nvGrpSpPr>
          <p:cNvPr name="Group 48" id="48"/>
          <p:cNvGrpSpPr/>
          <p:nvPr/>
        </p:nvGrpSpPr>
        <p:grpSpPr>
          <a:xfrm rot="0">
            <a:off x="4521900" y="4622013"/>
            <a:ext cx="1633897" cy="425363"/>
            <a:chOff x="0" y="0"/>
            <a:chExt cx="2178530" cy="567150"/>
          </a:xfrm>
        </p:grpSpPr>
        <p:grpSp>
          <p:nvGrpSpPr>
            <p:cNvPr name="Group 49" id="49"/>
            <p:cNvGrpSpPr/>
            <p:nvPr/>
          </p:nvGrpSpPr>
          <p:grpSpPr>
            <a:xfrm rot="0">
              <a:off x="0" y="0"/>
              <a:ext cx="2178530" cy="567150"/>
              <a:chOff x="0" y="0"/>
              <a:chExt cx="416369" cy="108396"/>
            </a:xfrm>
          </p:grpSpPr>
          <p:sp>
            <p:nvSpPr>
              <p:cNvPr name="Freeform 50" id="50"/>
              <p:cNvSpPr/>
              <p:nvPr/>
            </p:nvSpPr>
            <p:spPr>
              <a:xfrm flipH="false" flipV="false" rot="0">
                <a:off x="0" y="0"/>
                <a:ext cx="416369" cy="108396"/>
              </a:xfrm>
              <a:custGeom>
                <a:avLst/>
                <a:gdLst/>
                <a:ahLst/>
                <a:cxnLst/>
                <a:rect r="r" b="b" t="t" l="l"/>
                <a:pathLst>
                  <a:path h="108396" w="416369">
                    <a:moveTo>
                      <a:pt x="54198" y="0"/>
                    </a:moveTo>
                    <a:lnTo>
                      <a:pt x="362171" y="0"/>
                    </a:lnTo>
                    <a:cubicBezTo>
                      <a:pt x="376545" y="0"/>
                      <a:pt x="390331" y="5710"/>
                      <a:pt x="400495" y="15874"/>
                    </a:cubicBezTo>
                    <a:cubicBezTo>
                      <a:pt x="410659" y="26038"/>
                      <a:pt x="416369" y="39824"/>
                      <a:pt x="416369" y="54198"/>
                    </a:cubicBezTo>
                    <a:lnTo>
                      <a:pt x="416369" y="54198"/>
                    </a:lnTo>
                    <a:cubicBezTo>
                      <a:pt x="416369" y="68572"/>
                      <a:pt x="410659" y="82358"/>
                      <a:pt x="400495" y="92522"/>
                    </a:cubicBezTo>
                    <a:cubicBezTo>
                      <a:pt x="390331" y="102686"/>
                      <a:pt x="376545" y="108396"/>
                      <a:pt x="362171" y="108396"/>
                    </a:cubicBezTo>
                    <a:lnTo>
                      <a:pt x="54198" y="108396"/>
                    </a:lnTo>
                    <a:cubicBezTo>
                      <a:pt x="39824" y="108396"/>
                      <a:pt x="26038" y="102686"/>
                      <a:pt x="15874" y="92522"/>
                    </a:cubicBezTo>
                    <a:cubicBezTo>
                      <a:pt x="5710" y="82358"/>
                      <a:pt x="0" y="68572"/>
                      <a:pt x="0" y="54198"/>
                    </a:cubicBezTo>
                    <a:lnTo>
                      <a:pt x="0" y="54198"/>
                    </a:lnTo>
                    <a:cubicBezTo>
                      <a:pt x="0" y="39824"/>
                      <a:pt x="5710" y="26038"/>
                      <a:pt x="15874" y="15874"/>
                    </a:cubicBezTo>
                    <a:cubicBezTo>
                      <a:pt x="26038" y="5710"/>
                      <a:pt x="39824" y="0"/>
                      <a:pt x="54198" y="0"/>
                    </a:cubicBezTo>
                    <a:close/>
                  </a:path>
                </a:pathLst>
              </a:custGeom>
              <a:solidFill>
                <a:srgbClr val="66CDB7"/>
              </a:solidFill>
            </p:spPr>
          </p:sp>
          <p:sp>
            <p:nvSpPr>
              <p:cNvPr name="TextBox 51" id="51"/>
              <p:cNvSpPr txBox="true"/>
              <p:nvPr/>
            </p:nvSpPr>
            <p:spPr>
              <a:xfrm>
                <a:off x="0" y="-38100"/>
                <a:ext cx="416369" cy="146496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52" id="52"/>
            <p:cNvSpPr txBox="true"/>
            <p:nvPr/>
          </p:nvSpPr>
          <p:spPr>
            <a:xfrm rot="0">
              <a:off x="305138" y="-57150"/>
              <a:ext cx="1610159" cy="61236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906"/>
                </a:lnSpc>
              </a:pPr>
              <a:r>
                <a:rPr lang="en-US" b="true" sz="2790">
                  <a:solidFill>
                    <a:srgbClr val="E8ECF4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Mature</a:t>
              </a:r>
            </a:p>
          </p:txBody>
        </p:sp>
      </p:grpSp>
      <p:grpSp>
        <p:nvGrpSpPr>
          <p:cNvPr name="Group 53" id="53"/>
          <p:cNvGrpSpPr/>
          <p:nvPr/>
        </p:nvGrpSpPr>
        <p:grpSpPr>
          <a:xfrm rot="0">
            <a:off x="4521900" y="6559479"/>
            <a:ext cx="1633897" cy="425363"/>
            <a:chOff x="0" y="0"/>
            <a:chExt cx="2178530" cy="567150"/>
          </a:xfrm>
        </p:grpSpPr>
        <p:grpSp>
          <p:nvGrpSpPr>
            <p:cNvPr name="Group 54" id="54"/>
            <p:cNvGrpSpPr/>
            <p:nvPr/>
          </p:nvGrpSpPr>
          <p:grpSpPr>
            <a:xfrm rot="0">
              <a:off x="0" y="0"/>
              <a:ext cx="2178530" cy="567150"/>
              <a:chOff x="0" y="0"/>
              <a:chExt cx="416369" cy="108396"/>
            </a:xfrm>
          </p:grpSpPr>
          <p:sp>
            <p:nvSpPr>
              <p:cNvPr name="Freeform 55" id="55"/>
              <p:cNvSpPr/>
              <p:nvPr/>
            </p:nvSpPr>
            <p:spPr>
              <a:xfrm flipH="false" flipV="false" rot="0">
                <a:off x="0" y="0"/>
                <a:ext cx="416369" cy="108396"/>
              </a:xfrm>
              <a:custGeom>
                <a:avLst/>
                <a:gdLst/>
                <a:ahLst/>
                <a:cxnLst/>
                <a:rect r="r" b="b" t="t" l="l"/>
                <a:pathLst>
                  <a:path h="108396" w="416369">
                    <a:moveTo>
                      <a:pt x="54198" y="0"/>
                    </a:moveTo>
                    <a:lnTo>
                      <a:pt x="362171" y="0"/>
                    </a:lnTo>
                    <a:cubicBezTo>
                      <a:pt x="376545" y="0"/>
                      <a:pt x="390331" y="5710"/>
                      <a:pt x="400495" y="15874"/>
                    </a:cubicBezTo>
                    <a:cubicBezTo>
                      <a:pt x="410659" y="26038"/>
                      <a:pt x="416369" y="39824"/>
                      <a:pt x="416369" y="54198"/>
                    </a:cubicBezTo>
                    <a:lnTo>
                      <a:pt x="416369" y="54198"/>
                    </a:lnTo>
                    <a:cubicBezTo>
                      <a:pt x="416369" y="68572"/>
                      <a:pt x="410659" y="82358"/>
                      <a:pt x="400495" y="92522"/>
                    </a:cubicBezTo>
                    <a:cubicBezTo>
                      <a:pt x="390331" y="102686"/>
                      <a:pt x="376545" y="108396"/>
                      <a:pt x="362171" y="108396"/>
                    </a:cubicBezTo>
                    <a:lnTo>
                      <a:pt x="54198" y="108396"/>
                    </a:lnTo>
                    <a:cubicBezTo>
                      <a:pt x="39824" y="108396"/>
                      <a:pt x="26038" y="102686"/>
                      <a:pt x="15874" y="92522"/>
                    </a:cubicBezTo>
                    <a:cubicBezTo>
                      <a:pt x="5710" y="82358"/>
                      <a:pt x="0" y="68572"/>
                      <a:pt x="0" y="54198"/>
                    </a:cubicBezTo>
                    <a:lnTo>
                      <a:pt x="0" y="54198"/>
                    </a:lnTo>
                    <a:cubicBezTo>
                      <a:pt x="0" y="39824"/>
                      <a:pt x="5710" y="26038"/>
                      <a:pt x="15874" y="15874"/>
                    </a:cubicBezTo>
                    <a:cubicBezTo>
                      <a:pt x="26038" y="5710"/>
                      <a:pt x="39824" y="0"/>
                      <a:pt x="54198" y="0"/>
                    </a:cubicBezTo>
                    <a:close/>
                  </a:path>
                </a:pathLst>
              </a:custGeom>
              <a:solidFill>
                <a:srgbClr val="66CDB7"/>
              </a:solidFill>
            </p:spPr>
          </p:sp>
          <p:sp>
            <p:nvSpPr>
              <p:cNvPr name="TextBox 56" id="56"/>
              <p:cNvSpPr txBox="true"/>
              <p:nvPr/>
            </p:nvSpPr>
            <p:spPr>
              <a:xfrm>
                <a:off x="0" y="-38100"/>
                <a:ext cx="416369" cy="146496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57" id="57"/>
            <p:cNvSpPr txBox="true"/>
            <p:nvPr/>
          </p:nvSpPr>
          <p:spPr>
            <a:xfrm rot="0">
              <a:off x="305138" y="-57150"/>
              <a:ext cx="1610159" cy="61236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906"/>
                </a:lnSpc>
              </a:pPr>
              <a:r>
                <a:rPr lang="en-US" b="true" sz="2790">
                  <a:solidFill>
                    <a:srgbClr val="E8ECF4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Mature</a:t>
              </a:r>
            </a:p>
          </p:txBody>
        </p:sp>
      </p:grpSp>
      <p:grpSp>
        <p:nvGrpSpPr>
          <p:cNvPr name="Group 58" id="58"/>
          <p:cNvGrpSpPr/>
          <p:nvPr/>
        </p:nvGrpSpPr>
        <p:grpSpPr>
          <a:xfrm rot="0">
            <a:off x="4508539" y="7908824"/>
            <a:ext cx="1633897" cy="425363"/>
            <a:chOff x="0" y="0"/>
            <a:chExt cx="2178530" cy="567150"/>
          </a:xfrm>
        </p:grpSpPr>
        <p:grpSp>
          <p:nvGrpSpPr>
            <p:cNvPr name="Group 59" id="59"/>
            <p:cNvGrpSpPr/>
            <p:nvPr/>
          </p:nvGrpSpPr>
          <p:grpSpPr>
            <a:xfrm rot="0">
              <a:off x="0" y="0"/>
              <a:ext cx="2178530" cy="567150"/>
              <a:chOff x="0" y="0"/>
              <a:chExt cx="416369" cy="108396"/>
            </a:xfrm>
          </p:grpSpPr>
          <p:sp>
            <p:nvSpPr>
              <p:cNvPr name="Freeform 60" id="60"/>
              <p:cNvSpPr/>
              <p:nvPr/>
            </p:nvSpPr>
            <p:spPr>
              <a:xfrm flipH="false" flipV="false" rot="0">
                <a:off x="0" y="0"/>
                <a:ext cx="416369" cy="108396"/>
              </a:xfrm>
              <a:custGeom>
                <a:avLst/>
                <a:gdLst/>
                <a:ahLst/>
                <a:cxnLst/>
                <a:rect r="r" b="b" t="t" l="l"/>
                <a:pathLst>
                  <a:path h="108396" w="416369">
                    <a:moveTo>
                      <a:pt x="54198" y="0"/>
                    </a:moveTo>
                    <a:lnTo>
                      <a:pt x="362171" y="0"/>
                    </a:lnTo>
                    <a:cubicBezTo>
                      <a:pt x="376545" y="0"/>
                      <a:pt x="390331" y="5710"/>
                      <a:pt x="400495" y="15874"/>
                    </a:cubicBezTo>
                    <a:cubicBezTo>
                      <a:pt x="410659" y="26038"/>
                      <a:pt x="416369" y="39824"/>
                      <a:pt x="416369" y="54198"/>
                    </a:cubicBezTo>
                    <a:lnTo>
                      <a:pt x="416369" y="54198"/>
                    </a:lnTo>
                    <a:cubicBezTo>
                      <a:pt x="416369" y="68572"/>
                      <a:pt x="410659" y="82358"/>
                      <a:pt x="400495" y="92522"/>
                    </a:cubicBezTo>
                    <a:cubicBezTo>
                      <a:pt x="390331" y="102686"/>
                      <a:pt x="376545" y="108396"/>
                      <a:pt x="362171" y="108396"/>
                    </a:cubicBezTo>
                    <a:lnTo>
                      <a:pt x="54198" y="108396"/>
                    </a:lnTo>
                    <a:cubicBezTo>
                      <a:pt x="39824" y="108396"/>
                      <a:pt x="26038" y="102686"/>
                      <a:pt x="15874" y="92522"/>
                    </a:cubicBezTo>
                    <a:cubicBezTo>
                      <a:pt x="5710" y="82358"/>
                      <a:pt x="0" y="68572"/>
                      <a:pt x="0" y="54198"/>
                    </a:cubicBezTo>
                    <a:lnTo>
                      <a:pt x="0" y="54198"/>
                    </a:lnTo>
                    <a:cubicBezTo>
                      <a:pt x="0" y="39824"/>
                      <a:pt x="5710" y="26038"/>
                      <a:pt x="15874" y="15874"/>
                    </a:cubicBezTo>
                    <a:cubicBezTo>
                      <a:pt x="26038" y="5710"/>
                      <a:pt x="39824" y="0"/>
                      <a:pt x="54198" y="0"/>
                    </a:cubicBezTo>
                    <a:close/>
                  </a:path>
                </a:pathLst>
              </a:custGeom>
              <a:solidFill>
                <a:srgbClr val="66CDB7"/>
              </a:solidFill>
            </p:spPr>
          </p:sp>
          <p:sp>
            <p:nvSpPr>
              <p:cNvPr name="TextBox 61" id="61"/>
              <p:cNvSpPr txBox="true"/>
              <p:nvPr/>
            </p:nvSpPr>
            <p:spPr>
              <a:xfrm>
                <a:off x="0" y="-38100"/>
                <a:ext cx="416369" cy="146496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62" id="62"/>
            <p:cNvSpPr txBox="true"/>
            <p:nvPr/>
          </p:nvSpPr>
          <p:spPr>
            <a:xfrm rot="0">
              <a:off x="305138" y="-57150"/>
              <a:ext cx="1610159" cy="61236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906"/>
                </a:lnSpc>
              </a:pPr>
              <a:r>
                <a:rPr lang="en-US" b="true" sz="2790">
                  <a:solidFill>
                    <a:srgbClr val="E8ECF4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Mature</a:t>
              </a:r>
            </a:p>
          </p:txBody>
        </p:sp>
      </p:grpSp>
      <p:grpSp>
        <p:nvGrpSpPr>
          <p:cNvPr name="Group 63" id="63"/>
          <p:cNvGrpSpPr/>
          <p:nvPr/>
        </p:nvGrpSpPr>
        <p:grpSpPr>
          <a:xfrm rot="0">
            <a:off x="7186464" y="4622013"/>
            <a:ext cx="2140021" cy="425363"/>
            <a:chOff x="0" y="0"/>
            <a:chExt cx="2853361" cy="567150"/>
          </a:xfrm>
        </p:grpSpPr>
        <p:grpSp>
          <p:nvGrpSpPr>
            <p:cNvPr name="Group 64" id="64"/>
            <p:cNvGrpSpPr/>
            <p:nvPr/>
          </p:nvGrpSpPr>
          <p:grpSpPr>
            <a:xfrm rot="0">
              <a:off x="0" y="0"/>
              <a:ext cx="2853361" cy="567150"/>
              <a:chOff x="0" y="0"/>
              <a:chExt cx="545345" cy="108396"/>
            </a:xfrm>
          </p:grpSpPr>
          <p:sp>
            <p:nvSpPr>
              <p:cNvPr name="Freeform 65" id="65"/>
              <p:cNvSpPr/>
              <p:nvPr/>
            </p:nvSpPr>
            <p:spPr>
              <a:xfrm flipH="false" flipV="false" rot="0">
                <a:off x="0" y="0"/>
                <a:ext cx="545345" cy="108396"/>
              </a:xfrm>
              <a:custGeom>
                <a:avLst/>
                <a:gdLst/>
                <a:ahLst/>
                <a:cxnLst/>
                <a:rect r="r" b="b" t="t" l="l"/>
                <a:pathLst>
                  <a:path h="108396" w="545345">
                    <a:moveTo>
                      <a:pt x="42063" y="0"/>
                    </a:moveTo>
                    <a:lnTo>
                      <a:pt x="503282" y="0"/>
                    </a:lnTo>
                    <a:cubicBezTo>
                      <a:pt x="526513" y="0"/>
                      <a:pt x="545345" y="18832"/>
                      <a:pt x="545345" y="42063"/>
                    </a:cubicBezTo>
                    <a:lnTo>
                      <a:pt x="545345" y="66333"/>
                    </a:lnTo>
                    <a:cubicBezTo>
                      <a:pt x="545345" y="77488"/>
                      <a:pt x="540913" y="88187"/>
                      <a:pt x="533025" y="96076"/>
                    </a:cubicBezTo>
                    <a:cubicBezTo>
                      <a:pt x="525137" y="103964"/>
                      <a:pt x="514438" y="108396"/>
                      <a:pt x="503282" y="108396"/>
                    </a:cubicBezTo>
                    <a:lnTo>
                      <a:pt x="42063" y="108396"/>
                    </a:lnTo>
                    <a:cubicBezTo>
                      <a:pt x="18832" y="108396"/>
                      <a:pt x="0" y="89564"/>
                      <a:pt x="0" y="66333"/>
                    </a:cubicBezTo>
                    <a:lnTo>
                      <a:pt x="0" y="42063"/>
                    </a:lnTo>
                    <a:cubicBezTo>
                      <a:pt x="0" y="18832"/>
                      <a:pt x="18832" y="0"/>
                      <a:pt x="42063" y="0"/>
                    </a:cubicBezTo>
                    <a:close/>
                  </a:path>
                </a:pathLst>
              </a:custGeom>
              <a:solidFill>
                <a:srgbClr val="66CDB7"/>
              </a:solidFill>
            </p:spPr>
          </p:sp>
          <p:sp>
            <p:nvSpPr>
              <p:cNvPr name="TextBox 66" id="66"/>
              <p:cNvSpPr txBox="true"/>
              <p:nvPr/>
            </p:nvSpPr>
            <p:spPr>
              <a:xfrm>
                <a:off x="0" y="-38100"/>
                <a:ext cx="545345" cy="146496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67" id="67"/>
            <p:cNvSpPr txBox="true"/>
            <p:nvPr/>
          </p:nvSpPr>
          <p:spPr>
            <a:xfrm rot="0">
              <a:off x="399659" y="-57150"/>
              <a:ext cx="2108929" cy="61236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906"/>
                </a:lnSpc>
              </a:pPr>
              <a:r>
                <a:rPr lang="en-US" sz="2790" b="true">
                  <a:solidFill>
                    <a:srgbClr val="E8ECF4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Emerging</a:t>
              </a:r>
            </a:p>
          </p:txBody>
        </p:sp>
      </p:grpSp>
      <p:grpSp>
        <p:nvGrpSpPr>
          <p:cNvPr name="Group 68" id="68"/>
          <p:cNvGrpSpPr/>
          <p:nvPr/>
        </p:nvGrpSpPr>
        <p:grpSpPr>
          <a:xfrm rot="0">
            <a:off x="7122074" y="5656156"/>
            <a:ext cx="2215358" cy="334026"/>
            <a:chOff x="0" y="0"/>
            <a:chExt cx="2953810" cy="445367"/>
          </a:xfrm>
        </p:grpSpPr>
        <p:grpSp>
          <p:nvGrpSpPr>
            <p:cNvPr name="Group 69" id="69"/>
            <p:cNvGrpSpPr/>
            <p:nvPr/>
          </p:nvGrpSpPr>
          <p:grpSpPr>
            <a:xfrm rot="0">
              <a:off x="88607" y="0"/>
              <a:ext cx="2711862" cy="433840"/>
              <a:chOff x="0" y="0"/>
              <a:chExt cx="983850" cy="157395"/>
            </a:xfrm>
          </p:grpSpPr>
          <p:sp>
            <p:nvSpPr>
              <p:cNvPr name="Freeform 70" id="70"/>
              <p:cNvSpPr/>
              <p:nvPr/>
            </p:nvSpPr>
            <p:spPr>
              <a:xfrm flipH="false" flipV="false" rot="0">
                <a:off x="0" y="0"/>
                <a:ext cx="983850" cy="157395"/>
              </a:xfrm>
              <a:custGeom>
                <a:avLst/>
                <a:gdLst/>
                <a:ahLst/>
                <a:cxnLst/>
                <a:rect r="r" b="b" t="t" l="l"/>
                <a:pathLst>
                  <a:path h="157395" w="983850">
                    <a:moveTo>
                      <a:pt x="40046" y="0"/>
                    </a:moveTo>
                    <a:lnTo>
                      <a:pt x="943804" y="0"/>
                    </a:lnTo>
                    <a:cubicBezTo>
                      <a:pt x="965920" y="0"/>
                      <a:pt x="983850" y="17929"/>
                      <a:pt x="983850" y="40046"/>
                    </a:cubicBezTo>
                    <a:lnTo>
                      <a:pt x="983850" y="117349"/>
                    </a:lnTo>
                    <a:cubicBezTo>
                      <a:pt x="983850" y="139466"/>
                      <a:pt x="965920" y="157395"/>
                      <a:pt x="943804" y="157395"/>
                    </a:cubicBezTo>
                    <a:lnTo>
                      <a:pt x="40046" y="157395"/>
                    </a:lnTo>
                    <a:cubicBezTo>
                      <a:pt x="17929" y="157395"/>
                      <a:pt x="0" y="139466"/>
                      <a:pt x="0" y="117349"/>
                    </a:cubicBezTo>
                    <a:lnTo>
                      <a:pt x="0" y="40046"/>
                    </a:lnTo>
                    <a:cubicBezTo>
                      <a:pt x="0" y="17929"/>
                      <a:pt x="17929" y="0"/>
                      <a:pt x="40046" y="0"/>
                    </a:cubicBezTo>
                    <a:close/>
                  </a:path>
                </a:pathLst>
              </a:custGeom>
              <a:solidFill>
                <a:srgbClr val="FFBB4D"/>
              </a:solidFill>
            </p:spPr>
          </p:sp>
          <p:sp>
            <p:nvSpPr>
              <p:cNvPr name="TextBox 71" id="71"/>
              <p:cNvSpPr txBox="true"/>
              <p:nvPr/>
            </p:nvSpPr>
            <p:spPr>
              <a:xfrm>
                <a:off x="0" y="-38100"/>
                <a:ext cx="983850" cy="195495"/>
              </a:xfrm>
              <a:prstGeom prst="rect">
                <a:avLst/>
              </a:prstGeom>
            </p:spPr>
            <p:txBody>
              <a:bodyPr anchor="ctr" rtlCol="false" tIns="29577" lIns="29577" bIns="29577" rIns="29577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sp>
          <p:nvSpPr>
            <p:cNvPr name="TextBox 72" id="72"/>
            <p:cNvSpPr txBox="true"/>
            <p:nvPr/>
          </p:nvSpPr>
          <p:spPr>
            <a:xfrm rot="0">
              <a:off x="0" y="-10760"/>
              <a:ext cx="2953810" cy="45612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963"/>
                </a:lnSpc>
              </a:pPr>
              <a:r>
                <a:rPr lang="en-US" sz="1402" b="true">
                  <a:solidFill>
                    <a:srgbClr val="FFFFFF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High Potential</a:t>
              </a:r>
            </a:p>
          </p:txBody>
        </p:sp>
      </p:grpSp>
      <p:grpSp>
        <p:nvGrpSpPr>
          <p:cNvPr name="Group 73" id="73"/>
          <p:cNvGrpSpPr/>
          <p:nvPr/>
        </p:nvGrpSpPr>
        <p:grpSpPr>
          <a:xfrm rot="0">
            <a:off x="7135435" y="6511262"/>
            <a:ext cx="2215358" cy="334026"/>
            <a:chOff x="0" y="0"/>
            <a:chExt cx="2953810" cy="445367"/>
          </a:xfrm>
        </p:grpSpPr>
        <p:grpSp>
          <p:nvGrpSpPr>
            <p:cNvPr name="Group 74" id="74"/>
            <p:cNvGrpSpPr/>
            <p:nvPr/>
          </p:nvGrpSpPr>
          <p:grpSpPr>
            <a:xfrm rot="0">
              <a:off x="88607" y="0"/>
              <a:ext cx="2711862" cy="433840"/>
              <a:chOff x="0" y="0"/>
              <a:chExt cx="983850" cy="157395"/>
            </a:xfrm>
          </p:grpSpPr>
          <p:sp>
            <p:nvSpPr>
              <p:cNvPr name="Freeform 75" id="75"/>
              <p:cNvSpPr/>
              <p:nvPr/>
            </p:nvSpPr>
            <p:spPr>
              <a:xfrm flipH="false" flipV="false" rot="0">
                <a:off x="0" y="0"/>
                <a:ext cx="983850" cy="157395"/>
              </a:xfrm>
              <a:custGeom>
                <a:avLst/>
                <a:gdLst/>
                <a:ahLst/>
                <a:cxnLst/>
                <a:rect r="r" b="b" t="t" l="l"/>
                <a:pathLst>
                  <a:path h="157395" w="983850">
                    <a:moveTo>
                      <a:pt x="40046" y="0"/>
                    </a:moveTo>
                    <a:lnTo>
                      <a:pt x="943804" y="0"/>
                    </a:lnTo>
                    <a:cubicBezTo>
                      <a:pt x="965920" y="0"/>
                      <a:pt x="983850" y="17929"/>
                      <a:pt x="983850" y="40046"/>
                    </a:cubicBezTo>
                    <a:lnTo>
                      <a:pt x="983850" y="117349"/>
                    </a:lnTo>
                    <a:cubicBezTo>
                      <a:pt x="983850" y="139466"/>
                      <a:pt x="965920" y="157395"/>
                      <a:pt x="943804" y="157395"/>
                    </a:cubicBezTo>
                    <a:lnTo>
                      <a:pt x="40046" y="157395"/>
                    </a:lnTo>
                    <a:cubicBezTo>
                      <a:pt x="17929" y="157395"/>
                      <a:pt x="0" y="139466"/>
                      <a:pt x="0" y="117349"/>
                    </a:cubicBezTo>
                    <a:lnTo>
                      <a:pt x="0" y="40046"/>
                    </a:lnTo>
                    <a:cubicBezTo>
                      <a:pt x="0" y="17929"/>
                      <a:pt x="17929" y="0"/>
                      <a:pt x="40046" y="0"/>
                    </a:cubicBezTo>
                    <a:close/>
                  </a:path>
                </a:pathLst>
              </a:custGeom>
              <a:solidFill>
                <a:srgbClr val="FFBB4D"/>
              </a:solidFill>
            </p:spPr>
          </p:sp>
          <p:sp>
            <p:nvSpPr>
              <p:cNvPr name="TextBox 76" id="76"/>
              <p:cNvSpPr txBox="true"/>
              <p:nvPr/>
            </p:nvSpPr>
            <p:spPr>
              <a:xfrm>
                <a:off x="0" y="-38100"/>
                <a:ext cx="983850" cy="195495"/>
              </a:xfrm>
              <a:prstGeom prst="rect">
                <a:avLst/>
              </a:prstGeom>
            </p:spPr>
            <p:txBody>
              <a:bodyPr anchor="ctr" rtlCol="false" tIns="29577" lIns="29577" bIns="29577" rIns="29577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sp>
          <p:nvSpPr>
            <p:cNvPr name="TextBox 77" id="77"/>
            <p:cNvSpPr txBox="true"/>
            <p:nvPr/>
          </p:nvSpPr>
          <p:spPr>
            <a:xfrm rot="0">
              <a:off x="0" y="-10760"/>
              <a:ext cx="2953810" cy="45612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963"/>
                </a:lnSpc>
              </a:pPr>
              <a:r>
                <a:rPr lang="en-US" sz="1402" b="true">
                  <a:solidFill>
                    <a:srgbClr val="FFFFFF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Inconsistent</a:t>
              </a:r>
            </a:p>
          </p:txBody>
        </p:sp>
      </p:grpSp>
      <p:grpSp>
        <p:nvGrpSpPr>
          <p:cNvPr name="Group 78" id="78"/>
          <p:cNvGrpSpPr/>
          <p:nvPr/>
        </p:nvGrpSpPr>
        <p:grpSpPr>
          <a:xfrm rot="0">
            <a:off x="7197411" y="7227412"/>
            <a:ext cx="2140021" cy="425363"/>
            <a:chOff x="0" y="0"/>
            <a:chExt cx="2853361" cy="567150"/>
          </a:xfrm>
        </p:grpSpPr>
        <p:grpSp>
          <p:nvGrpSpPr>
            <p:cNvPr name="Group 79" id="79"/>
            <p:cNvGrpSpPr/>
            <p:nvPr/>
          </p:nvGrpSpPr>
          <p:grpSpPr>
            <a:xfrm rot="0">
              <a:off x="0" y="0"/>
              <a:ext cx="2853361" cy="567150"/>
              <a:chOff x="0" y="0"/>
              <a:chExt cx="545345" cy="108396"/>
            </a:xfrm>
          </p:grpSpPr>
          <p:sp>
            <p:nvSpPr>
              <p:cNvPr name="Freeform 80" id="80"/>
              <p:cNvSpPr/>
              <p:nvPr/>
            </p:nvSpPr>
            <p:spPr>
              <a:xfrm flipH="false" flipV="false" rot="0">
                <a:off x="0" y="0"/>
                <a:ext cx="545345" cy="108396"/>
              </a:xfrm>
              <a:custGeom>
                <a:avLst/>
                <a:gdLst/>
                <a:ahLst/>
                <a:cxnLst/>
                <a:rect r="r" b="b" t="t" l="l"/>
                <a:pathLst>
                  <a:path h="108396" w="545345">
                    <a:moveTo>
                      <a:pt x="42063" y="0"/>
                    </a:moveTo>
                    <a:lnTo>
                      <a:pt x="503282" y="0"/>
                    </a:lnTo>
                    <a:cubicBezTo>
                      <a:pt x="526513" y="0"/>
                      <a:pt x="545345" y="18832"/>
                      <a:pt x="545345" y="42063"/>
                    </a:cubicBezTo>
                    <a:lnTo>
                      <a:pt x="545345" y="66333"/>
                    </a:lnTo>
                    <a:cubicBezTo>
                      <a:pt x="545345" y="77488"/>
                      <a:pt x="540913" y="88187"/>
                      <a:pt x="533025" y="96076"/>
                    </a:cubicBezTo>
                    <a:cubicBezTo>
                      <a:pt x="525137" y="103964"/>
                      <a:pt x="514438" y="108396"/>
                      <a:pt x="503282" y="108396"/>
                    </a:cubicBezTo>
                    <a:lnTo>
                      <a:pt x="42063" y="108396"/>
                    </a:lnTo>
                    <a:cubicBezTo>
                      <a:pt x="18832" y="108396"/>
                      <a:pt x="0" y="89564"/>
                      <a:pt x="0" y="66333"/>
                    </a:cubicBezTo>
                    <a:lnTo>
                      <a:pt x="0" y="42063"/>
                    </a:lnTo>
                    <a:cubicBezTo>
                      <a:pt x="0" y="18832"/>
                      <a:pt x="18832" y="0"/>
                      <a:pt x="42063" y="0"/>
                    </a:cubicBezTo>
                    <a:close/>
                  </a:path>
                </a:pathLst>
              </a:custGeom>
              <a:solidFill>
                <a:srgbClr val="66CDB7"/>
              </a:solidFill>
            </p:spPr>
          </p:sp>
          <p:sp>
            <p:nvSpPr>
              <p:cNvPr name="TextBox 81" id="81"/>
              <p:cNvSpPr txBox="true"/>
              <p:nvPr/>
            </p:nvSpPr>
            <p:spPr>
              <a:xfrm>
                <a:off x="0" y="-38100"/>
                <a:ext cx="545345" cy="146496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82" id="82"/>
            <p:cNvSpPr txBox="true"/>
            <p:nvPr/>
          </p:nvSpPr>
          <p:spPr>
            <a:xfrm rot="0">
              <a:off x="399659" y="-57150"/>
              <a:ext cx="2108929" cy="61236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906"/>
                </a:lnSpc>
              </a:pPr>
              <a:r>
                <a:rPr lang="en-US" sz="2790" b="true">
                  <a:solidFill>
                    <a:srgbClr val="E8ECF4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Limited</a:t>
              </a:r>
            </a:p>
          </p:txBody>
        </p:sp>
      </p:grpSp>
      <p:grpSp>
        <p:nvGrpSpPr>
          <p:cNvPr name="Group 83" id="83"/>
          <p:cNvGrpSpPr/>
          <p:nvPr/>
        </p:nvGrpSpPr>
        <p:grpSpPr>
          <a:xfrm rot="0">
            <a:off x="7186464" y="7908824"/>
            <a:ext cx="2140021" cy="425363"/>
            <a:chOff x="0" y="0"/>
            <a:chExt cx="2853361" cy="567150"/>
          </a:xfrm>
        </p:grpSpPr>
        <p:grpSp>
          <p:nvGrpSpPr>
            <p:cNvPr name="Group 84" id="84"/>
            <p:cNvGrpSpPr/>
            <p:nvPr/>
          </p:nvGrpSpPr>
          <p:grpSpPr>
            <a:xfrm rot="0">
              <a:off x="0" y="0"/>
              <a:ext cx="2853361" cy="567150"/>
              <a:chOff x="0" y="0"/>
              <a:chExt cx="545345" cy="108396"/>
            </a:xfrm>
          </p:grpSpPr>
          <p:sp>
            <p:nvSpPr>
              <p:cNvPr name="Freeform 85" id="85"/>
              <p:cNvSpPr/>
              <p:nvPr/>
            </p:nvSpPr>
            <p:spPr>
              <a:xfrm flipH="false" flipV="false" rot="0">
                <a:off x="0" y="0"/>
                <a:ext cx="545345" cy="108396"/>
              </a:xfrm>
              <a:custGeom>
                <a:avLst/>
                <a:gdLst/>
                <a:ahLst/>
                <a:cxnLst/>
                <a:rect r="r" b="b" t="t" l="l"/>
                <a:pathLst>
                  <a:path h="108396" w="545345">
                    <a:moveTo>
                      <a:pt x="42063" y="0"/>
                    </a:moveTo>
                    <a:lnTo>
                      <a:pt x="503282" y="0"/>
                    </a:lnTo>
                    <a:cubicBezTo>
                      <a:pt x="526513" y="0"/>
                      <a:pt x="545345" y="18832"/>
                      <a:pt x="545345" y="42063"/>
                    </a:cubicBezTo>
                    <a:lnTo>
                      <a:pt x="545345" y="66333"/>
                    </a:lnTo>
                    <a:cubicBezTo>
                      <a:pt x="545345" y="77488"/>
                      <a:pt x="540913" y="88187"/>
                      <a:pt x="533025" y="96076"/>
                    </a:cubicBezTo>
                    <a:cubicBezTo>
                      <a:pt x="525137" y="103964"/>
                      <a:pt x="514438" y="108396"/>
                      <a:pt x="503282" y="108396"/>
                    </a:cubicBezTo>
                    <a:lnTo>
                      <a:pt x="42063" y="108396"/>
                    </a:lnTo>
                    <a:cubicBezTo>
                      <a:pt x="18832" y="108396"/>
                      <a:pt x="0" y="89564"/>
                      <a:pt x="0" y="66333"/>
                    </a:cubicBezTo>
                    <a:lnTo>
                      <a:pt x="0" y="42063"/>
                    </a:lnTo>
                    <a:cubicBezTo>
                      <a:pt x="0" y="18832"/>
                      <a:pt x="18832" y="0"/>
                      <a:pt x="42063" y="0"/>
                    </a:cubicBezTo>
                    <a:close/>
                  </a:path>
                </a:pathLst>
              </a:custGeom>
              <a:solidFill>
                <a:srgbClr val="66CDB7"/>
              </a:solidFill>
            </p:spPr>
          </p:sp>
          <p:sp>
            <p:nvSpPr>
              <p:cNvPr name="TextBox 86" id="86"/>
              <p:cNvSpPr txBox="true"/>
              <p:nvPr/>
            </p:nvSpPr>
            <p:spPr>
              <a:xfrm>
                <a:off x="0" y="-38100"/>
                <a:ext cx="545345" cy="146496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87" id="87"/>
            <p:cNvSpPr txBox="true"/>
            <p:nvPr/>
          </p:nvSpPr>
          <p:spPr>
            <a:xfrm rot="0">
              <a:off x="399659" y="-57150"/>
              <a:ext cx="2108929" cy="61236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906"/>
                </a:lnSpc>
              </a:pPr>
              <a:r>
                <a:rPr lang="en-US" sz="2790" b="true">
                  <a:solidFill>
                    <a:srgbClr val="E8ECF4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Limited</a:t>
              </a:r>
            </a:p>
          </p:txBody>
        </p:sp>
      </p:grpSp>
      <p:grpSp>
        <p:nvGrpSpPr>
          <p:cNvPr name="Group 88" id="88"/>
          <p:cNvGrpSpPr/>
          <p:nvPr/>
        </p:nvGrpSpPr>
        <p:grpSpPr>
          <a:xfrm rot="0">
            <a:off x="4521900" y="5608057"/>
            <a:ext cx="1836702" cy="430206"/>
            <a:chOff x="0" y="0"/>
            <a:chExt cx="2448936" cy="573608"/>
          </a:xfrm>
        </p:grpSpPr>
        <p:grpSp>
          <p:nvGrpSpPr>
            <p:cNvPr name="Group 89" id="89"/>
            <p:cNvGrpSpPr/>
            <p:nvPr/>
          </p:nvGrpSpPr>
          <p:grpSpPr>
            <a:xfrm rot="0">
              <a:off x="0" y="0"/>
              <a:ext cx="2448936" cy="573608"/>
              <a:chOff x="0" y="0"/>
              <a:chExt cx="620584" cy="145358"/>
            </a:xfrm>
          </p:grpSpPr>
          <p:sp>
            <p:nvSpPr>
              <p:cNvPr name="Freeform 90" id="90"/>
              <p:cNvSpPr/>
              <p:nvPr/>
            </p:nvSpPr>
            <p:spPr>
              <a:xfrm flipH="false" flipV="false" rot="0">
                <a:off x="0" y="0"/>
                <a:ext cx="620584" cy="145358"/>
              </a:xfrm>
              <a:custGeom>
                <a:avLst/>
                <a:gdLst/>
                <a:ahLst/>
                <a:cxnLst/>
                <a:rect r="r" b="b" t="t" l="l"/>
                <a:pathLst>
                  <a:path h="145358" w="620584">
                    <a:moveTo>
                      <a:pt x="36964" y="0"/>
                    </a:moveTo>
                    <a:lnTo>
                      <a:pt x="583620" y="0"/>
                    </a:lnTo>
                    <a:cubicBezTo>
                      <a:pt x="593423" y="0"/>
                      <a:pt x="602825" y="3894"/>
                      <a:pt x="609757" y="10826"/>
                    </a:cubicBezTo>
                    <a:cubicBezTo>
                      <a:pt x="616689" y="17758"/>
                      <a:pt x="620584" y="27160"/>
                      <a:pt x="620584" y="36964"/>
                    </a:cubicBezTo>
                    <a:lnTo>
                      <a:pt x="620584" y="108394"/>
                    </a:lnTo>
                    <a:cubicBezTo>
                      <a:pt x="620584" y="118198"/>
                      <a:pt x="616689" y="127599"/>
                      <a:pt x="609757" y="134531"/>
                    </a:cubicBezTo>
                    <a:cubicBezTo>
                      <a:pt x="602825" y="141463"/>
                      <a:pt x="593423" y="145358"/>
                      <a:pt x="583620" y="145358"/>
                    </a:cubicBezTo>
                    <a:lnTo>
                      <a:pt x="36964" y="145358"/>
                    </a:lnTo>
                    <a:cubicBezTo>
                      <a:pt x="27160" y="145358"/>
                      <a:pt x="17758" y="141463"/>
                      <a:pt x="10826" y="134531"/>
                    </a:cubicBezTo>
                    <a:cubicBezTo>
                      <a:pt x="3894" y="127599"/>
                      <a:pt x="0" y="118198"/>
                      <a:pt x="0" y="108394"/>
                    </a:cubicBezTo>
                    <a:lnTo>
                      <a:pt x="0" y="36964"/>
                    </a:lnTo>
                    <a:cubicBezTo>
                      <a:pt x="0" y="27160"/>
                      <a:pt x="3894" y="17758"/>
                      <a:pt x="10826" y="10826"/>
                    </a:cubicBezTo>
                    <a:cubicBezTo>
                      <a:pt x="17758" y="3894"/>
                      <a:pt x="27160" y="0"/>
                      <a:pt x="36964" y="0"/>
                    </a:cubicBezTo>
                    <a:close/>
                  </a:path>
                </a:pathLst>
              </a:custGeom>
              <a:solidFill>
                <a:srgbClr val="FFBB4D"/>
              </a:solidFill>
            </p:spPr>
          </p:sp>
          <p:sp>
            <p:nvSpPr>
              <p:cNvPr name="TextBox 91" id="91"/>
              <p:cNvSpPr txBox="true"/>
              <p:nvPr/>
            </p:nvSpPr>
            <p:spPr>
              <a:xfrm>
                <a:off x="0" y="-38100"/>
                <a:ext cx="620584" cy="18345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sp>
          <p:nvSpPr>
            <p:cNvPr name="TextBox 92" id="92"/>
            <p:cNvSpPr txBox="true"/>
            <p:nvPr/>
          </p:nvSpPr>
          <p:spPr>
            <a:xfrm rot="0">
              <a:off x="343013" y="-47625"/>
              <a:ext cx="1810017" cy="61223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605"/>
                </a:lnSpc>
              </a:pPr>
              <a:r>
                <a:rPr lang="en-US" b="true" sz="1860">
                  <a:solidFill>
                    <a:srgbClr val="F8FAFC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Growing</a:t>
              </a:r>
            </a:p>
          </p:txBody>
        </p:sp>
      </p:grpSp>
      <p:grpSp>
        <p:nvGrpSpPr>
          <p:cNvPr name="Group 93" id="93"/>
          <p:cNvGrpSpPr/>
          <p:nvPr/>
        </p:nvGrpSpPr>
        <p:grpSpPr>
          <a:xfrm rot="0">
            <a:off x="13415446" y="8876781"/>
            <a:ext cx="4002590" cy="1210916"/>
            <a:chOff x="0" y="0"/>
            <a:chExt cx="5336787" cy="1614555"/>
          </a:xfrm>
        </p:grpSpPr>
        <p:sp>
          <p:nvSpPr>
            <p:cNvPr name="Freeform 94" id="94"/>
            <p:cNvSpPr/>
            <p:nvPr/>
          </p:nvSpPr>
          <p:spPr>
            <a:xfrm flipH="false" flipV="false" rot="0">
              <a:off x="0" y="0"/>
              <a:ext cx="2603683" cy="1614555"/>
            </a:xfrm>
            <a:custGeom>
              <a:avLst/>
              <a:gdLst/>
              <a:ahLst/>
              <a:cxnLst/>
              <a:rect r="r" b="b" t="t" l="l"/>
              <a:pathLst>
                <a:path h="1614555" w="2603683">
                  <a:moveTo>
                    <a:pt x="0" y="0"/>
                  </a:moveTo>
                  <a:lnTo>
                    <a:pt x="2603683" y="0"/>
                  </a:lnTo>
                  <a:lnTo>
                    <a:pt x="2603683" y="1614555"/>
                  </a:lnTo>
                  <a:lnTo>
                    <a:pt x="0" y="16145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 l="-3268" t="-49553" r="-3595" b="-22780"/>
              </a:stretch>
            </a:blipFill>
          </p:spPr>
        </p:sp>
        <p:sp>
          <p:nvSpPr>
            <p:cNvPr name="Freeform 95" id="95"/>
            <p:cNvSpPr/>
            <p:nvPr/>
          </p:nvSpPr>
          <p:spPr>
            <a:xfrm flipH="false" flipV="false" rot="0">
              <a:off x="3057926" y="89888"/>
              <a:ext cx="2278861" cy="878366"/>
            </a:xfrm>
            <a:custGeom>
              <a:avLst/>
              <a:gdLst/>
              <a:ahLst/>
              <a:cxnLst/>
              <a:rect r="r" b="b" t="t" l="l"/>
              <a:pathLst>
                <a:path h="878366" w="2278861">
                  <a:moveTo>
                    <a:pt x="0" y="0"/>
                  </a:moveTo>
                  <a:lnTo>
                    <a:pt x="2278861" y="0"/>
                  </a:lnTo>
                  <a:lnTo>
                    <a:pt x="2278861" y="878366"/>
                  </a:lnTo>
                  <a:lnTo>
                    <a:pt x="0" y="8783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 l="0" t="0" r="0" b="0"/>
              </a:stretch>
            </a:blipFill>
          </p:spPr>
        </p:sp>
        <p:sp>
          <p:nvSpPr>
            <p:cNvPr name="AutoShape 96" id="96"/>
            <p:cNvSpPr/>
            <p:nvPr/>
          </p:nvSpPr>
          <p:spPr>
            <a:xfrm flipV="true">
              <a:off x="2854458" y="81279"/>
              <a:ext cx="0" cy="886975"/>
            </a:xfrm>
            <a:prstGeom prst="line">
              <a:avLst/>
            </a:prstGeom>
            <a:ln cap="flat" w="14913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14375" y="3617936"/>
            <a:ext cx="3143250" cy="3371850"/>
            <a:chOff x="0" y="0"/>
            <a:chExt cx="2794000" cy="29972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94000" cy="2997200"/>
            </a:xfrm>
            <a:custGeom>
              <a:avLst/>
              <a:gdLst/>
              <a:ahLst/>
              <a:cxnLst/>
              <a:rect r="r" b="b" t="t" l="l"/>
              <a:pathLst>
                <a:path h="2997200" w="2794000">
                  <a:moveTo>
                    <a:pt x="393700" y="0"/>
                  </a:moveTo>
                  <a:lnTo>
                    <a:pt x="2400300" y="0"/>
                  </a:lnTo>
                  <a:cubicBezTo>
                    <a:pt x="2617735" y="0"/>
                    <a:pt x="2794000" y="176265"/>
                    <a:pt x="2794000" y="393700"/>
                  </a:cubicBezTo>
                  <a:lnTo>
                    <a:pt x="2794000" y="2603500"/>
                  </a:lnTo>
                  <a:cubicBezTo>
                    <a:pt x="2794000" y="2820935"/>
                    <a:pt x="2617735" y="2997200"/>
                    <a:pt x="2400300" y="2997200"/>
                  </a:cubicBezTo>
                  <a:lnTo>
                    <a:pt x="393700" y="2997200"/>
                  </a:lnTo>
                  <a:cubicBezTo>
                    <a:pt x="176265" y="2997200"/>
                    <a:pt x="0" y="2820935"/>
                    <a:pt x="0" y="2603500"/>
                  </a:cubicBezTo>
                  <a:lnTo>
                    <a:pt x="0" y="393700"/>
                  </a:lnTo>
                  <a:cubicBezTo>
                    <a:pt x="0" y="176265"/>
                    <a:pt x="176265" y="0"/>
                    <a:pt x="393700" y="0"/>
                  </a:cubicBezTo>
                  <a:close/>
                </a:path>
              </a:pathLst>
            </a:custGeom>
            <a:solidFill>
              <a:srgbClr val="BBBCBC"/>
            </a:solidFill>
            <a:ln cap="rnd">
              <a:noFill/>
              <a:prstDash val="solid"/>
              <a:round/>
            </a:ln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4891818" y="722862"/>
            <a:ext cx="2681807" cy="394249"/>
          </a:xfrm>
          <a:custGeom>
            <a:avLst/>
            <a:gdLst/>
            <a:ahLst/>
            <a:cxnLst/>
            <a:rect r="r" b="b" t="t" l="l"/>
            <a:pathLst>
              <a:path h="394249" w="2681807">
                <a:moveTo>
                  <a:pt x="0" y="0"/>
                </a:moveTo>
                <a:lnTo>
                  <a:pt x="2681807" y="0"/>
                </a:lnTo>
                <a:lnTo>
                  <a:pt x="2681807" y="394249"/>
                </a:lnTo>
                <a:lnTo>
                  <a:pt x="0" y="3942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4143375" y="3617936"/>
            <a:ext cx="3143250" cy="3371850"/>
            <a:chOff x="0" y="0"/>
            <a:chExt cx="2794000" cy="29972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794000" cy="2997200"/>
            </a:xfrm>
            <a:custGeom>
              <a:avLst/>
              <a:gdLst/>
              <a:ahLst/>
              <a:cxnLst/>
              <a:rect r="r" b="b" t="t" l="l"/>
              <a:pathLst>
                <a:path h="2997200" w="2794000">
                  <a:moveTo>
                    <a:pt x="393700" y="0"/>
                  </a:moveTo>
                  <a:lnTo>
                    <a:pt x="2400300" y="0"/>
                  </a:lnTo>
                  <a:cubicBezTo>
                    <a:pt x="2617735" y="0"/>
                    <a:pt x="2794000" y="176265"/>
                    <a:pt x="2794000" y="393700"/>
                  </a:cubicBezTo>
                  <a:lnTo>
                    <a:pt x="2794000" y="2603500"/>
                  </a:lnTo>
                  <a:cubicBezTo>
                    <a:pt x="2794000" y="2820935"/>
                    <a:pt x="2617735" y="2997200"/>
                    <a:pt x="2400300" y="2997200"/>
                  </a:cubicBezTo>
                  <a:lnTo>
                    <a:pt x="393700" y="2997200"/>
                  </a:lnTo>
                  <a:cubicBezTo>
                    <a:pt x="176265" y="2997200"/>
                    <a:pt x="0" y="2820935"/>
                    <a:pt x="0" y="2603500"/>
                  </a:cubicBezTo>
                  <a:lnTo>
                    <a:pt x="0" y="393700"/>
                  </a:lnTo>
                  <a:cubicBezTo>
                    <a:pt x="0" y="176265"/>
                    <a:pt x="176265" y="0"/>
                    <a:pt x="393700" y="0"/>
                  </a:cubicBezTo>
                  <a:close/>
                </a:path>
              </a:pathLst>
            </a:custGeom>
            <a:solidFill>
              <a:srgbClr val="BBBCBC"/>
            </a:solidFill>
            <a:ln cap="rnd">
              <a:noFill/>
              <a:prstDash val="solid"/>
              <a:round/>
            </a:ln>
          </p:spPr>
        </p:sp>
      </p:grpSp>
      <p:grpSp>
        <p:nvGrpSpPr>
          <p:cNvPr name="Group 7" id="7"/>
          <p:cNvGrpSpPr/>
          <p:nvPr/>
        </p:nvGrpSpPr>
        <p:grpSpPr>
          <a:xfrm rot="0">
            <a:off x="7572375" y="3617936"/>
            <a:ext cx="3143250" cy="3371850"/>
            <a:chOff x="0" y="0"/>
            <a:chExt cx="2794000" cy="29972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794000" cy="2997200"/>
            </a:xfrm>
            <a:custGeom>
              <a:avLst/>
              <a:gdLst/>
              <a:ahLst/>
              <a:cxnLst/>
              <a:rect r="r" b="b" t="t" l="l"/>
              <a:pathLst>
                <a:path h="2997200" w="2794000">
                  <a:moveTo>
                    <a:pt x="393700" y="0"/>
                  </a:moveTo>
                  <a:lnTo>
                    <a:pt x="2400300" y="0"/>
                  </a:lnTo>
                  <a:cubicBezTo>
                    <a:pt x="2617735" y="0"/>
                    <a:pt x="2794000" y="176265"/>
                    <a:pt x="2794000" y="393700"/>
                  </a:cubicBezTo>
                  <a:lnTo>
                    <a:pt x="2794000" y="2603500"/>
                  </a:lnTo>
                  <a:cubicBezTo>
                    <a:pt x="2794000" y="2820935"/>
                    <a:pt x="2617735" y="2997200"/>
                    <a:pt x="2400300" y="2997200"/>
                  </a:cubicBezTo>
                  <a:lnTo>
                    <a:pt x="393700" y="2997200"/>
                  </a:lnTo>
                  <a:cubicBezTo>
                    <a:pt x="176265" y="2997200"/>
                    <a:pt x="0" y="2820935"/>
                    <a:pt x="0" y="2603500"/>
                  </a:cubicBezTo>
                  <a:lnTo>
                    <a:pt x="0" y="393700"/>
                  </a:lnTo>
                  <a:cubicBezTo>
                    <a:pt x="0" y="176265"/>
                    <a:pt x="176265" y="0"/>
                    <a:pt x="393700" y="0"/>
                  </a:cubicBezTo>
                  <a:close/>
                </a:path>
              </a:pathLst>
            </a:custGeom>
            <a:solidFill>
              <a:srgbClr val="BBBCBC"/>
            </a:solidFill>
            <a:ln cap="rnd">
              <a:noFill/>
              <a:prstDash val="solid"/>
              <a:round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11001375" y="3617936"/>
            <a:ext cx="3143250" cy="3371850"/>
            <a:chOff x="0" y="0"/>
            <a:chExt cx="2794000" cy="29972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794000" cy="2997200"/>
            </a:xfrm>
            <a:custGeom>
              <a:avLst/>
              <a:gdLst/>
              <a:ahLst/>
              <a:cxnLst/>
              <a:rect r="r" b="b" t="t" l="l"/>
              <a:pathLst>
                <a:path h="2997200" w="2794000">
                  <a:moveTo>
                    <a:pt x="393700" y="0"/>
                  </a:moveTo>
                  <a:lnTo>
                    <a:pt x="2400300" y="0"/>
                  </a:lnTo>
                  <a:cubicBezTo>
                    <a:pt x="2617735" y="0"/>
                    <a:pt x="2794000" y="176265"/>
                    <a:pt x="2794000" y="393700"/>
                  </a:cubicBezTo>
                  <a:lnTo>
                    <a:pt x="2794000" y="2603500"/>
                  </a:lnTo>
                  <a:cubicBezTo>
                    <a:pt x="2794000" y="2820935"/>
                    <a:pt x="2617735" y="2997200"/>
                    <a:pt x="2400300" y="2997200"/>
                  </a:cubicBezTo>
                  <a:lnTo>
                    <a:pt x="393700" y="2997200"/>
                  </a:lnTo>
                  <a:cubicBezTo>
                    <a:pt x="176265" y="2997200"/>
                    <a:pt x="0" y="2820935"/>
                    <a:pt x="0" y="2603500"/>
                  </a:cubicBezTo>
                  <a:lnTo>
                    <a:pt x="0" y="393700"/>
                  </a:lnTo>
                  <a:cubicBezTo>
                    <a:pt x="0" y="176265"/>
                    <a:pt x="176265" y="0"/>
                    <a:pt x="393700" y="0"/>
                  </a:cubicBezTo>
                  <a:close/>
                </a:path>
              </a:pathLst>
            </a:custGeom>
            <a:solidFill>
              <a:srgbClr val="BBBCBC"/>
            </a:solidFill>
            <a:ln cap="rnd">
              <a:noFill/>
              <a:prstDash val="solid"/>
              <a:round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14430375" y="3617936"/>
            <a:ext cx="3143250" cy="3371850"/>
            <a:chOff x="0" y="0"/>
            <a:chExt cx="2794000" cy="29972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794000" cy="2997200"/>
            </a:xfrm>
            <a:custGeom>
              <a:avLst/>
              <a:gdLst/>
              <a:ahLst/>
              <a:cxnLst/>
              <a:rect r="r" b="b" t="t" l="l"/>
              <a:pathLst>
                <a:path h="2997200" w="2794000">
                  <a:moveTo>
                    <a:pt x="393700" y="0"/>
                  </a:moveTo>
                  <a:lnTo>
                    <a:pt x="2400300" y="0"/>
                  </a:lnTo>
                  <a:cubicBezTo>
                    <a:pt x="2617735" y="0"/>
                    <a:pt x="2794000" y="176265"/>
                    <a:pt x="2794000" y="393700"/>
                  </a:cubicBezTo>
                  <a:lnTo>
                    <a:pt x="2794000" y="2603500"/>
                  </a:lnTo>
                  <a:cubicBezTo>
                    <a:pt x="2794000" y="2820935"/>
                    <a:pt x="2617735" y="2997200"/>
                    <a:pt x="2400300" y="2997200"/>
                  </a:cubicBezTo>
                  <a:lnTo>
                    <a:pt x="393700" y="2997200"/>
                  </a:lnTo>
                  <a:cubicBezTo>
                    <a:pt x="176265" y="2997200"/>
                    <a:pt x="0" y="2820935"/>
                    <a:pt x="0" y="2603500"/>
                  </a:cubicBezTo>
                  <a:lnTo>
                    <a:pt x="0" y="393700"/>
                  </a:lnTo>
                  <a:cubicBezTo>
                    <a:pt x="0" y="176265"/>
                    <a:pt x="176265" y="0"/>
                    <a:pt x="393700" y="0"/>
                  </a:cubicBezTo>
                  <a:close/>
                </a:path>
              </a:pathLst>
            </a:custGeom>
            <a:solidFill>
              <a:srgbClr val="BBBCBC"/>
            </a:solidFill>
            <a:ln cap="rnd">
              <a:noFill/>
              <a:prstDash val="solid"/>
              <a:round/>
            </a:ln>
          </p:spPr>
        </p:sp>
      </p:grpSp>
      <p:sp>
        <p:nvSpPr>
          <p:cNvPr name="Freeform 13" id="13"/>
          <p:cNvSpPr/>
          <p:nvPr/>
        </p:nvSpPr>
        <p:spPr>
          <a:xfrm flipH="false" flipV="false" rot="0">
            <a:off x="976308" y="4908569"/>
            <a:ext cx="2619370" cy="1819270"/>
          </a:xfrm>
          <a:custGeom>
            <a:avLst/>
            <a:gdLst/>
            <a:ahLst/>
            <a:cxnLst/>
            <a:rect r="r" b="b" t="t" l="l"/>
            <a:pathLst>
              <a:path h="1819270" w="2619370">
                <a:moveTo>
                  <a:pt x="0" y="0"/>
                </a:moveTo>
                <a:lnTo>
                  <a:pt x="2619370" y="0"/>
                </a:lnTo>
                <a:lnTo>
                  <a:pt x="2619370" y="1819270"/>
                </a:lnTo>
                <a:lnTo>
                  <a:pt x="0" y="18192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071677" y="6889774"/>
            <a:ext cx="2428646" cy="692544"/>
          </a:xfrm>
          <a:custGeom>
            <a:avLst/>
            <a:gdLst/>
            <a:ahLst/>
            <a:cxnLst/>
            <a:rect r="r" b="b" t="t" l="l"/>
            <a:pathLst>
              <a:path h="692544" w="2428646">
                <a:moveTo>
                  <a:pt x="0" y="0"/>
                </a:moveTo>
                <a:lnTo>
                  <a:pt x="2428646" y="0"/>
                </a:lnTo>
                <a:lnTo>
                  <a:pt x="2428646" y="692544"/>
                </a:lnTo>
                <a:lnTo>
                  <a:pt x="0" y="69254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829096" y="3978504"/>
            <a:ext cx="1316826" cy="426394"/>
          </a:xfrm>
          <a:custGeom>
            <a:avLst/>
            <a:gdLst/>
            <a:ahLst/>
            <a:cxnLst/>
            <a:rect r="r" b="b" t="t" l="l"/>
            <a:pathLst>
              <a:path h="426394" w="1316826">
                <a:moveTo>
                  <a:pt x="0" y="0"/>
                </a:moveTo>
                <a:lnTo>
                  <a:pt x="1316826" y="0"/>
                </a:lnTo>
                <a:lnTo>
                  <a:pt x="1316826" y="426393"/>
                </a:lnTo>
                <a:lnTo>
                  <a:pt x="0" y="42639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4405308" y="4566941"/>
            <a:ext cx="2619156" cy="1237955"/>
          </a:xfrm>
          <a:custGeom>
            <a:avLst/>
            <a:gdLst/>
            <a:ahLst/>
            <a:cxnLst/>
            <a:rect r="r" b="b" t="t" l="l"/>
            <a:pathLst>
              <a:path h="1237955" w="2619156">
                <a:moveTo>
                  <a:pt x="0" y="0"/>
                </a:moveTo>
                <a:lnTo>
                  <a:pt x="2619156" y="0"/>
                </a:lnTo>
                <a:lnTo>
                  <a:pt x="2619156" y="1237955"/>
                </a:lnTo>
                <a:lnTo>
                  <a:pt x="0" y="123795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5188912" y="3978504"/>
            <a:ext cx="2662627" cy="426394"/>
          </a:xfrm>
          <a:custGeom>
            <a:avLst/>
            <a:gdLst/>
            <a:ahLst/>
            <a:cxnLst/>
            <a:rect r="r" b="b" t="t" l="l"/>
            <a:pathLst>
              <a:path h="426394" w="2662627">
                <a:moveTo>
                  <a:pt x="0" y="0"/>
                </a:moveTo>
                <a:lnTo>
                  <a:pt x="2662627" y="0"/>
                </a:lnTo>
                <a:lnTo>
                  <a:pt x="2662627" y="426393"/>
                </a:lnTo>
                <a:lnTo>
                  <a:pt x="0" y="42639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7834308" y="4479944"/>
            <a:ext cx="2619370" cy="1390645"/>
          </a:xfrm>
          <a:custGeom>
            <a:avLst/>
            <a:gdLst/>
            <a:ahLst/>
            <a:cxnLst/>
            <a:rect r="r" b="b" t="t" l="l"/>
            <a:pathLst>
              <a:path h="1390645" w="2619370">
                <a:moveTo>
                  <a:pt x="0" y="0"/>
                </a:moveTo>
                <a:lnTo>
                  <a:pt x="2619370" y="0"/>
                </a:lnTo>
                <a:lnTo>
                  <a:pt x="2619370" y="1390645"/>
                </a:lnTo>
                <a:lnTo>
                  <a:pt x="0" y="139064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8529200" y="3987766"/>
            <a:ext cx="2045810" cy="428510"/>
          </a:xfrm>
          <a:custGeom>
            <a:avLst/>
            <a:gdLst/>
            <a:ahLst/>
            <a:cxnLst/>
            <a:rect r="r" b="b" t="t" l="l"/>
            <a:pathLst>
              <a:path h="428510" w="2045810">
                <a:moveTo>
                  <a:pt x="0" y="0"/>
                </a:moveTo>
                <a:lnTo>
                  <a:pt x="2045810" y="0"/>
                </a:lnTo>
                <a:lnTo>
                  <a:pt x="2045810" y="428510"/>
                </a:lnTo>
                <a:lnTo>
                  <a:pt x="0" y="42851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5462575" y="3989366"/>
            <a:ext cx="2853420" cy="427281"/>
          </a:xfrm>
          <a:custGeom>
            <a:avLst/>
            <a:gdLst/>
            <a:ahLst/>
            <a:cxnLst/>
            <a:rect r="r" b="b" t="t" l="l"/>
            <a:pathLst>
              <a:path h="427281" w="2853420">
                <a:moveTo>
                  <a:pt x="0" y="0"/>
                </a:moveTo>
                <a:lnTo>
                  <a:pt x="2853420" y="0"/>
                </a:lnTo>
                <a:lnTo>
                  <a:pt x="2853420" y="427281"/>
                </a:lnTo>
                <a:lnTo>
                  <a:pt x="0" y="427281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1215889" y="886239"/>
            <a:ext cx="7426598" cy="808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640"/>
              </a:lnSpc>
            </a:pPr>
            <a:r>
              <a:rPr lang="en-US" b="true" sz="4743">
                <a:solidFill>
                  <a:srgbClr val="0F172A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SA Retail Media Ecosystem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14346864" y="837248"/>
            <a:ext cx="4754937" cy="783041"/>
            <a:chOff x="0" y="0"/>
            <a:chExt cx="1252329" cy="206233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252329" cy="206233"/>
            </a:xfrm>
            <a:custGeom>
              <a:avLst/>
              <a:gdLst/>
              <a:ahLst/>
              <a:cxnLst/>
              <a:rect r="r" b="b" t="t" l="l"/>
              <a:pathLst>
                <a:path h="206233" w="1252329">
                  <a:moveTo>
                    <a:pt x="65942" y="0"/>
                  </a:moveTo>
                  <a:lnTo>
                    <a:pt x="1186387" y="0"/>
                  </a:lnTo>
                  <a:cubicBezTo>
                    <a:pt x="1222806" y="0"/>
                    <a:pt x="1252329" y="29523"/>
                    <a:pt x="1252329" y="65942"/>
                  </a:cubicBezTo>
                  <a:lnTo>
                    <a:pt x="1252329" y="140291"/>
                  </a:lnTo>
                  <a:cubicBezTo>
                    <a:pt x="1252329" y="157780"/>
                    <a:pt x="1245382" y="174553"/>
                    <a:pt x="1233015" y="186919"/>
                  </a:cubicBezTo>
                  <a:cubicBezTo>
                    <a:pt x="1220649" y="199286"/>
                    <a:pt x="1203876" y="206233"/>
                    <a:pt x="1186387" y="206233"/>
                  </a:cubicBezTo>
                  <a:lnTo>
                    <a:pt x="65942" y="206233"/>
                  </a:lnTo>
                  <a:cubicBezTo>
                    <a:pt x="29523" y="206233"/>
                    <a:pt x="0" y="176710"/>
                    <a:pt x="0" y="140291"/>
                  </a:cubicBezTo>
                  <a:lnTo>
                    <a:pt x="0" y="65942"/>
                  </a:lnTo>
                  <a:cubicBezTo>
                    <a:pt x="0" y="29523"/>
                    <a:pt x="29523" y="0"/>
                    <a:pt x="65942" y="0"/>
                  </a:cubicBezTo>
                  <a:close/>
                </a:path>
              </a:pathLst>
            </a:custGeom>
            <a:solidFill>
              <a:srgbClr val="FFA400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38100"/>
              <a:ext cx="1252329" cy="2443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25" id="25"/>
          <p:cNvSpPr txBox="true"/>
          <p:nvPr/>
        </p:nvSpPr>
        <p:spPr>
          <a:xfrm rot="0">
            <a:off x="14635136" y="982170"/>
            <a:ext cx="4466664" cy="450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80"/>
              </a:lnSpc>
            </a:pPr>
            <a:r>
              <a:rPr lang="en-US" sz="2700" b="true">
                <a:solidFill>
                  <a:srgbClr val="00000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Key Sector Players</a:t>
            </a:r>
          </a:p>
        </p:txBody>
      </p:sp>
      <p:sp>
        <p:nvSpPr>
          <p:cNvPr name="Freeform 26" id="26"/>
          <p:cNvSpPr/>
          <p:nvPr/>
        </p:nvSpPr>
        <p:spPr>
          <a:xfrm flipH="false" flipV="false" rot="0">
            <a:off x="-83409" y="600865"/>
            <a:ext cx="2052768" cy="1450857"/>
          </a:xfrm>
          <a:custGeom>
            <a:avLst/>
            <a:gdLst/>
            <a:ahLst/>
            <a:cxnLst/>
            <a:rect r="r" b="b" t="t" l="l"/>
            <a:pathLst>
              <a:path h="1450857" w="2052768">
                <a:moveTo>
                  <a:pt x="0" y="0"/>
                </a:moveTo>
                <a:lnTo>
                  <a:pt x="2052768" y="0"/>
                </a:lnTo>
                <a:lnTo>
                  <a:pt x="2052768" y="1450857"/>
                </a:lnTo>
                <a:lnTo>
                  <a:pt x="0" y="1450857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4376733" y="3802525"/>
            <a:ext cx="730961" cy="730961"/>
          </a:xfrm>
          <a:custGeom>
            <a:avLst/>
            <a:gdLst/>
            <a:ahLst/>
            <a:cxnLst/>
            <a:rect r="r" b="b" t="t" l="l"/>
            <a:pathLst>
              <a:path h="730961" w="730961">
                <a:moveTo>
                  <a:pt x="0" y="0"/>
                </a:moveTo>
                <a:lnTo>
                  <a:pt x="730961" y="0"/>
                </a:lnTo>
                <a:lnTo>
                  <a:pt x="730961" y="730961"/>
                </a:lnTo>
                <a:lnTo>
                  <a:pt x="0" y="730961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976308" y="3802525"/>
            <a:ext cx="730961" cy="730961"/>
          </a:xfrm>
          <a:custGeom>
            <a:avLst/>
            <a:gdLst/>
            <a:ahLst/>
            <a:cxnLst/>
            <a:rect r="r" b="b" t="t" l="l"/>
            <a:pathLst>
              <a:path h="730961" w="730961">
                <a:moveTo>
                  <a:pt x="0" y="0"/>
                </a:moveTo>
                <a:lnTo>
                  <a:pt x="730961" y="0"/>
                </a:lnTo>
                <a:lnTo>
                  <a:pt x="730961" y="730961"/>
                </a:lnTo>
                <a:lnTo>
                  <a:pt x="0" y="730961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7659906" y="3837521"/>
            <a:ext cx="754994" cy="754994"/>
          </a:xfrm>
          <a:custGeom>
            <a:avLst/>
            <a:gdLst/>
            <a:ahLst/>
            <a:cxnLst/>
            <a:rect r="r" b="b" t="t" l="l"/>
            <a:pathLst>
              <a:path h="754994" w="754994">
                <a:moveTo>
                  <a:pt x="0" y="0"/>
                </a:moveTo>
                <a:lnTo>
                  <a:pt x="754994" y="0"/>
                </a:lnTo>
                <a:lnTo>
                  <a:pt x="754994" y="754994"/>
                </a:lnTo>
                <a:lnTo>
                  <a:pt x="0" y="754994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11215687" y="3814495"/>
            <a:ext cx="731008" cy="731008"/>
          </a:xfrm>
          <a:custGeom>
            <a:avLst/>
            <a:gdLst/>
            <a:ahLst/>
            <a:cxnLst/>
            <a:rect r="r" b="b" t="t" l="l"/>
            <a:pathLst>
              <a:path h="731008" w="731008">
                <a:moveTo>
                  <a:pt x="0" y="0"/>
                </a:moveTo>
                <a:lnTo>
                  <a:pt x="731008" y="0"/>
                </a:lnTo>
                <a:lnTo>
                  <a:pt x="731008" y="731007"/>
                </a:lnTo>
                <a:lnTo>
                  <a:pt x="0" y="731007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14635136" y="3827554"/>
            <a:ext cx="717948" cy="717948"/>
          </a:xfrm>
          <a:custGeom>
            <a:avLst/>
            <a:gdLst/>
            <a:ahLst/>
            <a:cxnLst/>
            <a:rect r="r" b="b" t="t" l="l"/>
            <a:pathLst>
              <a:path h="717948" w="717948">
                <a:moveTo>
                  <a:pt x="0" y="0"/>
                </a:moveTo>
                <a:lnTo>
                  <a:pt x="717949" y="0"/>
                </a:lnTo>
                <a:lnTo>
                  <a:pt x="717949" y="717948"/>
                </a:lnTo>
                <a:lnTo>
                  <a:pt x="0" y="717948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2" id="32"/>
          <p:cNvSpPr txBox="true"/>
          <p:nvPr/>
        </p:nvSpPr>
        <p:spPr>
          <a:xfrm rot="0">
            <a:off x="1829096" y="3914694"/>
            <a:ext cx="1195426" cy="4388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81"/>
              </a:lnSpc>
            </a:pPr>
            <a:r>
              <a:rPr lang="en-US" b="true" sz="2558">
                <a:solidFill>
                  <a:srgbClr val="0F172A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Grocery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5188912" y="3962319"/>
            <a:ext cx="1883401" cy="781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69"/>
              </a:lnSpc>
            </a:pPr>
            <a:r>
              <a:rPr lang="en-US" b="true" sz="2558">
                <a:solidFill>
                  <a:srgbClr val="0F172A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Discount &amp; </a:t>
            </a:r>
          </a:p>
          <a:p>
            <a:pPr algn="l">
              <a:lnSpc>
                <a:spcPts val="3069"/>
              </a:lnSpc>
            </a:pPr>
            <a:r>
              <a:rPr lang="en-US" b="true" sz="2558">
                <a:solidFill>
                  <a:srgbClr val="0F172A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Value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8529200" y="3933448"/>
            <a:ext cx="1870269" cy="4312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b="true" sz="2570">
                <a:solidFill>
                  <a:srgbClr val="0F172A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Marketplace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12007490" y="3926695"/>
            <a:ext cx="1500723" cy="4388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81"/>
              </a:lnSpc>
            </a:pPr>
            <a:r>
              <a:rPr lang="en-US" b="true" sz="2558">
                <a:solidFill>
                  <a:srgbClr val="0F172A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Pharmacy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5463155" y="3982693"/>
            <a:ext cx="1670115" cy="7731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6"/>
              </a:lnSpc>
            </a:pPr>
            <a:r>
              <a:rPr lang="en-US" b="true" sz="2563">
                <a:solidFill>
                  <a:srgbClr val="0F172A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Fashion &amp; </a:t>
            </a:r>
          </a:p>
          <a:p>
            <a:pPr algn="l">
              <a:lnSpc>
                <a:spcPts val="3076"/>
              </a:lnSpc>
            </a:pPr>
            <a:r>
              <a:rPr lang="en-US" b="true" sz="2563">
                <a:solidFill>
                  <a:srgbClr val="0F172A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Apparel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15433129" y="4554415"/>
            <a:ext cx="49337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000000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 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1071562" y="4612518"/>
            <a:ext cx="2213962" cy="16744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75"/>
              </a:lnSpc>
            </a:pPr>
            <a:r>
              <a:rPr lang="en-US" b="true" sz="1800">
                <a:solidFill>
                  <a:srgbClr val="00000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• Pick n Pay</a:t>
            </a:r>
          </a:p>
          <a:p>
            <a:pPr algn="l">
              <a:lnSpc>
                <a:spcPts val="3375"/>
              </a:lnSpc>
            </a:pPr>
            <a:r>
              <a:rPr lang="en-US" b="true" sz="1800">
                <a:solidFill>
                  <a:srgbClr val="00000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• Woolworths</a:t>
            </a:r>
          </a:p>
          <a:p>
            <a:pPr algn="l">
              <a:lnSpc>
                <a:spcPts val="3375"/>
              </a:lnSpc>
            </a:pPr>
            <a:r>
              <a:rPr lang="en-US" sz="1800">
                <a:solidFill>
                  <a:srgbClr val="000000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• SPAR</a:t>
            </a:r>
          </a:p>
          <a:p>
            <a:pPr algn="l">
              <a:lnSpc>
                <a:spcPts val="3375"/>
              </a:lnSpc>
            </a:pPr>
            <a:r>
              <a:rPr lang="en-US" sz="1800">
                <a:solidFill>
                  <a:srgbClr val="000000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• Makro (Massmart)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976308" y="7080274"/>
            <a:ext cx="5543917" cy="5295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89"/>
              </a:lnSpc>
            </a:pPr>
            <a:r>
              <a:rPr lang="en-US" b="true" sz="2549">
                <a:solidFill>
                  <a:srgbClr val="00000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• Shoprite / Checkers-Rainmaker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4500562" y="4799208"/>
            <a:ext cx="2605560" cy="10870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75"/>
              </a:lnSpc>
            </a:pPr>
            <a:r>
              <a:rPr lang="en-US" b="true" sz="1800">
                <a:solidFill>
                  <a:srgbClr val="0047BB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• Boxer = Bmedia </a:t>
            </a:r>
          </a:p>
          <a:p>
            <a:pPr algn="l">
              <a:lnSpc>
                <a:spcPts val="2975"/>
              </a:lnSpc>
            </a:pPr>
            <a:r>
              <a:rPr lang="en-US" b="true" sz="1800">
                <a:solidFill>
                  <a:srgbClr val="0047BB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• PEP - PEP Media </a:t>
            </a:r>
          </a:p>
          <a:p>
            <a:pPr algn="l">
              <a:lnSpc>
                <a:spcPts val="2975"/>
              </a:lnSpc>
            </a:pPr>
            <a:r>
              <a:rPr lang="en-US" b="true" sz="1800">
                <a:solidFill>
                  <a:srgbClr val="0047BB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• Ackermans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7929562" y="4612518"/>
            <a:ext cx="2428875" cy="12458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75"/>
              </a:lnSpc>
            </a:pPr>
            <a:r>
              <a:rPr lang="en-US" b="true" sz="1800">
                <a:solidFill>
                  <a:srgbClr val="00000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• Takealot</a:t>
            </a:r>
          </a:p>
          <a:p>
            <a:pPr algn="l">
              <a:lnSpc>
                <a:spcPts val="3375"/>
              </a:lnSpc>
            </a:pPr>
            <a:r>
              <a:rPr lang="en-US" sz="1800">
                <a:solidFill>
                  <a:srgbClr val="000000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• Amazon SA </a:t>
            </a:r>
          </a:p>
          <a:p>
            <a:pPr algn="l">
              <a:lnSpc>
                <a:spcPts val="3375"/>
              </a:lnSpc>
            </a:pPr>
            <a:r>
              <a:rPr lang="en-US" sz="1800">
                <a:solidFill>
                  <a:srgbClr val="000000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• Mr D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11358562" y="4612518"/>
            <a:ext cx="1305063" cy="8172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75"/>
              </a:lnSpc>
            </a:pPr>
            <a:r>
              <a:rPr lang="en-US" b="true" sz="1800">
                <a:solidFill>
                  <a:srgbClr val="00000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• Clicks</a:t>
            </a:r>
          </a:p>
          <a:p>
            <a:pPr algn="l">
              <a:lnSpc>
                <a:spcPts val="3375"/>
              </a:lnSpc>
            </a:pPr>
            <a:r>
              <a:rPr lang="en-US" b="true" sz="1800">
                <a:solidFill>
                  <a:srgbClr val="00000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• Dis - Chem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14787562" y="4940223"/>
            <a:ext cx="1255068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000000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• TFG - bash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14787562" y="5180253"/>
            <a:ext cx="2345707" cy="11210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35"/>
              </a:lnSpc>
            </a:pPr>
            <a:r>
              <a:rPr lang="en-US" sz="1800" spc="3">
                <a:solidFill>
                  <a:srgbClr val="000000"/>
                </a:solidFill>
                <a:latin typeface="Söhne 1 Light"/>
                <a:ea typeface="Söhne 1 Light"/>
                <a:cs typeface="Söhne 1 Light"/>
                <a:sym typeface="Söhne 1 Light"/>
              </a:rPr>
              <a:t>• Superbalist</a:t>
            </a:r>
          </a:p>
          <a:p>
            <a:pPr algn="l">
              <a:lnSpc>
                <a:spcPts val="2835"/>
              </a:lnSpc>
              <a:spcBef>
                <a:spcPts val="540"/>
              </a:spcBef>
            </a:pPr>
            <a:r>
              <a:rPr lang="en-US" b="true" sz="1800" spc="3">
                <a:solidFill>
                  <a:srgbClr val="FFFFFF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• Woolworths Fashion</a:t>
            </a:r>
          </a:p>
          <a:p>
            <a:pPr algn="l">
              <a:lnSpc>
                <a:spcPts val="2835"/>
              </a:lnSpc>
            </a:pPr>
            <a:r>
              <a:rPr lang="en-US" b="true" sz="1800" spc="3">
                <a:solidFill>
                  <a:srgbClr val="FFFFFF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• Pick n Pay Clothing</a:t>
            </a:r>
          </a:p>
        </p:txBody>
      </p:sp>
      <p:grpSp>
        <p:nvGrpSpPr>
          <p:cNvPr name="Group 45" id="45"/>
          <p:cNvGrpSpPr/>
          <p:nvPr/>
        </p:nvGrpSpPr>
        <p:grpSpPr>
          <a:xfrm rot="0">
            <a:off x="13415446" y="8876781"/>
            <a:ext cx="4002590" cy="1210916"/>
            <a:chOff x="0" y="0"/>
            <a:chExt cx="5336787" cy="1614555"/>
          </a:xfrm>
        </p:grpSpPr>
        <p:sp>
          <p:nvSpPr>
            <p:cNvPr name="Freeform 46" id="46"/>
            <p:cNvSpPr/>
            <p:nvPr/>
          </p:nvSpPr>
          <p:spPr>
            <a:xfrm flipH="false" flipV="false" rot="0">
              <a:off x="0" y="0"/>
              <a:ext cx="2603683" cy="1614555"/>
            </a:xfrm>
            <a:custGeom>
              <a:avLst/>
              <a:gdLst/>
              <a:ahLst/>
              <a:cxnLst/>
              <a:rect r="r" b="b" t="t" l="l"/>
              <a:pathLst>
                <a:path h="1614555" w="2603683">
                  <a:moveTo>
                    <a:pt x="0" y="0"/>
                  </a:moveTo>
                  <a:lnTo>
                    <a:pt x="2603683" y="0"/>
                  </a:lnTo>
                  <a:lnTo>
                    <a:pt x="2603683" y="1614555"/>
                  </a:lnTo>
                  <a:lnTo>
                    <a:pt x="0" y="16145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1"/>
              <a:stretch>
                <a:fillRect l="-3268" t="-49553" r="-3595" b="-22780"/>
              </a:stretch>
            </a:blipFill>
          </p:spPr>
        </p:sp>
        <p:sp>
          <p:nvSpPr>
            <p:cNvPr name="Freeform 47" id="47"/>
            <p:cNvSpPr/>
            <p:nvPr/>
          </p:nvSpPr>
          <p:spPr>
            <a:xfrm flipH="false" flipV="false" rot="0">
              <a:off x="3057926" y="89888"/>
              <a:ext cx="2278861" cy="878366"/>
            </a:xfrm>
            <a:custGeom>
              <a:avLst/>
              <a:gdLst/>
              <a:ahLst/>
              <a:cxnLst/>
              <a:rect r="r" b="b" t="t" l="l"/>
              <a:pathLst>
                <a:path h="878366" w="2278861">
                  <a:moveTo>
                    <a:pt x="0" y="0"/>
                  </a:moveTo>
                  <a:lnTo>
                    <a:pt x="2278861" y="0"/>
                  </a:lnTo>
                  <a:lnTo>
                    <a:pt x="2278861" y="878366"/>
                  </a:lnTo>
                  <a:lnTo>
                    <a:pt x="0" y="8783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2"/>
              <a:stretch>
                <a:fillRect l="0" t="0" r="0" b="0"/>
              </a:stretch>
            </a:blipFill>
          </p:spPr>
        </p:sp>
        <p:sp>
          <p:nvSpPr>
            <p:cNvPr name="AutoShape 48" id="48"/>
            <p:cNvSpPr/>
            <p:nvPr/>
          </p:nvSpPr>
          <p:spPr>
            <a:xfrm flipV="true">
              <a:off x="2854458" y="81279"/>
              <a:ext cx="0" cy="886975"/>
            </a:xfrm>
            <a:prstGeom prst="line">
              <a:avLst/>
            </a:prstGeom>
            <a:ln cap="flat" w="14913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94572" y="2808106"/>
            <a:ext cx="16698828" cy="4358677"/>
          </a:xfrm>
          <a:custGeom>
            <a:avLst/>
            <a:gdLst/>
            <a:ahLst/>
            <a:cxnLst/>
            <a:rect r="r" b="b" t="t" l="l"/>
            <a:pathLst>
              <a:path h="4358677" w="16698828">
                <a:moveTo>
                  <a:pt x="0" y="0"/>
                </a:moveTo>
                <a:lnTo>
                  <a:pt x="16698828" y="0"/>
                </a:lnTo>
                <a:lnTo>
                  <a:pt x="16698828" y="4358678"/>
                </a:lnTo>
                <a:lnTo>
                  <a:pt x="0" y="43586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794572" y="2808106"/>
            <a:ext cx="16698828" cy="4358677"/>
            <a:chOff x="0" y="0"/>
            <a:chExt cx="14986000" cy="39116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4986000" cy="3911600"/>
            </a:xfrm>
            <a:custGeom>
              <a:avLst/>
              <a:gdLst/>
              <a:ahLst/>
              <a:cxnLst/>
              <a:rect r="r" b="b" t="t" l="l"/>
              <a:pathLst>
                <a:path h="3911600" w="14986000">
                  <a:moveTo>
                    <a:pt x="0" y="0"/>
                  </a:moveTo>
                  <a:lnTo>
                    <a:pt x="14986000" y="0"/>
                  </a:lnTo>
                  <a:lnTo>
                    <a:pt x="14986000" y="3911600"/>
                  </a:lnTo>
                  <a:lnTo>
                    <a:pt x="0" y="391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714375" y="2727910"/>
            <a:ext cx="16859250" cy="4519057"/>
          </a:xfrm>
          <a:custGeom>
            <a:avLst/>
            <a:gdLst/>
            <a:ahLst/>
            <a:cxnLst/>
            <a:rect r="r" b="b" t="t" l="l"/>
            <a:pathLst>
              <a:path h="4519057" w="16859250">
                <a:moveTo>
                  <a:pt x="0" y="0"/>
                </a:moveTo>
                <a:lnTo>
                  <a:pt x="16859250" y="0"/>
                </a:lnTo>
                <a:lnTo>
                  <a:pt x="16859250" y="4519056"/>
                </a:lnTo>
                <a:lnTo>
                  <a:pt x="0" y="45190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14375" y="3562851"/>
            <a:ext cx="16859208" cy="733517"/>
          </a:xfrm>
          <a:custGeom>
            <a:avLst/>
            <a:gdLst/>
            <a:ahLst/>
            <a:cxnLst/>
            <a:rect r="r" b="b" t="t" l="l"/>
            <a:pathLst>
              <a:path h="733517" w="16859208">
                <a:moveTo>
                  <a:pt x="0" y="0"/>
                </a:moveTo>
                <a:lnTo>
                  <a:pt x="16859208" y="0"/>
                </a:lnTo>
                <a:lnTo>
                  <a:pt x="16859208" y="733517"/>
                </a:lnTo>
                <a:lnTo>
                  <a:pt x="0" y="73351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714375" y="4829415"/>
            <a:ext cx="16859208" cy="202834"/>
          </a:xfrm>
          <a:custGeom>
            <a:avLst/>
            <a:gdLst/>
            <a:ahLst/>
            <a:cxnLst/>
            <a:rect r="r" b="b" t="t" l="l"/>
            <a:pathLst>
              <a:path h="202834" w="16859208">
                <a:moveTo>
                  <a:pt x="0" y="0"/>
                </a:moveTo>
                <a:lnTo>
                  <a:pt x="16859208" y="0"/>
                </a:lnTo>
                <a:lnTo>
                  <a:pt x="16859208" y="202834"/>
                </a:lnTo>
                <a:lnTo>
                  <a:pt x="0" y="20283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714375" y="5565295"/>
            <a:ext cx="16859208" cy="202834"/>
          </a:xfrm>
          <a:custGeom>
            <a:avLst/>
            <a:gdLst/>
            <a:ahLst/>
            <a:cxnLst/>
            <a:rect r="r" b="b" t="t" l="l"/>
            <a:pathLst>
              <a:path h="202834" w="16859208">
                <a:moveTo>
                  <a:pt x="0" y="0"/>
                </a:moveTo>
                <a:lnTo>
                  <a:pt x="16859208" y="0"/>
                </a:lnTo>
                <a:lnTo>
                  <a:pt x="16859208" y="202834"/>
                </a:lnTo>
                <a:lnTo>
                  <a:pt x="0" y="20283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714375" y="6301176"/>
            <a:ext cx="16859208" cy="202834"/>
          </a:xfrm>
          <a:custGeom>
            <a:avLst/>
            <a:gdLst/>
            <a:ahLst/>
            <a:cxnLst/>
            <a:rect r="r" b="b" t="t" l="l"/>
            <a:pathLst>
              <a:path h="202834" w="16859208">
                <a:moveTo>
                  <a:pt x="0" y="0"/>
                </a:moveTo>
                <a:lnTo>
                  <a:pt x="16859208" y="0"/>
                </a:lnTo>
                <a:lnTo>
                  <a:pt x="16859208" y="202834"/>
                </a:lnTo>
                <a:lnTo>
                  <a:pt x="0" y="20283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714375" y="7037056"/>
            <a:ext cx="16859208" cy="202834"/>
          </a:xfrm>
          <a:custGeom>
            <a:avLst/>
            <a:gdLst/>
            <a:ahLst/>
            <a:cxnLst/>
            <a:rect r="r" b="b" t="t" l="l"/>
            <a:pathLst>
              <a:path h="202834" w="16859208">
                <a:moveTo>
                  <a:pt x="0" y="0"/>
                </a:moveTo>
                <a:lnTo>
                  <a:pt x="16859208" y="0"/>
                </a:lnTo>
                <a:lnTo>
                  <a:pt x="16859208" y="202835"/>
                </a:lnTo>
                <a:lnTo>
                  <a:pt x="0" y="20283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794572" y="7501150"/>
            <a:ext cx="1479413" cy="5291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49"/>
              </a:lnSpc>
            </a:pPr>
            <a:r>
              <a:rPr lang="en-US" b="true" sz="3178">
                <a:solidFill>
                  <a:srgbClr val="050503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Legend: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893633" y="3022088"/>
            <a:ext cx="1323833" cy="3654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16"/>
              </a:lnSpc>
            </a:pPr>
            <a:r>
              <a:rPr lang="en-US" b="true" sz="2154">
                <a:solidFill>
                  <a:srgbClr val="FFFFFF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Ad Format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3409976" y="3022088"/>
            <a:ext cx="1062472" cy="3654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16"/>
              </a:lnSpc>
            </a:pPr>
            <a:r>
              <a:rPr lang="en-US" b="true" sz="2154">
                <a:solidFill>
                  <a:srgbClr val="FFFFFF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Shoprite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5042064" y="3022088"/>
            <a:ext cx="733669" cy="3654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16"/>
              </a:lnSpc>
            </a:pPr>
            <a:r>
              <a:rPr lang="en-US" b="true" sz="2154">
                <a:solidFill>
                  <a:srgbClr val="FFFFFF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Boxer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368443" y="3022088"/>
            <a:ext cx="512994" cy="3654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16"/>
              </a:lnSpc>
            </a:pPr>
            <a:r>
              <a:rPr lang="en-US" b="true" sz="2154">
                <a:solidFill>
                  <a:srgbClr val="FFFFFF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PEP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502449" y="3022088"/>
            <a:ext cx="1094755" cy="3654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16"/>
              </a:lnSpc>
            </a:pPr>
            <a:r>
              <a:rPr lang="en-US" b="true" sz="2154">
                <a:solidFill>
                  <a:srgbClr val="FFFFFF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Takealot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047189" y="3022088"/>
            <a:ext cx="1038149" cy="3654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16"/>
              </a:lnSpc>
            </a:pPr>
            <a:r>
              <a:rPr lang="en-US" b="true" sz="2154">
                <a:solidFill>
                  <a:srgbClr val="FFFFFF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Amazon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0665552" y="3022088"/>
            <a:ext cx="506581" cy="3654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16"/>
              </a:lnSpc>
            </a:pPr>
            <a:r>
              <a:rPr lang="en-US" b="true" sz="2154">
                <a:solidFill>
                  <a:srgbClr val="FFFFFF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PnP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1768145" y="3022088"/>
            <a:ext cx="756666" cy="3654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16"/>
              </a:lnSpc>
            </a:pPr>
            <a:r>
              <a:rPr lang="en-US" b="true" sz="2154">
                <a:solidFill>
                  <a:srgbClr val="FFFFFF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Clicks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3062637" y="3022088"/>
            <a:ext cx="1088785" cy="3654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16"/>
              </a:lnSpc>
            </a:pPr>
            <a:r>
              <a:rPr lang="en-US" b="true" sz="2154">
                <a:solidFill>
                  <a:srgbClr val="FFFFFF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Dischem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4582256" y="3022088"/>
            <a:ext cx="617804" cy="3654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16"/>
              </a:lnSpc>
            </a:pPr>
            <a:r>
              <a:rPr lang="en-US" b="true" sz="2154">
                <a:solidFill>
                  <a:srgbClr val="FFFFFF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Bash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5678733" y="3022088"/>
            <a:ext cx="1493652" cy="3654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16"/>
              </a:lnSpc>
            </a:pPr>
            <a:r>
              <a:rPr lang="en-US" b="true" sz="2154">
                <a:solidFill>
                  <a:srgbClr val="FFFFFF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Woolworths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855518" y="5184698"/>
            <a:ext cx="1493210" cy="397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28"/>
              </a:lnSpc>
            </a:pPr>
            <a:r>
              <a:rPr lang="en-US" b="true" sz="2377">
                <a:solidFill>
                  <a:srgbClr val="00000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Offsite Ext.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855518" y="3741240"/>
            <a:ext cx="1798795" cy="397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28"/>
              </a:lnSpc>
            </a:pPr>
            <a:r>
              <a:rPr lang="en-US" b="true" sz="2377">
                <a:solidFill>
                  <a:srgbClr val="00000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Spon. Search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855518" y="5906427"/>
            <a:ext cx="1959990" cy="397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28"/>
              </a:lnSpc>
            </a:pPr>
            <a:r>
              <a:rPr lang="en-US" b="true" sz="2377">
                <a:solidFill>
                  <a:srgbClr val="00000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In-Store / POS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855518" y="4462969"/>
            <a:ext cx="1973036" cy="397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28"/>
              </a:lnSpc>
            </a:pPr>
            <a:r>
              <a:rPr lang="en-US" b="true" sz="2377">
                <a:solidFill>
                  <a:srgbClr val="00000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Onsite Display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855518" y="6628156"/>
            <a:ext cx="2335890" cy="397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28"/>
              </a:lnSpc>
            </a:pPr>
            <a:r>
              <a:rPr lang="en-US" b="true" sz="2377">
                <a:solidFill>
                  <a:srgbClr val="00000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SMS / WhatsApp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194266" y="916077"/>
            <a:ext cx="7383289" cy="808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640"/>
              </a:lnSpc>
            </a:pPr>
            <a:r>
              <a:rPr lang="en-US" b="true" sz="4743">
                <a:solidFill>
                  <a:srgbClr val="0F172A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Retailer Capabilities Matrix</a:t>
            </a:r>
          </a:p>
        </p:txBody>
      </p:sp>
      <p:sp>
        <p:nvSpPr>
          <p:cNvPr name="Freeform 29" id="29"/>
          <p:cNvSpPr/>
          <p:nvPr/>
        </p:nvSpPr>
        <p:spPr>
          <a:xfrm flipH="false" flipV="false" rot="0">
            <a:off x="14212491" y="990458"/>
            <a:ext cx="3361134" cy="394249"/>
          </a:xfrm>
          <a:custGeom>
            <a:avLst/>
            <a:gdLst/>
            <a:ahLst/>
            <a:cxnLst/>
            <a:rect r="r" b="b" t="t" l="l"/>
            <a:pathLst>
              <a:path h="394249" w="3361134">
                <a:moveTo>
                  <a:pt x="0" y="0"/>
                </a:moveTo>
                <a:lnTo>
                  <a:pt x="3361134" y="0"/>
                </a:lnTo>
                <a:lnTo>
                  <a:pt x="3361134" y="394249"/>
                </a:lnTo>
                <a:lnTo>
                  <a:pt x="0" y="39424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0" id="30"/>
          <p:cNvGrpSpPr/>
          <p:nvPr/>
        </p:nvGrpSpPr>
        <p:grpSpPr>
          <a:xfrm rot="0">
            <a:off x="14579031" y="837248"/>
            <a:ext cx="4754937" cy="783041"/>
            <a:chOff x="0" y="0"/>
            <a:chExt cx="1252329" cy="206233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1252329" cy="206233"/>
            </a:xfrm>
            <a:custGeom>
              <a:avLst/>
              <a:gdLst/>
              <a:ahLst/>
              <a:cxnLst/>
              <a:rect r="r" b="b" t="t" l="l"/>
              <a:pathLst>
                <a:path h="206233" w="1252329">
                  <a:moveTo>
                    <a:pt x="65942" y="0"/>
                  </a:moveTo>
                  <a:lnTo>
                    <a:pt x="1186387" y="0"/>
                  </a:lnTo>
                  <a:cubicBezTo>
                    <a:pt x="1222806" y="0"/>
                    <a:pt x="1252329" y="29523"/>
                    <a:pt x="1252329" y="65942"/>
                  </a:cubicBezTo>
                  <a:lnTo>
                    <a:pt x="1252329" y="140291"/>
                  </a:lnTo>
                  <a:cubicBezTo>
                    <a:pt x="1252329" y="157780"/>
                    <a:pt x="1245382" y="174553"/>
                    <a:pt x="1233015" y="186919"/>
                  </a:cubicBezTo>
                  <a:cubicBezTo>
                    <a:pt x="1220649" y="199286"/>
                    <a:pt x="1203876" y="206233"/>
                    <a:pt x="1186387" y="206233"/>
                  </a:cubicBezTo>
                  <a:lnTo>
                    <a:pt x="65942" y="206233"/>
                  </a:lnTo>
                  <a:cubicBezTo>
                    <a:pt x="29523" y="206233"/>
                    <a:pt x="0" y="176710"/>
                    <a:pt x="0" y="140291"/>
                  </a:cubicBezTo>
                  <a:lnTo>
                    <a:pt x="0" y="65942"/>
                  </a:lnTo>
                  <a:cubicBezTo>
                    <a:pt x="0" y="29523"/>
                    <a:pt x="29523" y="0"/>
                    <a:pt x="65942" y="0"/>
                  </a:cubicBezTo>
                  <a:close/>
                </a:path>
              </a:pathLst>
            </a:custGeom>
            <a:solidFill>
              <a:srgbClr val="FFA400"/>
            </a:solidFill>
          </p:spPr>
        </p:sp>
        <p:sp>
          <p:nvSpPr>
            <p:cNvPr name="TextBox 32" id="32"/>
            <p:cNvSpPr txBox="true"/>
            <p:nvPr/>
          </p:nvSpPr>
          <p:spPr>
            <a:xfrm>
              <a:off x="0" y="-38100"/>
              <a:ext cx="1252329" cy="2443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33" id="33"/>
          <p:cNvSpPr txBox="true"/>
          <p:nvPr/>
        </p:nvSpPr>
        <p:spPr>
          <a:xfrm rot="0">
            <a:off x="14809212" y="979690"/>
            <a:ext cx="2764413" cy="450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sz="2700" b="true">
                <a:solidFill>
                  <a:srgbClr val="000000"/>
                </a:solidFill>
                <a:latin typeface="Söhne 1 Semi-Bold"/>
                <a:ea typeface="Söhne 1 Semi-Bold"/>
                <a:cs typeface="Söhne 1 Semi-Bold"/>
                <a:sym typeface="Söhne 1 Semi-Bold"/>
              </a:rPr>
              <a:t>Capability Depth</a:t>
            </a:r>
          </a:p>
        </p:txBody>
      </p:sp>
      <p:sp>
        <p:nvSpPr>
          <p:cNvPr name="Freeform 34" id="34"/>
          <p:cNvSpPr/>
          <p:nvPr/>
        </p:nvSpPr>
        <p:spPr>
          <a:xfrm flipH="false" flipV="false" rot="0">
            <a:off x="-83409" y="630703"/>
            <a:ext cx="2052768" cy="1450857"/>
          </a:xfrm>
          <a:custGeom>
            <a:avLst/>
            <a:gdLst/>
            <a:ahLst/>
            <a:cxnLst/>
            <a:rect r="r" b="b" t="t" l="l"/>
            <a:pathLst>
              <a:path h="1450857" w="2052768">
                <a:moveTo>
                  <a:pt x="0" y="0"/>
                </a:moveTo>
                <a:lnTo>
                  <a:pt x="2052768" y="0"/>
                </a:lnTo>
                <a:lnTo>
                  <a:pt x="2052768" y="1450857"/>
                </a:lnTo>
                <a:lnTo>
                  <a:pt x="0" y="1450857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0" r="0" b="0"/>
            </a:stretch>
          </a:blipFill>
        </p:spPr>
      </p:sp>
      <p:grpSp>
        <p:nvGrpSpPr>
          <p:cNvPr name="Group 35" id="35"/>
          <p:cNvGrpSpPr/>
          <p:nvPr/>
        </p:nvGrpSpPr>
        <p:grpSpPr>
          <a:xfrm rot="0">
            <a:off x="3409976" y="3688114"/>
            <a:ext cx="890132" cy="393413"/>
            <a:chOff x="0" y="0"/>
            <a:chExt cx="1186843" cy="524551"/>
          </a:xfrm>
        </p:grpSpPr>
        <p:grpSp>
          <p:nvGrpSpPr>
            <p:cNvPr name="Group 36" id="36"/>
            <p:cNvGrpSpPr/>
            <p:nvPr/>
          </p:nvGrpSpPr>
          <p:grpSpPr>
            <a:xfrm rot="0">
              <a:off x="0" y="0"/>
              <a:ext cx="1186843" cy="524551"/>
              <a:chOff x="0" y="0"/>
              <a:chExt cx="244965" cy="108267"/>
            </a:xfrm>
          </p:grpSpPr>
          <p:sp>
            <p:nvSpPr>
              <p:cNvPr name="Freeform 37" id="37"/>
              <p:cNvSpPr/>
              <p:nvPr/>
            </p:nvSpPr>
            <p:spPr>
              <a:xfrm flipH="false" flipV="false" rot="0">
                <a:off x="0" y="0"/>
                <a:ext cx="244965" cy="108267"/>
              </a:xfrm>
              <a:custGeom>
                <a:avLst/>
                <a:gdLst/>
                <a:ahLst/>
                <a:cxnLst/>
                <a:rect r="r" b="b" t="t" l="l"/>
                <a:pathLst>
                  <a:path h="108267" w="244965">
                    <a:moveTo>
                      <a:pt x="54134" y="0"/>
                    </a:moveTo>
                    <a:lnTo>
                      <a:pt x="190831" y="0"/>
                    </a:lnTo>
                    <a:cubicBezTo>
                      <a:pt x="205188" y="0"/>
                      <a:pt x="218957" y="5703"/>
                      <a:pt x="229109" y="15855"/>
                    </a:cubicBezTo>
                    <a:cubicBezTo>
                      <a:pt x="239261" y="26007"/>
                      <a:pt x="244965" y="39777"/>
                      <a:pt x="244965" y="54134"/>
                    </a:cubicBezTo>
                    <a:lnTo>
                      <a:pt x="244965" y="54134"/>
                    </a:lnTo>
                    <a:cubicBezTo>
                      <a:pt x="244965" y="68491"/>
                      <a:pt x="239261" y="82260"/>
                      <a:pt x="229109" y="92412"/>
                    </a:cubicBezTo>
                    <a:cubicBezTo>
                      <a:pt x="218957" y="102564"/>
                      <a:pt x="205188" y="108267"/>
                      <a:pt x="190831" y="108267"/>
                    </a:cubicBezTo>
                    <a:lnTo>
                      <a:pt x="54134" y="108267"/>
                    </a:lnTo>
                    <a:cubicBezTo>
                      <a:pt x="39777" y="108267"/>
                      <a:pt x="26007" y="102564"/>
                      <a:pt x="15855" y="92412"/>
                    </a:cubicBezTo>
                    <a:cubicBezTo>
                      <a:pt x="5703" y="82260"/>
                      <a:pt x="0" y="68491"/>
                      <a:pt x="0" y="54134"/>
                    </a:cubicBezTo>
                    <a:lnTo>
                      <a:pt x="0" y="54134"/>
                    </a:lnTo>
                    <a:cubicBezTo>
                      <a:pt x="0" y="39777"/>
                      <a:pt x="5703" y="26007"/>
                      <a:pt x="15855" y="15855"/>
                    </a:cubicBezTo>
                    <a:cubicBezTo>
                      <a:pt x="26007" y="5703"/>
                      <a:pt x="39777" y="0"/>
                      <a:pt x="54134" y="0"/>
                    </a:cubicBezTo>
                    <a:close/>
                  </a:path>
                </a:pathLst>
              </a:custGeom>
              <a:solidFill>
                <a:srgbClr val="66CDB7"/>
              </a:solidFill>
            </p:spPr>
          </p:sp>
          <p:sp>
            <p:nvSpPr>
              <p:cNvPr name="TextBox 38" id="38"/>
              <p:cNvSpPr txBox="true"/>
              <p:nvPr/>
            </p:nvSpPr>
            <p:spPr>
              <a:xfrm>
                <a:off x="0" y="-38100"/>
                <a:ext cx="244965" cy="14636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39" id="39"/>
            <p:cNvSpPr txBox="true"/>
            <p:nvPr/>
          </p:nvSpPr>
          <p:spPr>
            <a:xfrm rot="0">
              <a:off x="227617" y="-51657"/>
              <a:ext cx="730621" cy="571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617"/>
                </a:lnSpc>
              </a:pPr>
              <a:r>
                <a:rPr lang="en-US" b="true" sz="2584">
                  <a:solidFill>
                    <a:srgbClr val="F8FAFC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Full</a:t>
              </a:r>
            </a:p>
          </p:txBody>
        </p:sp>
      </p:grpSp>
      <p:grpSp>
        <p:nvGrpSpPr>
          <p:cNvPr name="Group 40" id="40"/>
          <p:cNvGrpSpPr/>
          <p:nvPr/>
        </p:nvGrpSpPr>
        <p:grpSpPr>
          <a:xfrm rot="0">
            <a:off x="3409976" y="4412141"/>
            <a:ext cx="890132" cy="393413"/>
            <a:chOff x="0" y="0"/>
            <a:chExt cx="1186843" cy="524551"/>
          </a:xfrm>
        </p:grpSpPr>
        <p:grpSp>
          <p:nvGrpSpPr>
            <p:cNvPr name="Group 41" id="41"/>
            <p:cNvGrpSpPr/>
            <p:nvPr/>
          </p:nvGrpSpPr>
          <p:grpSpPr>
            <a:xfrm rot="0">
              <a:off x="0" y="0"/>
              <a:ext cx="1186843" cy="524551"/>
              <a:chOff x="0" y="0"/>
              <a:chExt cx="252226" cy="111477"/>
            </a:xfrm>
          </p:grpSpPr>
          <p:sp>
            <p:nvSpPr>
              <p:cNvPr name="Freeform 42" id="42"/>
              <p:cNvSpPr/>
              <p:nvPr/>
            </p:nvSpPr>
            <p:spPr>
              <a:xfrm flipH="false" flipV="false" rot="0">
                <a:off x="0" y="0"/>
                <a:ext cx="252226" cy="111477"/>
              </a:xfrm>
              <a:custGeom>
                <a:avLst/>
                <a:gdLst/>
                <a:ahLst/>
                <a:cxnLst/>
                <a:rect r="r" b="b" t="t" l="l"/>
                <a:pathLst>
                  <a:path h="111477" w="252226">
                    <a:moveTo>
                      <a:pt x="55738" y="0"/>
                    </a:moveTo>
                    <a:lnTo>
                      <a:pt x="196487" y="0"/>
                    </a:lnTo>
                    <a:cubicBezTo>
                      <a:pt x="227271" y="0"/>
                      <a:pt x="252226" y="24955"/>
                      <a:pt x="252226" y="55738"/>
                    </a:cubicBezTo>
                    <a:lnTo>
                      <a:pt x="252226" y="55738"/>
                    </a:lnTo>
                    <a:cubicBezTo>
                      <a:pt x="252226" y="86522"/>
                      <a:pt x="227271" y="111477"/>
                      <a:pt x="196487" y="111477"/>
                    </a:cubicBezTo>
                    <a:lnTo>
                      <a:pt x="55738" y="111477"/>
                    </a:lnTo>
                    <a:cubicBezTo>
                      <a:pt x="24955" y="111477"/>
                      <a:pt x="0" y="86522"/>
                      <a:pt x="0" y="55738"/>
                    </a:cubicBezTo>
                    <a:lnTo>
                      <a:pt x="0" y="55738"/>
                    </a:lnTo>
                    <a:cubicBezTo>
                      <a:pt x="0" y="24955"/>
                      <a:pt x="24955" y="0"/>
                      <a:pt x="55738" y="0"/>
                    </a:cubicBezTo>
                    <a:close/>
                  </a:path>
                </a:pathLst>
              </a:custGeom>
              <a:solidFill>
                <a:srgbClr val="66CDB7"/>
              </a:solidFill>
            </p:spPr>
          </p:sp>
          <p:sp>
            <p:nvSpPr>
              <p:cNvPr name="TextBox 43" id="43"/>
              <p:cNvSpPr txBox="true"/>
              <p:nvPr/>
            </p:nvSpPr>
            <p:spPr>
              <a:xfrm>
                <a:off x="0" y="-38100"/>
                <a:ext cx="252226" cy="14957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44" id="44"/>
            <p:cNvSpPr txBox="true"/>
            <p:nvPr/>
          </p:nvSpPr>
          <p:spPr>
            <a:xfrm rot="0">
              <a:off x="238861" y="-36151"/>
              <a:ext cx="709588" cy="5469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513"/>
                </a:lnSpc>
              </a:pPr>
              <a:r>
                <a:rPr lang="en-US" b="true" sz="2509">
                  <a:solidFill>
                    <a:srgbClr val="FFFFFF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Full</a:t>
              </a:r>
            </a:p>
          </p:txBody>
        </p:sp>
      </p:grpSp>
      <p:grpSp>
        <p:nvGrpSpPr>
          <p:cNvPr name="Group 45" id="45"/>
          <p:cNvGrpSpPr/>
          <p:nvPr/>
        </p:nvGrpSpPr>
        <p:grpSpPr>
          <a:xfrm rot="0">
            <a:off x="2473575" y="7620368"/>
            <a:ext cx="2394205" cy="367559"/>
            <a:chOff x="0" y="0"/>
            <a:chExt cx="3192273" cy="490078"/>
          </a:xfrm>
        </p:grpSpPr>
        <p:grpSp>
          <p:nvGrpSpPr>
            <p:cNvPr name="Group 46" id="46"/>
            <p:cNvGrpSpPr/>
            <p:nvPr/>
          </p:nvGrpSpPr>
          <p:grpSpPr>
            <a:xfrm rot="0">
              <a:off x="0" y="28930"/>
              <a:ext cx="3192273" cy="461149"/>
              <a:chOff x="0" y="0"/>
              <a:chExt cx="628481" cy="90789"/>
            </a:xfrm>
          </p:grpSpPr>
          <p:sp>
            <p:nvSpPr>
              <p:cNvPr name="Freeform 47" id="47"/>
              <p:cNvSpPr/>
              <p:nvPr/>
            </p:nvSpPr>
            <p:spPr>
              <a:xfrm flipH="false" flipV="false" rot="0">
                <a:off x="0" y="0"/>
                <a:ext cx="628481" cy="90789"/>
              </a:xfrm>
              <a:custGeom>
                <a:avLst/>
                <a:gdLst/>
                <a:ahLst/>
                <a:cxnLst/>
                <a:rect r="r" b="b" t="t" l="l"/>
                <a:pathLst>
                  <a:path h="90789" w="628481">
                    <a:moveTo>
                      <a:pt x="45394" y="0"/>
                    </a:moveTo>
                    <a:lnTo>
                      <a:pt x="583087" y="0"/>
                    </a:lnTo>
                    <a:cubicBezTo>
                      <a:pt x="595126" y="0"/>
                      <a:pt x="606672" y="4783"/>
                      <a:pt x="615185" y="13296"/>
                    </a:cubicBezTo>
                    <a:cubicBezTo>
                      <a:pt x="623699" y="21809"/>
                      <a:pt x="628481" y="33355"/>
                      <a:pt x="628481" y="45394"/>
                    </a:cubicBezTo>
                    <a:lnTo>
                      <a:pt x="628481" y="45394"/>
                    </a:lnTo>
                    <a:cubicBezTo>
                      <a:pt x="628481" y="70465"/>
                      <a:pt x="608157" y="90789"/>
                      <a:pt x="583087" y="90789"/>
                    </a:cubicBezTo>
                    <a:lnTo>
                      <a:pt x="45394" y="90789"/>
                    </a:lnTo>
                    <a:cubicBezTo>
                      <a:pt x="20324" y="90789"/>
                      <a:pt x="0" y="70465"/>
                      <a:pt x="0" y="45394"/>
                    </a:cubicBezTo>
                    <a:lnTo>
                      <a:pt x="0" y="45394"/>
                    </a:lnTo>
                    <a:cubicBezTo>
                      <a:pt x="0" y="20324"/>
                      <a:pt x="20324" y="0"/>
                      <a:pt x="45394" y="0"/>
                    </a:cubicBezTo>
                    <a:close/>
                  </a:path>
                </a:pathLst>
              </a:custGeom>
              <a:solidFill>
                <a:srgbClr val="66CDB7"/>
              </a:solidFill>
            </p:spPr>
          </p:sp>
          <p:sp>
            <p:nvSpPr>
              <p:cNvPr name="TextBox 48" id="48"/>
              <p:cNvSpPr txBox="true"/>
              <p:nvPr/>
            </p:nvSpPr>
            <p:spPr>
              <a:xfrm>
                <a:off x="0" y="-38100"/>
                <a:ext cx="628481" cy="128889"/>
              </a:xfrm>
              <a:prstGeom prst="rect">
                <a:avLst/>
              </a:prstGeom>
            </p:spPr>
            <p:txBody>
              <a:bodyPr anchor="ctr" rtlCol="false" tIns="33563" lIns="33563" bIns="33563" rIns="33563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sp>
          <p:nvSpPr>
            <p:cNvPr name="TextBox 49" id="49"/>
            <p:cNvSpPr txBox="true"/>
            <p:nvPr/>
          </p:nvSpPr>
          <p:spPr>
            <a:xfrm rot="0">
              <a:off x="142302" y="-38100"/>
              <a:ext cx="2957366" cy="4816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189"/>
                </a:lnSpc>
              </a:pPr>
              <a:r>
                <a:rPr lang="en-US" b="true" sz="2277">
                  <a:solidFill>
                    <a:srgbClr val="FFFFFF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Full Capability</a:t>
              </a:r>
            </a:p>
          </p:txBody>
        </p:sp>
      </p:grpSp>
      <p:grpSp>
        <p:nvGrpSpPr>
          <p:cNvPr name="Group 50" id="50"/>
          <p:cNvGrpSpPr/>
          <p:nvPr/>
        </p:nvGrpSpPr>
        <p:grpSpPr>
          <a:xfrm rot="0">
            <a:off x="4957251" y="3688114"/>
            <a:ext cx="890132" cy="393413"/>
            <a:chOff x="0" y="0"/>
            <a:chExt cx="1186843" cy="524551"/>
          </a:xfrm>
        </p:grpSpPr>
        <p:grpSp>
          <p:nvGrpSpPr>
            <p:cNvPr name="Group 51" id="51"/>
            <p:cNvGrpSpPr/>
            <p:nvPr/>
          </p:nvGrpSpPr>
          <p:grpSpPr>
            <a:xfrm rot="0">
              <a:off x="0" y="0"/>
              <a:ext cx="1186843" cy="524551"/>
              <a:chOff x="0" y="0"/>
              <a:chExt cx="297417" cy="131450"/>
            </a:xfrm>
          </p:grpSpPr>
          <p:sp>
            <p:nvSpPr>
              <p:cNvPr name="Freeform 52" id="52"/>
              <p:cNvSpPr/>
              <p:nvPr/>
            </p:nvSpPr>
            <p:spPr>
              <a:xfrm flipH="false" flipV="false" rot="0">
                <a:off x="0" y="0"/>
                <a:ext cx="297417" cy="131450"/>
              </a:xfrm>
              <a:custGeom>
                <a:avLst/>
                <a:gdLst/>
                <a:ahLst/>
                <a:cxnLst/>
                <a:rect r="r" b="b" t="t" l="l"/>
                <a:pathLst>
                  <a:path h="131450" w="297417">
                    <a:moveTo>
                      <a:pt x="65725" y="0"/>
                    </a:moveTo>
                    <a:lnTo>
                      <a:pt x="231692" y="0"/>
                    </a:lnTo>
                    <a:cubicBezTo>
                      <a:pt x="249124" y="0"/>
                      <a:pt x="265841" y="6925"/>
                      <a:pt x="278167" y="19250"/>
                    </a:cubicBezTo>
                    <a:cubicBezTo>
                      <a:pt x="290493" y="31576"/>
                      <a:pt x="297417" y="48294"/>
                      <a:pt x="297417" y="65725"/>
                    </a:cubicBezTo>
                    <a:lnTo>
                      <a:pt x="297417" y="65725"/>
                    </a:lnTo>
                    <a:cubicBezTo>
                      <a:pt x="297417" y="83156"/>
                      <a:pt x="290493" y="99874"/>
                      <a:pt x="278167" y="112200"/>
                    </a:cubicBezTo>
                    <a:cubicBezTo>
                      <a:pt x="265841" y="124525"/>
                      <a:pt x="249124" y="131450"/>
                      <a:pt x="231692" y="131450"/>
                    </a:cubicBezTo>
                    <a:lnTo>
                      <a:pt x="65725" y="131450"/>
                    </a:lnTo>
                    <a:cubicBezTo>
                      <a:pt x="48294" y="131450"/>
                      <a:pt x="31576" y="124525"/>
                      <a:pt x="19250" y="112200"/>
                    </a:cubicBezTo>
                    <a:cubicBezTo>
                      <a:pt x="6925" y="99874"/>
                      <a:pt x="0" y="83156"/>
                      <a:pt x="0" y="65725"/>
                    </a:cubicBezTo>
                    <a:lnTo>
                      <a:pt x="0" y="65725"/>
                    </a:lnTo>
                    <a:cubicBezTo>
                      <a:pt x="0" y="48294"/>
                      <a:pt x="6925" y="31576"/>
                      <a:pt x="19250" y="19250"/>
                    </a:cubicBezTo>
                    <a:cubicBezTo>
                      <a:pt x="31576" y="6925"/>
                      <a:pt x="48294" y="0"/>
                      <a:pt x="65725" y="0"/>
                    </a:cubicBezTo>
                    <a:close/>
                  </a:path>
                </a:pathLst>
              </a:custGeom>
              <a:solidFill>
                <a:srgbClr val="E98B4D"/>
              </a:solidFill>
            </p:spPr>
          </p:sp>
          <p:sp>
            <p:nvSpPr>
              <p:cNvPr name="TextBox 53" id="53"/>
              <p:cNvSpPr txBox="true"/>
              <p:nvPr/>
            </p:nvSpPr>
            <p:spPr>
              <a:xfrm>
                <a:off x="0" y="-38100"/>
                <a:ext cx="297417" cy="169550"/>
              </a:xfrm>
              <a:prstGeom prst="rect">
                <a:avLst/>
              </a:prstGeom>
            </p:spPr>
            <p:txBody>
              <a:bodyPr anchor="ctr" rtlCol="false" tIns="35326" lIns="35326" bIns="35326" rIns="35326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54" id="54"/>
            <p:cNvSpPr txBox="true"/>
            <p:nvPr/>
          </p:nvSpPr>
          <p:spPr>
            <a:xfrm rot="0">
              <a:off x="153880" y="31728"/>
              <a:ext cx="877092" cy="44250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986"/>
                </a:lnSpc>
              </a:pPr>
              <a:r>
                <a:rPr lang="en-US" b="true" sz="1418">
                  <a:solidFill>
                    <a:srgbClr val="FFFFFF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None</a:t>
              </a:r>
            </a:p>
          </p:txBody>
        </p:sp>
      </p:grpSp>
      <p:grpSp>
        <p:nvGrpSpPr>
          <p:cNvPr name="Group 55" id="55"/>
          <p:cNvGrpSpPr/>
          <p:nvPr/>
        </p:nvGrpSpPr>
        <p:grpSpPr>
          <a:xfrm rot="0">
            <a:off x="7637154" y="7631217"/>
            <a:ext cx="1956017" cy="326147"/>
            <a:chOff x="0" y="0"/>
            <a:chExt cx="2608023" cy="434862"/>
          </a:xfrm>
        </p:grpSpPr>
        <p:grpSp>
          <p:nvGrpSpPr>
            <p:cNvPr name="Group 56" id="56"/>
            <p:cNvGrpSpPr/>
            <p:nvPr/>
          </p:nvGrpSpPr>
          <p:grpSpPr>
            <a:xfrm rot="0">
              <a:off x="0" y="0"/>
              <a:ext cx="2608023" cy="434862"/>
              <a:chOff x="0" y="0"/>
              <a:chExt cx="650089" cy="108396"/>
            </a:xfrm>
          </p:grpSpPr>
          <p:sp>
            <p:nvSpPr>
              <p:cNvPr name="Freeform 57" id="57"/>
              <p:cNvSpPr/>
              <p:nvPr/>
            </p:nvSpPr>
            <p:spPr>
              <a:xfrm flipH="false" flipV="false" rot="0">
                <a:off x="0" y="0"/>
                <a:ext cx="650089" cy="108396"/>
              </a:xfrm>
              <a:custGeom>
                <a:avLst/>
                <a:gdLst/>
                <a:ahLst/>
                <a:cxnLst/>
                <a:rect r="r" b="b" t="t" l="l"/>
                <a:pathLst>
                  <a:path h="108396" w="650089">
                    <a:moveTo>
                      <a:pt x="50742" y="0"/>
                    </a:moveTo>
                    <a:lnTo>
                      <a:pt x="599347" y="0"/>
                    </a:lnTo>
                    <a:cubicBezTo>
                      <a:pt x="612805" y="0"/>
                      <a:pt x="625711" y="5346"/>
                      <a:pt x="635227" y="14862"/>
                    </a:cubicBezTo>
                    <a:cubicBezTo>
                      <a:pt x="644743" y="24378"/>
                      <a:pt x="650089" y="37284"/>
                      <a:pt x="650089" y="50742"/>
                    </a:cubicBezTo>
                    <a:lnTo>
                      <a:pt x="650089" y="57654"/>
                    </a:lnTo>
                    <a:cubicBezTo>
                      <a:pt x="650089" y="71112"/>
                      <a:pt x="644743" y="84018"/>
                      <a:pt x="635227" y="93534"/>
                    </a:cubicBezTo>
                    <a:cubicBezTo>
                      <a:pt x="625711" y="103050"/>
                      <a:pt x="612805" y="108396"/>
                      <a:pt x="599347" y="108396"/>
                    </a:cubicBezTo>
                    <a:lnTo>
                      <a:pt x="50742" y="108396"/>
                    </a:lnTo>
                    <a:cubicBezTo>
                      <a:pt x="22718" y="108396"/>
                      <a:pt x="0" y="85678"/>
                      <a:pt x="0" y="57654"/>
                    </a:cubicBezTo>
                    <a:lnTo>
                      <a:pt x="0" y="50742"/>
                    </a:lnTo>
                    <a:cubicBezTo>
                      <a:pt x="0" y="37284"/>
                      <a:pt x="5346" y="24378"/>
                      <a:pt x="14862" y="14862"/>
                    </a:cubicBezTo>
                    <a:cubicBezTo>
                      <a:pt x="24378" y="5346"/>
                      <a:pt x="37284" y="0"/>
                      <a:pt x="50742" y="0"/>
                    </a:cubicBezTo>
                    <a:close/>
                  </a:path>
                </a:pathLst>
              </a:custGeom>
              <a:solidFill>
                <a:srgbClr val="E98B4D"/>
              </a:solidFill>
            </p:spPr>
          </p:sp>
          <p:sp>
            <p:nvSpPr>
              <p:cNvPr name="TextBox 58" id="58"/>
              <p:cNvSpPr txBox="true"/>
              <p:nvPr/>
            </p:nvSpPr>
            <p:spPr>
              <a:xfrm>
                <a:off x="0" y="-38100"/>
                <a:ext cx="650089" cy="146496"/>
              </a:xfrm>
              <a:prstGeom prst="rect">
                <a:avLst/>
              </a:prstGeom>
            </p:spPr>
            <p:txBody>
              <a:bodyPr anchor="ctr" rtlCol="false" tIns="35326" lIns="35326" bIns="35326" rIns="35326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sp>
          <p:nvSpPr>
            <p:cNvPr name="TextBox 59" id="59"/>
            <p:cNvSpPr txBox="true"/>
            <p:nvPr/>
          </p:nvSpPr>
          <p:spPr>
            <a:xfrm rot="0">
              <a:off x="365296" y="-19050"/>
              <a:ext cx="1927598" cy="44476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997"/>
                </a:lnSpc>
              </a:pPr>
              <a:r>
                <a:rPr lang="en-US" b="true" sz="1426">
                  <a:solidFill>
                    <a:srgbClr val="FFFFFF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Not Offered</a:t>
              </a:r>
            </a:p>
          </p:txBody>
        </p:sp>
      </p:grpSp>
      <p:grpSp>
        <p:nvGrpSpPr>
          <p:cNvPr name="Group 60" id="60"/>
          <p:cNvGrpSpPr/>
          <p:nvPr/>
        </p:nvGrpSpPr>
        <p:grpSpPr>
          <a:xfrm rot="0">
            <a:off x="3409976" y="5872332"/>
            <a:ext cx="890132" cy="393413"/>
            <a:chOff x="0" y="0"/>
            <a:chExt cx="1186843" cy="524551"/>
          </a:xfrm>
        </p:grpSpPr>
        <p:grpSp>
          <p:nvGrpSpPr>
            <p:cNvPr name="Group 61" id="61"/>
            <p:cNvGrpSpPr/>
            <p:nvPr/>
          </p:nvGrpSpPr>
          <p:grpSpPr>
            <a:xfrm rot="0">
              <a:off x="0" y="0"/>
              <a:ext cx="1186843" cy="524551"/>
              <a:chOff x="0" y="0"/>
              <a:chExt cx="262837" cy="116167"/>
            </a:xfrm>
          </p:grpSpPr>
          <p:sp>
            <p:nvSpPr>
              <p:cNvPr name="Freeform 62" id="62"/>
              <p:cNvSpPr/>
              <p:nvPr/>
            </p:nvSpPr>
            <p:spPr>
              <a:xfrm flipH="false" flipV="false" rot="0">
                <a:off x="0" y="0"/>
                <a:ext cx="262837" cy="116167"/>
              </a:xfrm>
              <a:custGeom>
                <a:avLst/>
                <a:gdLst/>
                <a:ahLst/>
                <a:cxnLst/>
                <a:rect r="r" b="b" t="t" l="l"/>
                <a:pathLst>
                  <a:path h="116167" w="262837">
                    <a:moveTo>
                      <a:pt x="58083" y="0"/>
                    </a:moveTo>
                    <a:lnTo>
                      <a:pt x="204754" y="0"/>
                    </a:lnTo>
                    <a:cubicBezTo>
                      <a:pt x="220159" y="0"/>
                      <a:pt x="234932" y="6119"/>
                      <a:pt x="245825" y="17012"/>
                    </a:cubicBezTo>
                    <a:cubicBezTo>
                      <a:pt x="256718" y="27905"/>
                      <a:pt x="262837" y="42679"/>
                      <a:pt x="262837" y="58083"/>
                    </a:cubicBezTo>
                    <a:lnTo>
                      <a:pt x="262837" y="58083"/>
                    </a:lnTo>
                    <a:cubicBezTo>
                      <a:pt x="262837" y="90162"/>
                      <a:pt x="236833" y="116167"/>
                      <a:pt x="204754" y="116167"/>
                    </a:cubicBezTo>
                    <a:lnTo>
                      <a:pt x="58083" y="116167"/>
                    </a:lnTo>
                    <a:cubicBezTo>
                      <a:pt x="26005" y="116167"/>
                      <a:pt x="0" y="90162"/>
                      <a:pt x="0" y="58083"/>
                    </a:cubicBezTo>
                    <a:lnTo>
                      <a:pt x="0" y="58083"/>
                    </a:lnTo>
                    <a:cubicBezTo>
                      <a:pt x="0" y="26005"/>
                      <a:pt x="26005" y="0"/>
                      <a:pt x="58083" y="0"/>
                    </a:cubicBezTo>
                    <a:close/>
                  </a:path>
                </a:pathLst>
              </a:custGeom>
              <a:solidFill>
                <a:srgbClr val="FFBB4D"/>
              </a:solidFill>
            </p:spPr>
          </p:sp>
          <p:sp>
            <p:nvSpPr>
              <p:cNvPr name="TextBox 63" id="63"/>
              <p:cNvSpPr txBox="true"/>
              <p:nvPr/>
            </p:nvSpPr>
            <p:spPr>
              <a:xfrm>
                <a:off x="0" y="-38100"/>
                <a:ext cx="262837" cy="154267"/>
              </a:xfrm>
              <a:prstGeom prst="rect">
                <a:avLst/>
              </a:prstGeom>
            </p:spPr>
            <p:txBody>
              <a:bodyPr anchor="ctr" rtlCol="false" tIns="35326" lIns="35326" bIns="35326" rIns="35326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sp>
          <p:nvSpPr>
            <p:cNvPr name="TextBox 64" id="64"/>
            <p:cNvSpPr txBox="true"/>
            <p:nvPr/>
          </p:nvSpPr>
          <p:spPr>
            <a:xfrm rot="0">
              <a:off x="173414" y="-16085"/>
              <a:ext cx="841558" cy="51726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247"/>
                </a:lnSpc>
              </a:pPr>
              <a:r>
                <a:rPr lang="en-US" b="true" sz="1605">
                  <a:solidFill>
                    <a:srgbClr val="FFFFFF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Part</a:t>
              </a:r>
            </a:p>
          </p:txBody>
        </p:sp>
      </p:grpSp>
      <p:grpSp>
        <p:nvGrpSpPr>
          <p:cNvPr name="Group 65" id="65"/>
          <p:cNvGrpSpPr/>
          <p:nvPr/>
        </p:nvGrpSpPr>
        <p:grpSpPr>
          <a:xfrm rot="0">
            <a:off x="5068176" y="7631217"/>
            <a:ext cx="2353759" cy="345861"/>
            <a:chOff x="0" y="0"/>
            <a:chExt cx="3138345" cy="461149"/>
          </a:xfrm>
        </p:grpSpPr>
        <p:grpSp>
          <p:nvGrpSpPr>
            <p:cNvPr name="Group 66" id="66"/>
            <p:cNvGrpSpPr/>
            <p:nvPr/>
          </p:nvGrpSpPr>
          <p:grpSpPr>
            <a:xfrm rot="0">
              <a:off x="0" y="0"/>
              <a:ext cx="3138345" cy="461149"/>
              <a:chOff x="0" y="0"/>
              <a:chExt cx="737688" cy="108396"/>
            </a:xfrm>
          </p:grpSpPr>
          <p:sp>
            <p:nvSpPr>
              <p:cNvPr name="Freeform 67" id="67"/>
              <p:cNvSpPr/>
              <p:nvPr/>
            </p:nvSpPr>
            <p:spPr>
              <a:xfrm flipH="false" flipV="false" rot="0">
                <a:off x="0" y="0"/>
                <a:ext cx="737688" cy="108396"/>
              </a:xfrm>
              <a:custGeom>
                <a:avLst/>
                <a:gdLst/>
                <a:ahLst/>
                <a:cxnLst/>
                <a:rect r="r" b="b" t="t" l="l"/>
                <a:pathLst>
                  <a:path h="108396" w="737688">
                    <a:moveTo>
                      <a:pt x="44716" y="0"/>
                    </a:moveTo>
                    <a:lnTo>
                      <a:pt x="692972" y="0"/>
                    </a:lnTo>
                    <a:cubicBezTo>
                      <a:pt x="704831" y="0"/>
                      <a:pt x="716205" y="4711"/>
                      <a:pt x="724591" y="13097"/>
                    </a:cubicBezTo>
                    <a:cubicBezTo>
                      <a:pt x="732977" y="21483"/>
                      <a:pt x="737688" y="32857"/>
                      <a:pt x="737688" y="44716"/>
                    </a:cubicBezTo>
                    <a:lnTo>
                      <a:pt x="737688" y="63680"/>
                    </a:lnTo>
                    <a:cubicBezTo>
                      <a:pt x="737688" y="75539"/>
                      <a:pt x="732977" y="86913"/>
                      <a:pt x="724591" y="95299"/>
                    </a:cubicBezTo>
                    <a:cubicBezTo>
                      <a:pt x="716205" y="103685"/>
                      <a:pt x="704831" y="108396"/>
                      <a:pt x="692972" y="108396"/>
                    </a:cubicBezTo>
                    <a:lnTo>
                      <a:pt x="44716" y="108396"/>
                    </a:lnTo>
                    <a:cubicBezTo>
                      <a:pt x="32857" y="108396"/>
                      <a:pt x="21483" y="103685"/>
                      <a:pt x="13097" y="95299"/>
                    </a:cubicBezTo>
                    <a:cubicBezTo>
                      <a:pt x="4711" y="86913"/>
                      <a:pt x="0" y="75539"/>
                      <a:pt x="0" y="63680"/>
                    </a:cubicBezTo>
                    <a:lnTo>
                      <a:pt x="0" y="44716"/>
                    </a:lnTo>
                    <a:cubicBezTo>
                      <a:pt x="0" y="32857"/>
                      <a:pt x="4711" y="21483"/>
                      <a:pt x="13097" y="13097"/>
                    </a:cubicBezTo>
                    <a:cubicBezTo>
                      <a:pt x="21483" y="4711"/>
                      <a:pt x="32857" y="0"/>
                      <a:pt x="44716" y="0"/>
                    </a:cubicBezTo>
                    <a:close/>
                  </a:path>
                </a:pathLst>
              </a:custGeom>
              <a:solidFill>
                <a:srgbClr val="FFBB4D"/>
              </a:solidFill>
            </p:spPr>
          </p:sp>
          <p:sp>
            <p:nvSpPr>
              <p:cNvPr name="TextBox 68" id="68"/>
              <p:cNvSpPr txBox="true"/>
              <p:nvPr/>
            </p:nvSpPr>
            <p:spPr>
              <a:xfrm>
                <a:off x="0" y="-38100"/>
                <a:ext cx="737688" cy="146496"/>
              </a:xfrm>
              <a:prstGeom prst="rect">
                <a:avLst/>
              </a:prstGeom>
            </p:spPr>
            <p:txBody>
              <a:bodyPr anchor="ctr" rtlCol="false" tIns="35326" lIns="35326" bIns="35326" rIns="35326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69" id="69"/>
            <p:cNvSpPr txBox="true"/>
            <p:nvPr/>
          </p:nvSpPr>
          <p:spPr>
            <a:xfrm rot="0">
              <a:off x="439576" y="-28575"/>
              <a:ext cx="2319562" cy="4800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117"/>
                </a:lnSpc>
              </a:pPr>
              <a:r>
                <a:rPr lang="en-US" b="true" sz="1512">
                  <a:solidFill>
                    <a:srgbClr val="FFFFFF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Partial / Pilot</a:t>
              </a:r>
            </a:p>
          </p:txBody>
        </p:sp>
      </p:grpSp>
      <p:grpSp>
        <p:nvGrpSpPr>
          <p:cNvPr name="Group 70" id="70"/>
          <p:cNvGrpSpPr/>
          <p:nvPr/>
        </p:nvGrpSpPr>
        <p:grpSpPr>
          <a:xfrm rot="0">
            <a:off x="7545229" y="5872332"/>
            <a:ext cx="890132" cy="393413"/>
            <a:chOff x="0" y="0"/>
            <a:chExt cx="1186843" cy="524551"/>
          </a:xfrm>
        </p:grpSpPr>
        <p:grpSp>
          <p:nvGrpSpPr>
            <p:cNvPr name="Group 71" id="71"/>
            <p:cNvGrpSpPr/>
            <p:nvPr/>
          </p:nvGrpSpPr>
          <p:grpSpPr>
            <a:xfrm rot="0">
              <a:off x="0" y="0"/>
              <a:ext cx="1186843" cy="524551"/>
              <a:chOff x="0" y="0"/>
              <a:chExt cx="297210" cy="131358"/>
            </a:xfrm>
          </p:grpSpPr>
          <p:sp>
            <p:nvSpPr>
              <p:cNvPr name="Freeform 72" id="72"/>
              <p:cNvSpPr/>
              <p:nvPr/>
            </p:nvSpPr>
            <p:spPr>
              <a:xfrm flipH="false" flipV="false" rot="0">
                <a:off x="0" y="0"/>
                <a:ext cx="297210" cy="131358"/>
              </a:xfrm>
              <a:custGeom>
                <a:avLst/>
                <a:gdLst/>
                <a:ahLst/>
                <a:cxnLst/>
                <a:rect r="r" b="b" t="t" l="l"/>
                <a:pathLst>
                  <a:path h="131358" w="297210">
                    <a:moveTo>
                      <a:pt x="65679" y="0"/>
                    </a:moveTo>
                    <a:lnTo>
                      <a:pt x="231531" y="0"/>
                    </a:lnTo>
                    <a:cubicBezTo>
                      <a:pt x="267804" y="0"/>
                      <a:pt x="297210" y="29406"/>
                      <a:pt x="297210" y="65679"/>
                    </a:cubicBezTo>
                    <a:lnTo>
                      <a:pt x="297210" y="65679"/>
                    </a:lnTo>
                    <a:cubicBezTo>
                      <a:pt x="297210" y="83098"/>
                      <a:pt x="290290" y="99804"/>
                      <a:pt x="277973" y="112121"/>
                    </a:cubicBezTo>
                    <a:cubicBezTo>
                      <a:pt x="265655" y="124438"/>
                      <a:pt x="248950" y="131358"/>
                      <a:pt x="231531" y="131358"/>
                    </a:cubicBezTo>
                    <a:lnTo>
                      <a:pt x="65679" y="131358"/>
                    </a:lnTo>
                    <a:cubicBezTo>
                      <a:pt x="29406" y="131358"/>
                      <a:pt x="0" y="101953"/>
                      <a:pt x="0" y="65679"/>
                    </a:cubicBezTo>
                    <a:lnTo>
                      <a:pt x="0" y="65679"/>
                    </a:lnTo>
                    <a:cubicBezTo>
                      <a:pt x="0" y="29406"/>
                      <a:pt x="29406" y="0"/>
                      <a:pt x="65679" y="0"/>
                    </a:cubicBezTo>
                    <a:close/>
                  </a:path>
                </a:pathLst>
              </a:custGeom>
              <a:solidFill>
                <a:srgbClr val="BBBCBC"/>
              </a:solidFill>
            </p:spPr>
          </p:sp>
          <p:sp>
            <p:nvSpPr>
              <p:cNvPr name="TextBox 73" id="73"/>
              <p:cNvSpPr txBox="true"/>
              <p:nvPr/>
            </p:nvSpPr>
            <p:spPr>
              <a:xfrm>
                <a:off x="0" y="-38100"/>
                <a:ext cx="297210" cy="16945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sp>
          <p:nvSpPr>
            <p:cNvPr name="TextBox 74" id="74"/>
            <p:cNvSpPr txBox="true"/>
            <p:nvPr/>
          </p:nvSpPr>
          <p:spPr>
            <a:xfrm rot="0">
              <a:off x="173847" y="12802"/>
              <a:ext cx="837381" cy="46184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981"/>
                </a:lnSpc>
              </a:pPr>
              <a:r>
                <a:rPr lang="en-US" b="true" sz="2129">
                  <a:solidFill>
                    <a:srgbClr val="FFFFFF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N / A</a:t>
              </a:r>
            </a:p>
          </p:txBody>
        </p:sp>
      </p:grpSp>
      <p:grpSp>
        <p:nvGrpSpPr>
          <p:cNvPr name="Group 75" id="75"/>
          <p:cNvGrpSpPr/>
          <p:nvPr/>
        </p:nvGrpSpPr>
        <p:grpSpPr>
          <a:xfrm rot="0">
            <a:off x="9810143" y="7631217"/>
            <a:ext cx="2639635" cy="345861"/>
            <a:chOff x="0" y="0"/>
            <a:chExt cx="3519513" cy="461149"/>
          </a:xfrm>
        </p:grpSpPr>
        <p:grpSp>
          <p:nvGrpSpPr>
            <p:cNvPr name="Group 76" id="76"/>
            <p:cNvGrpSpPr/>
            <p:nvPr/>
          </p:nvGrpSpPr>
          <p:grpSpPr>
            <a:xfrm rot="0">
              <a:off x="0" y="0"/>
              <a:ext cx="3519513" cy="461149"/>
              <a:chOff x="0" y="0"/>
              <a:chExt cx="827284" cy="108396"/>
            </a:xfrm>
          </p:grpSpPr>
          <p:sp>
            <p:nvSpPr>
              <p:cNvPr name="Freeform 77" id="77"/>
              <p:cNvSpPr/>
              <p:nvPr/>
            </p:nvSpPr>
            <p:spPr>
              <a:xfrm flipH="false" flipV="false" rot="0">
                <a:off x="0" y="0"/>
                <a:ext cx="827284" cy="108396"/>
              </a:xfrm>
              <a:custGeom>
                <a:avLst/>
                <a:gdLst/>
                <a:ahLst/>
                <a:cxnLst/>
                <a:rect r="r" b="b" t="t" l="l"/>
                <a:pathLst>
                  <a:path h="108396" w="827284">
                    <a:moveTo>
                      <a:pt x="39873" y="0"/>
                    </a:moveTo>
                    <a:lnTo>
                      <a:pt x="787411" y="0"/>
                    </a:lnTo>
                    <a:cubicBezTo>
                      <a:pt x="809432" y="0"/>
                      <a:pt x="827284" y="17852"/>
                      <a:pt x="827284" y="39873"/>
                    </a:cubicBezTo>
                    <a:lnTo>
                      <a:pt x="827284" y="68522"/>
                    </a:lnTo>
                    <a:cubicBezTo>
                      <a:pt x="827284" y="90544"/>
                      <a:pt x="809432" y="108396"/>
                      <a:pt x="787411" y="108396"/>
                    </a:cubicBezTo>
                    <a:lnTo>
                      <a:pt x="39873" y="108396"/>
                    </a:lnTo>
                    <a:cubicBezTo>
                      <a:pt x="17852" y="108396"/>
                      <a:pt x="0" y="90544"/>
                      <a:pt x="0" y="68522"/>
                    </a:cubicBezTo>
                    <a:lnTo>
                      <a:pt x="0" y="39873"/>
                    </a:lnTo>
                    <a:cubicBezTo>
                      <a:pt x="0" y="17852"/>
                      <a:pt x="17852" y="0"/>
                      <a:pt x="39873" y="0"/>
                    </a:cubicBezTo>
                    <a:close/>
                  </a:path>
                </a:pathLst>
              </a:custGeom>
              <a:solidFill>
                <a:srgbClr val="BBBCBC"/>
              </a:solidFill>
            </p:spPr>
          </p:sp>
          <p:sp>
            <p:nvSpPr>
              <p:cNvPr name="TextBox 78" id="78"/>
              <p:cNvSpPr txBox="true"/>
              <p:nvPr/>
            </p:nvSpPr>
            <p:spPr>
              <a:xfrm>
                <a:off x="0" y="-38100"/>
                <a:ext cx="827284" cy="146496"/>
              </a:xfrm>
              <a:prstGeom prst="rect">
                <a:avLst/>
              </a:prstGeom>
            </p:spPr>
            <p:txBody>
              <a:bodyPr anchor="ctr" rtlCol="false" tIns="35326" lIns="35326" bIns="35326" rIns="35326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79" id="79"/>
            <p:cNvSpPr txBox="true"/>
            <p:nvPr/>
          </p:nvSpPr>
          <p:spPr>
            <a:xfrm rot="0">
              <a:off x="492964" y="-28575"/>
              <a:ext cx="2601284" cy="4800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117"/>
                </a:lnSpc>
              </a:pPr>
              <a:r>
                <a:rPr lang="en-US" b="true" sz="1512">
                  <a:solidFill>
                    <a:srgbClr val="FFFFFF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N/A (Pureplay)</a:t>
              </a:r>
            </a:p>
          </p:txBody>
        </p:sp>
      </p:grpSp>
      <p:grpSp>
        <p:nvGrpSpPr>
          <p:cNvPr name="Group 80" id="80"/>
          <p:cNvGrpSpPr/>
          <p:nvPr/>
        </p:nvGrpSpPr>
        <p:grpSpPr>
          <a:xfrm rot="0">
            <a:off x="7559380" y="3688114"/>
            <a:ext cx="890132" cy="393413"/>
            <a:chOff x="0" y="0"/>
            <a:chExt cx="1186843" cy="524551"/>
          </a:xfrm>
        </p:grpSpPr>
        <p:grpSp>
          <p:nvGrpSpPr>
            <p:cNvPr name="Group 81" id="81"/>
            <p:cNvGrpSpPr/>
            <p:nvPr/>
          </p:nvGrpSpPr>
          <p:grpSpPr>
            <a:xfrm rot="0">
              <a:off x="0" y="0"/>
              <a:ext cx="1186843" cy="524551"/>
              <a:chOff x="0" y="0"/>
              <a:chExt cx="244965" cy="108267"/>
            </a:xfrm>
          </p:grpSpPr>
          <p:sp>
            <p:nvSpPr>
              <p:cNvPr name="Freeform 82" id="82"/>
              <p:cNvSpPr/>
              <p:nvPr/>
            </p:nvSpPr>
            <p:spPr>
              <a:xfrm flipH="false" flipV="false" rot="0">
                <a:off x="0" y="0"/>
                <a:ext cx="244965" cy="108267"/>
              </a:xfrm>
              <a:custGeom>
                <a:avLst/>
                <a:gdLst/>
                <a:ahLst/>
                <a:cxnLst/>
                <a:rect r="r" b="b" t="t" l="l"/>
                <a:pathLst>
                  <a:path h="108267" w="244965">
                    <a:moveTo>
                      <a:pt x="54134" y="0"/>
                    </a:moveTo>
                    <a:lnTo>
                      <a:pt x="190831" y="0"/>
                    </a:lnTo>
                    <a:cubicBezTo>
                      <a:pt x="205188" y="0"/>
                      <a:pt x="218957" y="5703"/>
                      <a:pt x="229109" y="15855"/>
                    </a:cubicBezTo>
                    <a:cubicBezTo>
                      <a:pt x="239261" y="26007"/>
                      <a:pt x="244965" y="39777"/>
                      <a:pt x="244965" y="54134"/>
                    </a:cubicBezTo>
                    <a:lnTo>
                      <a:pt x="244965" y="54134"/>
                    </a:lnTo>
                    <a:cubicBezTo>
                      <a:pt x="244965" y="68491"/>
                      <a:pt x="239261" y="82260"/>
                      <a:pt x="229109" y="92412"/>
                    </a:cubicBezTo>
                    <a:cubicBezTo>
                      <a:pt x="218957" y="102564"/>
                      <a:pt x="205188" y="108267"/>
                      <a:pt x="190831" y="108267"/>
                    </a:cubicBezTo>
                    <a:lnTo>
                      <a:pt x="54134" y="108267"/>
                    </a:lnTo>
                    <a:cubicBezTo>
                      <a:pt x="39777" y="108267"/>
                      <a:pt x="26007" y="102564"/>
                      <a:pt x="15855" y="92412"/>
                    </a:cubicBezTo>
                    <a:cubicBezTo>
                      <a:pt x="5703" y="82260"/>
                      <a:pt x="0" y="68491"/>
                      <a:pt x="0" y="54134"/>
                    </a:cubicBezTo>
                    <a:lnTo>
                      <a:pt x="0" y="54134"/>
                    </a:lnTo>
                    <a:cubicBezTo>
                      <a:pt x="0" y="39777"/>
                      <a:pt x="5703" y="26007"/>
                      <a:pt x="15855" y="15855"/>
                    </a:cubicBezTo>
                    <a:cubicBezTo>
                      <a:pt x="26007" y="5703"/>
                      <a:pt x="39777" y="0"/>
                      <a:pt x="54134" y="0"/>
                    </a:cubicBezTo>
                    <a:close/>
                  </a:path>
                </a:pathLst>
              </a:custGeom>
              <a:solidFill>
                <a:srgbClr val="66CDB7"/>
              </a:solidFill>
            </p:spPr>
          </p:sp>
          <p:sp>
            <p:nvSpPr>
              <p:cNvPr name="TextBox 83" id="83"/>
              <p:cNvSpPr txBox="true"/>
              <p:nvPr/>
            </p:nvSpPr>
            <p:spPr>
              <a:xfrm>
                <a:off x="0" y="-38100"/>
                <a:ext cx="244965" cy="14636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84" id="84"/>
            <p:cNvSpPr txBox="true"/>
            <p:nvPr/>
          </p:nvSpPr>
          <p:spPr>
            <a:xfrm rot="0">
              <a:off x="227623" y="-51657"/>
              <a:ext cx="730621" cy="571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617"/>
                </a:lnSpc>
              </a:pPr>
              <a:r>
                <a:rPr lang="en-US" b="true" sz="2584">
                  <a:solidFill>
                    <a:srgbClr val="F8FAFC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Full</a:t>
              </a:r>
            </a:p>
          </p:txBody>
        </p:sp>
      </p:grpSp>
      <p:grpSp>
        <p:nvGrpSpPr>
          <p:cNvPr name="Group 85" id="85"/>
          <p:cNvGrpSpPr/>
          <p:nvPr/>
        </p:nvGrpSpPr>
        <p:grpSpPr>
          <a:xfrm rot="0">
            <a:off x="3409976" y="5140104"/>
            <a:ext cx="890132" cy="393413"/>
            <a:chOff x="0" y="0"/>
            <a:chExt cx="1186843" cy="524551"/>
          </a:xfrm>
        </p:grpSpPr>
        <p:grpSp>
          <p:nvGrpSpPr>
            <p:cNvPr name="Group 86" id="86"/>
            <p:cNvGrpSpPr/>
            <p:nvPr/>
          </p:nvGrpSpPr>
          <p:grpSpPr>
            <a:xfrm rot="0">
              <a:off x="0" y="0"/>
              <a:ext cx="1186843" cy="524551"/>
              <a:chOff x="0" y="0"/>
              <a:chExt cx="252226" cy="111477"/>
            </a:xfrm>
          </p:grpSpPr>
          <p:sp>
            <p:nvSpPr>
              <p:cNvPr name="Freeform 87" id="87"/>
              <p:cNvSpPr/>
              <p:nvPr/>
            </p:nvSpPr>
            <p:spPr>
              <a:xfrm flipH="false" flipV="false" rot="0">
                <a:off x="0" y="0"/>
                <a:ext cx="252226" cy="111477"/>
              </a:xfrm>
              <a:custGeom>
                <a:avLst/>
                <a:gdLst/>
                <a:ahLst/>
                <a:cxnLst/>
                <a:rect r="r" b="b" t="t" l="l"/>
                <a:pathLst>
                  <a:path h="111477" w="252226">
                    <a:moveTo>
                      <a:pt x="55738" y="0"/>
                    </a:moveTo>
                    <a:lnTo>
                      <a:pt x="196487" y="0"/>
                    </a:lnTo>
                    <a:cubicBezTo>
                      <a:pt x="227271" y="0"/>
                      <a:pt x="252226" y="24955"/>
                      <a:pt x="252226" y="55738"/>
                    </a:cubicBezTo>
                    <a:lnTo>
                      <a:pt x="252226" y="55738"/>
                    </a:lnTo>
                    <a:cubicBezTo>
                      <a:pt x="252226" y="86522"/>
                      <a:pt x="227271" y="111477"/>
                      <a:pt x="196487" y="111477"/>
                    </a:cubicBezTo>
                    <a:lnTo>
                      <a:pt x="55738" y="111477"/>
                    </a:lnTo>
                    <a:cubicBezTo>
                      <a:pt x="24955" y="111477"/>
                      <a:pt x="0" y="86522"/>
                      <a:pt x="0" y="55738"/>
                    </a:cubicBezTo>
                    <a:lnTo>
                      <a:pt x="0" y="55738"/>
                    </a:lnTo>
                    <a:cubicBezTo>
                      <a:pt x="0" y="24955"/>
                      <a:pt x="24955" y="0"/>
                      <a:pt x="55738" y="0"/>
                    </a:cubicBezTo>
                    <a:close/>
                  </a:path>
                </a:pathLst>
              </a:custGeom>
              <a:solidFill>
                <a:srgbClr val="66CDB7"/>
              </a:solidFill>
            </p:spPr>
          </p:sp>
          <p:sp>
            <p:nvSpPr>
              <p:cNvPr name="TextBox 88" id="88"/>
              <p:cNvSpPr txBox="true"/>
              <p:nvPr/>
            </p:nvSpPr>
            <p:spPr>
              <a:xfrm>
                <a:off x="0" y="-38100"/>
                <a:ext cx="252226" cy="14957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89" id="89"/>
            <p:cNvSpPr txBox="true"/>
            <p:nvPr/>
          </p:nvSpPr>
          <p:spPr>
            <a:xfrm rot="0">
              <a:off x="238861" y="-36127"/>
              <a:ext cx="709588" cy="5469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513"/>
                </a:lnSpc>
              </a:pPr>
              <a:r>
                <a:rPr lang="en-US" b="true" sz="2509">
                  <a:solidFill>
                    <a:srgbClr val="FFFFFF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Full</a:t>
              </a:r>
            </a:p>
          </p:txBody>
        </p:sp>
      </p:grpSp>
      <p:grpSp>
        <p:nvGrpSpPr>
          <p:cNvPr name="Group 90" id="90"/>
          <p:cNvGrpSpPr/>
          <p:nvPr/>
        </p:nvGrpSpPr>
        <p:grpSpPr>
          <a:xfrm rot="0">
            <a:off x="3424128" y="6610147"/>
            <a:ext cx="890132" cy="393413"/>
            <a:chOff x="0" y="0"/>
            <a:chExt cx="1186843" cy="524551"/>
          </a:xfrm>
        </p:grpSpPr>
        <p:grpSp>
          <p:nvGrpSpPr>
            <p:cNvPr name="Group 91" id="91"/>
            <p:cNvGrpSpPr/>
            <p:nvPr/>
          </p:nvGrpSpPr>
          <p:grpSpPr>
            <a:xfrm rot="0">
              <a:off x="0" y="0"/>
              <a:ext cx="1186843" cy="524551"/>
              <a:chOff x="0" y="0"/>
              <a:chExt cx="252226" cy="111477"/>
            </a:xfrm>
          </p:grpSpPr>
          <p:sp>
            <p:nvSpPr>
              <p:cNvPr name="Freeform 92" id="92"/>
              <p:cNvSpPr/>
              <p:nvPr/>
            </p:nvSpPr>
            <p:spPr>
              <a:xfrm flipH="false" flipV="false" rot="0">
                <a:off x="0" y="0"/>
                <a:ext cx="252226" cy="111477"/>
              </a:xfrm>
              <a:custGeom>
                <a:avLst/>
                <a:gdLst/>
                <a:ahLst/>
                <a:cxnLst/>
                <a:rect r="r" b="b" t="t" l="l"/>
                <a:pathLst>
                  <a:path h="111477" w="252226">
                    <a:moveTo>
                      <a:pt x="55738" y="0"/>
                    </a:moveTo>
                    <a:lnTo>
                      <a:pt x="196487" y="0"/>
                    </a:lnTo>
                    <a:cubicBezTo>
                      <a:pt x="227271" y="0"/>
                      <a:pt x="252226" y="24955"/>
                      <a:pt x="252226" y="55738"/>
                    </a:cubicBezTo>
                    <a:lnTo>
                      <a:pt x="252226" y="55738"/>
                    </a:lnTo>
                    <a:cubicBezTo>
                      <a:pt x="252226" y="86522"/>
                      <a:pt x="227271" y="111477"/>
                      <a:pt x="196487" y="111477"/>
                    </a:cubicBezTo>
                    <a:lnTo>
                      <a:pt x="55738" y="111477"/>
                    </a:lnTo>
                    <a:cubicBezTo>
                      <a:pt x="24955" y="111477"/>
                      <a:pt x="0" y="86522"/>
                      <a:pt x="0" y="55738"/>
                    </a:cubicBezTo>
                    <a:lnTo>
                      <a:pt x="0" y="55738"/>
                    </a:lnTo>
                    <a:cubicBezTo>
                      <a:pt x="0" y="24955"/>
                      <a:pt x="24955" y="0"/>
                      <a:pt x="55738" y="0"/>
                    </a:cubicBezTo>
                    <a:close/>
                  </a:path>
                </a:pathLst>
              </a:custGeom>
              <a:solidFill>
                <a:srgbClr val="66CDB7"/>
              </a:solidFill>
            </p:spPr>
          </p:sp>
          <p:sp>
            <p:nvSpPr>
              <p:cNvPr name="TextBox 93" id="93"/>
              <p:cNvSpPr txBox="true"/>
              <p:nvPr/>
            </p:nvSpPr>
            <p:spPr>
              <a:xfrm>
                <a:off x="0" y="-38100"/>
                <a:ext cx="252226" cy="14957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94" id="94"/>
            <p:cNvSpPr txBox="true"/>
            <p:nvPr/>
          </p:nvSpPr>
          <p:spPr>
            <a:xfrm rot="0">
              <a:off x="238861" y="-35828"/>
              <a:ext cx="709588" cy="5469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513"/>
                </a:lnSpc>
              </a:pPr>
              <a:r>
                <a:rPr lang="en-US" b="true" sz="2509">
                  <a:solidFill>
                    <a:srgbClr val="FFFFFF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Full</a:t>
              </a:r>
            </a:p>
          </p:txBody>
        </p:sp>
      </p:grpSp>
      <p:grpSp>
        <p:nvGrpSpPr>
          <p:cNvPr name="Group 95" id="95"/>
          <p:cNvGrpSpPr/>
          <p:nvPr/>
        </p:nvGrpSpPr>
        <p:grpSpPr>
          <a:xfrm rot="0">
            <a:off x="7545229" y="4412141"/>
            <a:ext cx="890132" cy="393413"/>
            <a:chOff x="0" y="0"/>
            <a:chExt cx="1186843" cy="524551"/>
          </a:xfrm>
        </p:grpSpPr>
        <p:grpSp>
          <p:nvGrpSpPr>
            <p:cNvPr name="Group 96" id="96"/>
            <p:cNvGrpSpPr/>
            <p:nvPr/>
          </p:nvGrpSpPr>
          <p:grpSpPr>
            <a:xfrm rot="0">
              <a:off x="0" y="0"/>
              <a:ext cx="1186843" cy="524551"/>
              <a:chOff x="0" y="0"/>
              <a:chExt cx="244965" cy="108267"/>
            </a:xfrm>
          </p:grpSpPr>
          <p:sp>
            <p:nvSpPr>
              <p:cNvPr name="Freeform 97" id="97"/>
              <p:cNvSpPr/>
              <p:nvPr/>
            </p:nvSpPr>
            <p:spPr>
              <a:xfrm flipH="false" flipV="false" rot="0">
                <a:off x="0" y="0"/>
                <a:ext cx="244965" cy="108267"/>
              </a:xfrm>
              <a:custGeom>
                <a:avLst/>
                <a:gdLst/>
                <a:ahLst/>
                <a:cxnLst/>
                <a:rect r="r" b="b" t="t" l="l"/>
                <a:pathLst>
                  <a:path h="108267" w="244965">
                    <a:moveTo>
                      <a:pt x="54134" y="0"/>
                    </a:moveTo>
                    <a:lnTo>
                      <a:pt x="190831" y="0"/>
                    </a:lnTo>
                    <a:cubicBezTo>
                      <a:pt x="205188" y="0"/>
                      <a:pt x="218957" y="5703"/>
                      <a:pt x="229109" y="15855"/>
                    </a:cubicBezTo>
                    <a:cubicBezTo>
                      <a:pt x="239261" y="26007"/>
                      <a:pt x="244965" y="39777"/>
                      <a:pt x="244965" y="54134"/>
                    </a:cubicBezTo>
                    <a:lnTo>
                      <a:pt x="244965" y="54134"/>
                    </a:lnTo>
                    <a:cubicBezTo>
                      <a:pt x="244965" y="68491"/>
                      <a:pt x="239261" y="82260"/>
                      <a:pt x="229109" y="92412"/>
                    </a:cubicBezTo>
                    <a:cubicBezTo>
                      <a:pt x="218957" y="102564"/>
                      <a:pt x="205188" y="108267"/>
                      <a:pt x="190831" y="108267"/>
                    </a:cubicBezTo>
                    <a:lnTo>
                      <a:pt x="54134" y="108267"/>
                    </a:lnTo>
                    <a:cubicBezTo>
                      <a:pt x="39777" y="108267"/>
                      <a:pt x="26007" y="102564"/>
                      <a:pt x="15855" y="92412"/>
                    </a:cubicBezTo>
                    <a:cubicBezTo>
                      <a:pt x="5703" y="82260"/>
                      <a:pt x="0" y="68491"/>
                      <a:pt x="0" y="54134"/>
                    </a:cubicBezTo>
                    <a:lnTo>
                      <a:pt x="0" y="54134"/>
                    </a:lnTo>
                    <a:cubicBezTo>
                      <a:pt x="0" y="39777"/>
                      <a:pt x="5703" y="26007"/>
                      <a:pt x="15855" y="15855"/>
                    </a:cubicBezTo>
                    <a:cubicBezTo>
                      <a:pt x="26007" y="5703"/>
                      <a:pt x="39777" y="0"/>
                      <a:pt x="54134" y="0"/>
                    </a:cubicBezTo>
                    <a:close/>
                  </a:path>
                </a:pathLst>
              </a:custGeom>
              <a:solidFill>
                <a:srgbClr val="66CDB7"/>
              </a:solidFill>
            </p:spPr>
          </p:sp>
          <p:sp>
            <p:nvSpPr>
              <p:cNvPr name="TextBox 98" id="98"/>
              <p:cNvSpPr txBox="true"/>
              <p:nvPr/>
            </p:nvSpPr>
            <p:spPr>
              <a:xfrm>
                <a:off x="0" y="-38100"/>
                <a:ext cx="244965" cy="14636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99" id="99"/>
            <p:cNvSpPr txBox="true"/>
            <p:nvPr/>
          </p:nvSpPr>
          <p:spPr>
            <a:xfrm rot="0">
              <a:off x="227623" y="-52280"/>
              <a:ext cx="730621" cy="571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617"/>
                </a:lnSpc>
              </a:pPr>
              <a:r>
                <a:rPr lang="en-US" b="true" sz="2584">
                  <a:solidFill>
                    <a:srgbClr val="F8FAFC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Full</a:t>
              </a:r>
            </a:p>
          </p:txBody>
        </p:sp>
      </p:grpSp>
      <p:grpSp>
        <p:nvGrpSpPr>
          <p:cNvPr name="Group 100" id="100"/>
          <p:cNvGrpSpPr/>
          <p:nvPr/>
        </p:nvGrpSpPr>
        <p:grpSpPr>
          <a:xfrm rot="0">
            <a:off x="7545229" y="5140104"/>
            <a:ext cx="890132" cy="393413"/>
            <a:chOff x="0" y="0"/>
            <a:chExt cx="1186843" cy="524551"/>
          </a:xfrm>
        </p:grpSpPr>
        <p:grpSp>
          <p:nvGrpSpPr>
            <p:cNvPr name="Group 101" id="101"/>
            <p:cNvGrpSpPr/>
            <p:nvPr/>
          </p:nvGrpSpPr>
          <p:grpSpPr>
            <a:xfrm rot="0">
              <a:off x="0" y="0"/>
              <a:ext cx="1186843" cy="524551"/>
              <a:chOff x="0" y="0"/>
              <a:chExt cx="244965" cy="108267"/>
            </a:xfrm>
          </p:grpSpPr>
          <p:sp>
            <p:nvSpPr>
              <p:cNvPr name="Freeform 102" id="102"/>
              <p:cNvSpPr/>
              <p:nvPr/>
            </p:nvSpPr>
            <p:spPr>
              <a:xfrm flipH="false" flipV="false" rot="0">
                <a:off x="0" y="0"/>
                <a:ext cx="244965" cy="108267"/>
              </a:xfrm>
              <a:custGeom>
                <a:avLst/>
                <a:gdLst/>
                <a:ahLst/>
                <a:cxnLst/>
                <a:rect r="r" b="b" t="t" l="l"/>
                <a:pathLst>
                  <a:path h="108267" w="244965">
                    <a:moveTo>
                      <a:pt x="54134" y="0"/>
                    </a:moveTo>
                    <a:lnTo>
                      <a:pt x="190831" y="0"/>
                    </a:lnTo>
                    <a:cubicBezTo>
                      <a:pt x="205188" y="0"/>
                      <a:pt x="218957" y="5703"/>
                      <a:pt x="229109" y="15855"/>
                    </a:cubicBezTo>
                    <a:cubicBezTo>
                      <a:pt x="239261" y="26007"/>
                      <a:pt x="244965" y="39777"/>
                      <a:pt x="244965" y="54134"/>
                    </a:cubicBezTo>
                    <a:lnTo>
                      <a:pt x="244965" y="54134"/>
                    </a:lnTo>
                    <a:cubicBezTo>
                      <a:pt x="244965" y="68491"/>
                      <a:pt x="239261" y="82260"/>
                      <a:pt x="229109" y="92412"/>
                    </a:cubicBezTo>
                    <a:cubicBezTo>
                      <a:pt x="218957" y="102564"/>
                      <a:pt x="205188" y="108267"/>
                      <a:pt x="190831" y="108267"/>
                    </a:cubicBezTo>
                    <a:lnTo>
                      <a:pt x="54134" y="108267"/>
                    </a:lnTo>
                    <a:cubicBezTo>
                      <a:pt x="39777" y="108267"/>
                      <a:pt x="26007" y="102564"/>
                      <a:pt x="15855" y="92412"/>
                    </a:cubicBezTo>
                    <a:cubicBezTo>
                      <a:pt x="5703" y="82260"/>
                      <a:pt x="0" y="68491"/>
                      <a:pt x="0" y="54134"/>
                    </a:cubicBezTo>
                    <a:lnTo>
                      <a:pt x="0" y="54134"/>
                    </a:lnTo>
                    <a:cubicBezTo>
                      <a:pt x="0" y="39777"/>
                      <a:pt x="5703" y="26007"/>
                      <a:pt x="15855" y="15855"/>
                    </a:cubicBezTo>
                    <a:cubicBezTo>
                      <a:pt x="26007" y="5703"/>
                      <a:pt x="39777" y="0"/>
                      <a:pt x="54134" y="0"/>
                    </a:cubicBezTo>
                    <a:close/>
                  </a:path>
                </a:pathLst>
              </a:custGeom>
              <a:solidFill>
                <a:srgbClr val="66CDB7"/>
              </a:solidFill>
            </p:spPr>
          </p:sp>
          <p:sp>
            <p:nvSpPr>
              <p:cNvPr name="TextBox 103" id="103"/>
              <p:cNvSpPr txBox="true"/>
              <p:nvPr/>
            </p:nvSpPr>
            <p:spPr>
              <a:xfrm>
                <a:off x="0" y="-38100"/>
                <a:ext cx="244965" cy="14636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104" id="104"/>
            <p:cNvSpPr txBox="true"/>
            <p:nvPr/>
          </p:nvSpPr>
          <p:spPr>
            <a:xfrm rot="0">
              <a:off x="227623" y="-52256"/>
              <a:ext cx="730621" cy="571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617"/>
                </a:lnSpc>
              </a:pPr>
              <a:r>
                <a:rPr lang="en-US" b="true" sz="2584">
                  <a:solidFill>
                    <a:srgbClr val="F8FAFC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Full</a:t>
              </a:r>
            </a:p>
          </p:txBody>
        </p:sp>
      </p:grpSp>
      <p:grpSp>
        <p:nvGrpSpPr>
          <p:cNvPr name="Group 105" id="105"/>
          <p:cNvGrpSpPr/>
          <p:nvPr/>
        </p:nvGrpSpPr>
        <p:grpSpPr>
          <a:xfrm rot="0">
            <a:off x="4935529" y="4412141"/>
            <a:ext cx="890132" cy="393413"/>
            <a:chOff x="0" y="0"/>
            <a:chExt cx="1186843" cy="524551"/>
          </a:xfrm>
        </p:grpSpPr>
        <p:grpSp>
          <p:nvGrpSpPr>
            <p:cNvPr name="Group 106" id="106"/>
            <p:cNvGrpSpPr/>
            <p:nvPr/>
          </p:nvGrpSpPr>
          <p:grpSpPr>
            <a:xfrm rot="0">
              <a:off x="0" y="0"/>
              <a:ext cx="1186843" cy="524551"/>
              <a:chOff x="0" y="0"/>
              <a:chExt cx="262837" cy="116167"/>
            </a:xfrm>
          </p:grpSpPr>
          <p:sp>
            <p:nvSpPr>
              <p:cNvPr name="Freeform 107" id="107"/>
              <p:cNvSpPr/>
              <p:nvPr/>
            </p:nvSpPr>
            <p:spPr>
              <a:xfrm flipH="false" flipV="false" rot="0">
                <a:off x="0" y="0"/>
                <a:ext cx="262837" cy="116167"/>
              </a:xfrm>
              <a:custGeom>
                <a:avLst/>
                <a:gdLst/>
                <a:ahLst/>
                <a:cxnLst/>
                <a:rect r="r" b="b" t="t" l="l"/>
                <a:pathLst>
                  <a:path h="116167" w="262837">
                    <a:moveTo>
                      <a:pt x="58083" y="0"/>
                    </a:moveTo>
                    <a:lnTo>
                      <a:pt x="204754" y="0"/>
                    </a:lnTo>
                    <a:cubicBezTo>
                      <a:pt x="220159" y="0"/>
                      <a:pt x="234932" y="6119"/>
                      <a:pt x="245825" y="17012"/>
                    </a:cubicBezTo>
                    <a:cubicBezTo>
                      <a:pt x="256718" y="27905"/>
                      <a:pt x="262837" y="42679"/>
                      <a:pt x="262837" y="58083"/>
                    </a:cubicBezTo>
                    <a:lnTo>
                      <a:pt x="262837" y="58083"/>
                    </a:lnTo>
                    <a:cubicBezTo>
                      <a:pt x="262837" y="90162"/>
                      <a:pt x="236833" y="116167"/>
                      <a:pt x="204754" y="116167"/>
                    </a:cubicBezTo>
                    <a:lnTo>
                      <a:pt x="58083" y="116167"/>
                    </a:lnTo>
                    <a:cubicBezTo>
                      <a:pt x="26005" y="116167"/>
                      <a:pt x="0" y="90162"/>
                      <a:pt x="0" y="58083"/>
                    </a:cubicBezTo>
                    <a:lnTo>
                      <a:pt x="0" y="58083"/>
                    </a:lnTo>
                    <a:cubicBezTo>
                      <a:pt x="0" y="26005"/>
                      <a:pt x="26005" y="0"/>
                      <a:pt x="58083" y="0"/>
                    </a:cubicBezTo>
                    <a:close/>
                  </a:path>
                </a:pathLst>
              </a:custGeom>
              <a:solidFill>
                <a:srgbClr val="FFBB4D"/>
              </a:solidFill>
            </p:spPr>
          </p:sp>
          <p:sp>
            <p:nvSpPr>
              <p:cNvPr name="TextBox 108" id="108"/>
              <p:cNvSpPr txBox="true"/>
              <p:nvPr/>
            </p:nvSpPr>
            <p:spPr>
              <a:xfrm>
                <a:off x="0" y="-38100"/>
                <a:ext cx="262837" cy="154267"/>
              </a:xfrm>
              <a:prstGeom prst="rect">
                <a:avLst/>
              </a:prstGeom>
            </p:spPr>
            <p:txBody>
              <a:bodyPr anchor="ctr" rtlCol="false" tIns="35326" lIns="35326" bIns="35326" rIns="35326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sp>
          <p:nvSpPr>
            <p:cNvPr name="TextBox 109" id="109"/>
            <p:cNvSpPr txBox="true"/>
            <p:nvPr/>
          </p:nvSpPr>
          <p:spPr>
            <a:xfrm rot="0">
              <a:off x="172296" y="-15538"/>
              <a:ext cx="841558" cy="51726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247"/>
                </a:lnSpc>
              </a:pPr>
              <a:r>
                <a:rPr lang="en-US" b="true" sz="1605">
                  <a:solidFill>
                    <a:srgbClr val="FFFFFF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Part</a:t>
              </a:r>
            </a:p>
          </p:txBody>
        </p:sp>
      </p:grpSp>
      <p:grpSp>
        <p:nvGrpSpPr>
          <p:cNvPr name="Group 110" id="110"/>
          <p:cNvGrpSpPr/>
          <p:nvPr/>
        </p:nvGrpSpPr>
        <p:grpSpPr>
          <a:xfrm rot="0">
            <a:off x="9100484" y="3688114"/>
            <a:ext cx="890132" cy="393413"/>
            <a:chOff x="0" y="0"/>
            <a:chExt cx="1186843" cy="524551"/>
          </a:xfrm>
        </p:grpSpPr>
        <p:grpSp>
          <p:nvGrpSpPr>
            <p:cNvPr name="Group 111" id="111"/>
            <p:cNvGrpSpPr/>
            <p:nvPr/>
          </p:nvGrpSpPr>
          <p:grpSpPr>
            <a:xfrm rot="0">
              <a:off x="0" y="0"/>
              <a:ext cx="1186843" cy="524551"/>
              <a:chOff x="0" y="0"/>
              <a:chExt cx="244965" cy="108267"/>
            </a:xfrm>
          </p:grpSpPr>
          <p:sp>
            <p:nvSpPr>
              <p:cNvPr name="Freeform 112" id="112"/>
              <p:cNvSpPr/>
              <p:nvPr/>
            </p:nvSpPr>
            <p:spPr>
              <a:xfrm flipH="false" flipV="false" rot="0">
                <a:off x="0" y="0"/>
                <a:ext cx="244965" cy="108267"/>
              </a:xfrm>
              <a:custGeom>
                <a:avLst/>
                <a:gdLst/>
                <a:ahLst/>
                <a:cxnLst/>
                <a:rect r="r" b="b" t="t" l="l"/>
                <a:pathLst>
                  <a:path h="108267" w="244965">
                    <a:moveTo>
                      <a:pt x="54134" y="0"/>
                    </a:moveTo>
                    <a:lnTo>
                      <a:pt x="190831" y="0"/>
                    </a:lnTo>
                    <a:cubicBezTo>
                      <a:pt x="205188" y="0"/>
                      <a:pt x="218957" y="5703"/>
                      <a:pt x="229109" y="15855"/>
                    </a:cubicBezTo>
                    <a:cubicBezTo>
                      <a:pt x="239261" y="26007"/>
                      <a:pt x="244965" y="39777"/>
                      <a:pt x="244965" y="54134"/>
                    </a:cubicBezTo>
                    <a:lnTo>
                      <a:pt x="244965" y="54134"/>
                    </a:lnTo>
                    <a:cubicBezTo>
                      <a:pt x="244965" y="68491"/>
                      <a:pt x="239261" y="82260"/>
                      <a:pt x="229109" y="92412"/>
                    </a:cubicBezTo>
                    <a:cubicBezTo>
                      <a:pt x="218957" y="102564"/>
                      <a:pt x="205188" y="108267"/>
                      <a:pt x="190831" y="108267"/>
                    </a:cubicBezTo>
                    <a:lnTo>
                      <a:pt x="54134" y="108267"/>
                    </a:lnTo>
                    <a:cubicBezTo>
                      <a:pt x="39777" y="108267"/>
                      <a:pt x="26007" y="102564"/>
                      <a:pt x="15855" y="92412"/>
                    </a:cubicBezTo>
                    <a:cubicBezTo>
                      <a:pt x="5703" y="82260"/>
                      <a:pt x="0" y="68491"/>
                      <a:pt x="0" y="54134"/>
                    </a:cubicBezTo>
                    <a:lnTo>
                      <a:pt x="0" y="54134"/>
                    </a:lnTo>
                    <a:cubicBezTo>
                      <a:pt x="0" y="39777"/>
                      <a:pt x="5703" y="26007"/>
                      <a:pt x="15855" y="15855"/>
                    </a:cubicBezTo>
                    <a:cubicBezTo>
                      <a:pt x="26007" y="5703"/>
                      <a:pt x="39777" y="0"/>
                      <a:pt x="54134" y="0"/>
                    </a:cubicBezTo>
                    <a:close/>
                  </a:path>
                </a:pathLst>
              </a:custGeom>
              <a:solidFill>
                <a:srgbClr val="66CDB7"/>
              </a:solidFill>
            </p:spPr>
          </p:sp>
          <p:sp>
            <p:nvSpPr>
              <p:cNvPr name="TextBox 113" id="113"/>
              <p:cNvSpPr txBox="true"/>
              <p:nvPr/>
            </p:nvSpPr>
            <p:spPr>
              <a:xfrm>
                <a:off x="0" y="-38100"/>
                <a:ext cx="244965" cy="14636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114" id="114"/>
            <p:cNvSpPr txBox="true"/>
            <p:nvPr/>
          </p:nvSpPr>
          <p:spPr>
            <a:xfrm rot="0">
              <a:off x="227821" y="-51409"/>
              <a:ext cx="730621" cy="571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617"/>
                </a:lnSpc>
              </a:pPr>
              <a:r>
                <a:rPr lang="en-US" b="true" sz="2584">
                  <a:solidFill>
                    <a:srgbClr val="F8FAFC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Full</a:t>
              </a:r>
            </a:p>
          </p:txBody>
        </p:sp>
      </p:grpSp>
      <p:grpSp>
        <p:nvGrpSpPr>
          <p:cNvPr name="Group 115" id="115"/>
          <p:cNvGrpSpPr/>
          <p:nvPr/>
        </p:nvGrpSpPr>
        <p:grpSpPr>
          <a:xfrm rot="0">
            <a:off x="4926414" y="5140104"/>
            <a:ext cx="890132" cy="393413"/>
            <a:chOff x="0" y="0"/>
            <a:chExt cx="1186843" cy="524551"/>
          </a:xfrm>
        </p:grpSpPr>
        <p:grpSp>
          <p:nvGrpSpPr>
            <p:cNvPr name="Group 116" id="116"/>
            <p:cNvGrpSpPr/>
            <p:nvPr/>
          </p:nvGrpSpPr>
          <p:grpSpPr>
            <a:xfrm rot="0">
              <a:off x="0" y="0"/>
              <a:ext cx="1186843" cy="524551"/>
              <a:chOff x="0" y="0"/>
              <a:chExt cx="262837" cy="116167"/>
            </a:xfrm>
          </p:grpSpPr>
          <p:sp>
            <p:nvSpPr>
              <p:cNvPr name="Freeform 117" id="117"/>
              <p:cNvSpPr/>
              <p:nvPr/>
            </p:nvSpPr>
            <p:spPr>
              <a:xfrm flipH="false" flipV="false" rot="0">
                <a:off x="0" y="0"/>
                <a:ext cx="262837" cy="116167"/>
              </a:xfrm>
              <a:custGeom>
                <a:avLst/>
                <a:gdLst/>
                <a:ahLst/>
                <a:cxnLst/>
                <a:rect r="r" b="b" t="t" l="l"/>
                <a:pathLst>
                  <a:path h="116167" w="262837">
                    <a:moveTo>
                      <a:pt x="58083" y="0"/>
                    </a:moveTo>
                    <a:lnTo>
                      <a:pt x="204754" y="0"/>
                    </a:lnTo>
                    <a:cubicBezTo>
                      <a:pt x="220159" y="0"/>
                      <a:pt x="234932" y="6119"/>
                      <a:pt x="245825" y="17012"/>
                    </a:cubicBezTo>
                    <a:cubicBezTo>
                      <a:pt x="256718" y="27905"/>
                      <a:pt x="262837" y="42679"/>
                      <a:pt x="262837" y="58083"/>
                    </a:cubicBezTo>
                    <a:lnTo>
                      <a:pt x="262837" y="58083"/>
                    </a:lnTo>
                    <a:cubicBezTo>
                      <a:pt x="262837" y="90162"/>
                      <a:pt x="236833" y="116167"/>
                      <a:pt x="204754" y="116167"/>
                    </a:cubicBezTo>
                    <a:lnTo>
                      <a:pt x="58083" y="116167"/>
                    </a:lnTo>
                    <a:cubicBezTo>
                      <a:pt x="26005" y="116167"/>
                      <a:pt x="0" y="90162"/>
                      <a:pt x="0" y="58083"/>
                    </a:cubicBezTo>
                    <a:lnTo>
                      <a:pt x="0" y="58083"/>
                    </a:lnTo>
                    <a:cubicBezTo>
                      <a:pt x="0" y="26005"/>
                      <a:pt x="26005" y="0"/>
                      <a:pt x="58083" y="0"/>
                    </a:cubicBezTo>
                    <a:close/>
                  </a:path>
                </a:pathLst>
              </a:custGeom>
              <a:solidFill>
                <a:srgbClr val="FFBB4D"/>
              </a:solidFill>
            </p:spPr>
          </p:sp>
          <p:sp>
            <p:nvSpPr>
              <p:cNvPr name="TextBox 118" id="118"/>
              <p:cNvSpPr txBox="true"/>
              <p:nvPr/>
            </p:nvSpPr>
            <p:spPr>
              <a:xfrm>
                <a:off x="0" y="-38100"/>
                <a:ext cx="262837" cy="154267"/>
              </a:xfrm>
              <a:prstGeom prst="rect">
                <a:avLst/>
              </a:prstGeom>
            </p:spPr>
            <p:txBody>
              <a:bodyPr anchor="ctr" rtlCol="false" tIns="35326" lIns="35326" bIns="35326" rIns="35326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sp>
          <p:nvSpPr>
            <p:cNvPr name="TextBox 119" id="119"/>
            <p:cNvSpPr txBox="true"/>
            <p:nvPr/>
          </p:nvSpPr>
          <p:spPr>
            <a:xfrm rot="0">
              <a:off x="172296" y="-15126"/>
              <a:ext cx="841558" cy="51726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247"/>
                </a:lnSpc>
              </a:pPr>
              <a:r>
                <a:rPr lang="en-US" b="true" sz="1605">
                  <a:solidFill>
                    <a:srgbClr val="FFFFFF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Part</a:t>
              </a:r>
            </a:p>
          </p:txBody>
        </p:sp>
      </p:grpSp>
      <p:grpSp>
        <p:nvGrpSpPr>
          <p:cNvPr name="Group 120" id="120"/>
          <p:cNvGrpSpPr/>
          <p:nvPr/>
        </p:nvGrpSpPr>
        <p:grpSpPr>
          <a:xfrm rot="0">
            <a:off x="9103409" y="4412141"/>
            <a:ext cx="890132" cy="393413"/>
            <a:chOff x="0" y="0"/>
            <a:chExt cx="1186843" cy="524551"/>
          </a:xfrm>
        </p:grpSpPr>
        <p:grpSp>
          <p:nvGrpSpPr>
            <p:cNvPr name="Group 121" id="121"/>
            <p:cNvGrpSpPr/>
            <p:nvPr/>
          </p:nvGrpSpPr>
          <p:grpSpPr>
            <a:xfrm rot="0">
              <a:off x="0" y="0"/>
              <a:ext cx="1186843" cy="524551"/>
              <a:chOff x="0" y="0"/>
              <a:chExt cx="244965" cy="108267"/>
            </a:xfrm>
          </p:grpSpPr>
          <p:sp>
            <p:nvSpPr>
              <p:cNvPr name="Freeform 122" id="122"/>
              <p:cNvSpPr/>
              <p:nvPr/>
            </p:nvSpPr>
            <p:spPr>
              <a:xfrm flipH="false" flipV="false" rot="0">
                <a:off x="0" y="0"/>
                <a:ext cx="244965" cy="108267"/>
              </a:xfrm>
              <a:custGeom>
                <a:avLst/>
                <a:gdLst/>
                <a:ahLst/>
                <a:cxnLst/>
                <a:rect r="r" b="b" t="t" l="l"/>
                <a:pathLst>
                  <a:path h="108267" w="244965">
                    <a:moveTo>
                      <a:pt x="54134" y="0"/>
                    </a:moveTo>
                    <a:lnTo>
                      <a:pt x="190831" y="0"/>
                    </a:lnTo>
                    <a:cubicBezTo>
                      <a:pt x="205188" y="0"/>
                      <a:pt x="218957" y="5703"/>
                      <a:pt x="229109" y="15855"/>
                    </a:cubicBezTo>
                    <a:cubicBezTo>
                      <a:pt x="239261" y="26007"/>
                      <a:pt x="244965" y="39777"/>
                      <a:pt x="244965" y="54134"/>
                    </a:cubicBezTo>
                    <a:lnTo>
                      <a:pt x="244965" y="54134"/>
                    </a:lnTo>
                    <a:cubicBezTo>
                      <a:pt x="244965" y="68491"/>
                      <a:pt x="239261" y="82260"/>
                      <a:pt x="229109" y="92412"/>
                    </a:cubicBezTo>
                    <a:cubicBezTo>
                      <a:pt x="218957" y="102564"/>
                      <a:pt x="205188" y="108267"/>
                      <a:pt x="190831" y="108267"/>
                    </a:cubicBezTo>
                    <a:lnTo>
                      <a:pt x="54134" y="108267"/>
                    </a:lnTo>
                    <a:cubicBezTo>
                      <a:pt x="39777" y="108267"/>
                      <a:pt x="26007" y="102564"/>
                      <a:pt x="15855" y="92412"/>
                    </a:cubicBezTo>
                    <a:cubicBezTo>
                      <a:pt x="5703" y="82260"/>
                      <a:pt x="0" y="68491"/>
                      <a:pt x="0" y="54134"/>
                    </a:cubicBezTo>
                    <a:lnTo>
                      <a:pt x="0" y="54134"/>
                    </a:lnTo>
                    <a:cubicBezTo>
                      <a:pt x="0" y="39777"/>
                      <a:pt x="5703" y="26007"/>
                      <a:pt x="15855" y="15855"/>
                    </a:cubicBezTo>
                    <a:cubicBezTo>
                      <a:pt x="26007" y="5703"/>
                      <a:pt x="39777" y="0"/>
                      <a:pt x="54134" y="0"/>
                    </a:cubicBezTo>
                    <a:close/>
                  </a:path>
                </a:pathLst>
              </a:custGeom>
              <a:solidFill>
                <a:srgbClr val="66CDB7"/>
              </a:solidFill>
            </p:spPr>
          </p:sp>
          <p:sp>
            <p:nvSpPr>
              <p:cNvPr name="TextBox 123" id="123"/>
              <p:cNvSpPr txBox="true"/>
              <p:nvPr/>
            </p:nvSpPr>
            <p:spPr>
              <a:xfrm>
                <a:off x="0" y="-38100"/>
                <a:ext cx="244965" cy="14636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124" id="124"/>
            <p:cNvSpPr txBox="true"/>
            <p:nvPr/>
          </p:nvSpPr>
          <p:spPr>
            <a:xfrm rot="0">
              <a:off x="228849" y="-52256"/>
              <a:ext cx="730621" cy="571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617"/>
                </a:lnSpc>
              </a:pPr>
              <a:r>
                <a:rPr lang="en-US" b="true" sz="2584">
                  <a:solidFill>
                    <a:srgbClr val="F8FAFC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Full</a:t>
              </a:r>
            </a:p>
          </p:txBody>
        </p:sp>
      </p:grpSp>
      <p:grpSp>
        <p:nvGrpSpPr>
          <p:cNvPr name="Group 125" id="125"/>
          <p:cNvGrpSpPr/>
          <p:nvPr/>
        </p:nvGrpSpPr>
        <p:grpSpPr>
          <a:xfrm rot="0">
            <a:off x="9103409" y="5140104"/>
            <a:ext cx="890132" cy="393413"/>
            <a:chOff x="0" y="0"/>
            <a:chExt cx="1186843" cy="524551"/>
          </a:xfrm>
        </p:grpSpPr>
        <p:grpSp>
          <p:nvGrpSpPr>
            <p:cNvPr name="Group 126" id="126"/>
            <p:cNvGrpSpPr/>
            <p:nvPr/>
          </p:nvGrpSpPr>
          <p:grpSpPr>
            <a:xfrm rot="0">
              <a:off x="0" y="0"/>
              <a:ext cx="1186843" cy="524551"/>
              <a:chOff x="0" y="0"/>
              <a:chExt cx="244965" cy="108267"/>
            </a:xfrm>
          </p:grpSpPr>
          <p:sp>
            <p:nvSpPr>
              <p:cNvPr name="Freeform 127" id="127"/>
              <p:cNvSpPr/>
              <p:nvPr/>
            </p:nvSpPr>
            <p:spPr>
              <a:xfrm flipH="false" flipV="false" rot="0">
                <a:off x="0" y="0"/>
                <a:ext cx="244965" cy="108267"/>
              </a:xfrm>
              <a:custGeom>
                <a:avLst/>
                <a:gdLst/>
                <a:ahLst/>
                <a:cxnLst/>
                <a:rect r="r" b="b" t="t" l="l"/>
                <a:pathLst>
                  <a:path h="108267" w="244965">
                    <a:moveTo>
                      <a:pt x="54134" y="0"/>
                    </a:moveTo>
                    <a:lnTo>
                      <a:pt x="190831" y="0"/>
                    </a:lnTo>
                    <a:cubicBezTo>
                      <a:pt x="205188" y="0"/>
                      <a:pt x="218957" y="5703"/>
                      <a:pt x="229109" y="15855"/>
                    </a:cubicBezTo>
                    <a:cubicBezTo>
                      <a:pt x="239261" y="26007"/>
                      <a:pt x="244965" y="39777"/>
                      <a:pt x="244965" y="54134"/>
                    </a:cubicBezTo>
                    <a:lnTo>
                      <a:pt x="244965" y="54134"/>
                    </a:lnTo>
                    <a:cubicBezTo>
                      <a:pt x="244965" y="68491"/>
                      <a:pt x="239261" y="82260"/>
                      <a:pt x="229109" y="92412"/>
                    </a:cubicBezTo>
                    <a:cubicBezTo>
                      <a:pt x="218957" y="102564"/>
                      <a:pt x="205188" y="108267"/>
                      <a:pt x="190831" y="108267"/>
                    </a:cubicBezTo>
                    <a:lnTo>
                      <a:pt x="54134" y="108267"/>
                    </a:lnTo>
                    <a:cubicBezTo>
                      <a:pt x="39777" y="108267"/>
                      <a:pt x="26007" y="102564"/>
                      <a:pt x="15855" y="92412"/>
                    </a:cubicBezTo>
                    <a:cubicBezTo>
                      <a:pt x="5703" y="82260"/>
                      <a:pt x="0" y="68491"/>
                      <a:pt x="0" y="54134"/>
                    </a:cubicBezTo>
                    <a:lnTo>
                      <a:pt x="0" y="54134"/>
                    </a:lnTo>
                    <a:cubicBezTo>
                      <a:pt x="0" y="39777"/>
                      <a:pt x="5703" y="26007"/>
                      <a:pt x="15855" y="15855"/>
                    </a:cubicBezTo>
                    <a:cubicBezTo>
                      <a:pt x="26007" y="5703"/>
                      <a:pt x="39777" y="0"/>
                      <a:pt x="54134" y="0"/>
                    </a:cubicBezTo>
                    <a:close/>
                  </a:path>
                </a:pathLst>
              </a:custGeom>
              <a:solidFill>
                <a:srgbClr val="66CDB7"/>
              </a:solidFill>
            </p:spPr>
          </p:sp>
          <p:sp>
            <p:nvSpPr>
              <p:cNvPr name="TextBox 128" id="128"/>
              <p:cNvSpPr txBox="true"/>
              <p:nvPr/>
            </p:nvSpPr>
            <p:spPr>
              <a:xfrm>
                <a:off x="0" y="-38100"/>
                <a:ext cx="244965" cy="14636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129" id="129"/>
            <p:cNvSpPr txBox="true"/>
            <p:nvPr/>
          </p:nvSpPr>
          <p:spPr>
            <a:xfrm rot="0">
              <a:off x="228849" y="-52256"/>
              <a:ext cx="730621" cy="571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617"/>
                </a:lnSpc>
              </a:pPr>
              <a:r>
                <a:rPr lang="en-US" b="true" sz="2584">
                  <a:solidFill>
                    <a:srgbClr val="F8FAFC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Full</a:t>
              </a:r>
            </a:p>
          </p:txBody>
        </p:sp>
      </p:grpSp>
      <p:grpSp>
        <p:nvGrpSpPr>
          <p:cNvPr name="Group 130" id="130"/>
          <p:cNvGrpSpPr/>
          <p:nvPr/>
        </p:nvGrpSpPr>
        <p:grpSpPr>
          <a:xfrm rot="0">
            <a:off x="4914796" y="5872332"/>
            <a:ext cx="890132" cy="393413"/>
            <a:chOff x="0" y="0"/>
            <a:chExt cx="1186843" cy="524551"/>
          </a:xfrm>
        </p:grpSpPr>
        <p:grpSp>
          <p:nvGrpSpPr>
            <p:cNvPr name="Group 131" id="131"/>
            <p:cNvGrpSpPr/>
            <p:nvPr/>
          </p:nvGrpSpPr>
          <p:grpSpPr>
            <a:xfrm rot="0">
              <a:off x="0" y="0"/>
              <a:ext cx="1186843" cy="524551"/>
              <a:chOff x="0" y="0"/>
              <a:chExt cx="252226" cy="111477"/>
            </a:xfrm>
          </p:grpSpPr>
          <p:sp>
            <p:nvSpPr>
              <p:cNvPr name="Freeform 132" id="132"/>
              <p:cNvSpPr/>
              <p:nvPr/>
            </p:nvSpPr>
            <p:spPr>
              <a:xfrm flipH="false" flipV="false" rot="0">
                <a:off x="0" y="0"/>
                <a:ext cx="252226" cy="111477"/>
              </a:xfrm>
              <a:custGeom>
                <a:avLst/>
                <a:gdLst/>
                <a:ahLst/>
                <a:cxnLst/>
                <a:rect r="r" b="b" t="t" l="l"/>
                <a:pathLst>
                  <a:path h="111477" w="252226">
                    <a:moveTo>
                      <a:pt x="55738" y="0"/>
                    </a:moveTo>
                    <a:lnTo>
                      <a:pt x="196487" y="0"/>
                    </a:lnTo>
                    <a:cubicBezTo>
                      <a:pt x="227271" y="0"/>
                      <a:pt x="252226" y="24955"/>
                      <a:pt x="252226" y="55738"/>
                    </a:cubicBezTo>
                    <a:lnTo>
                      <a:pt x="252226" y="55738"/>
                    </a:lnTo>
                    <a:cubicBezTo>
                      <a:pt x="252226" y="86522"/>
                      <a:pt x="227271" y="111477"/>
                      <a:pt x="196487" y="111477"/>
                    </a:cubicBezTo>
                    <a:lnTo>
                      <a:pt x="55738" y="111477"/>
                    </a:lnTo>
                    <a:cubicBezTo>
                      <a:pt x="24955" y="111477"/>
                      <a:pt x="0" y="86522"/>
                      <a:pt x="0" y="55738"/>
                    </a:cubicBezTo>
                    <a:lnTo>
                      <a:pt x="0" y="55738"/>
                    </a:lnTo>
                    <a:cubicBezTo>
                      <a:pt x="0" y="24955"/>
                      <a:pt x="24955" y="0"/>
                      <a:pt x="55738" y="0"/>
                    </a:cubicBezTo>
                    <a:close/>
                  </a:path>
                </a:pathLst>
              </a:custGeom>
              <a:solidFill>
                <a:srgbClr val="66CDB7"/>
              </a:solidFill>
            </p:spPr>
          </p:sp>
          <p:sp>
            <p:nvSpPr>
              <p:cNvPr name="TextBox 133" id="133"/>
              <p:cNvSpPr txBox="true"/>
              <p:nvPr/>
            </p:nvSpPr>
            <p:spPr>
              <a:xfrm>
                <a:off x="0" y="-38100"/>
                <a:ext cx="252226" cy="14957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134" id="134"/>
            <p:cNvSpPr txBox="true"/>
            <p:nvPr/>
          </p:nvSpPr>
          <p:spPr>
            <a:xfrm rot="0">
              <a:off x="239629" y="-35360"/>
              <a:ext cx="709588" cy="5469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513"/>
                </a:lnSpc>
              </a:pPr>
              <a:r>
                <a:rPr lang="en-US" b="true" sz="2509">
                  <a:solidFill>
                    <a:srgbClr val="FFFFFF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Full</a:t>
              </a:r>
            </a:p>
          </p:txBody>
        </p:sp>
      </p:grpSp>
      <p:grpSp>
        <p:nvGrpSpPr>
          <p:cNvPr name="Group 135" id="135"/>
          <p:cNvGrpSpPr/>
          <p:nvPr/>
        </p:nvGrpSpPr>
        <p:grpSpPr>
          <a:xfrm rot="0">
            <a:off x="7545229" y="6610147"/>
            <a:ext cx="890132" cy="393413"/>
            <a:chOff x="0" y="0"/>
            <a:chExt cx="1186843" cy="524551"/>
          </a:xfrm>
        </p:grpSpPr>
        <p:grpSp>
          <p:nvGrpSpPr>
            <p:cNvPr name="Group 136" id="136"/>
            <p:cNvGrpSpPr/>
            <p:nvPr/>
          </p:nvGrpSpPr>
          <p:grpSpPr>
            <a:xfrm rot="0">
              <a:off x="0" y="0"/>
              <a:ext cx="1186843" cy="524551"/>
              <a:chOff x="0" y="0"/>
              <a:chExt cx="244965" cy="108267"/>
            </a:xfrm>
          </p:grpSpPr>
          <p:sp>
            <p:nvSpPr>
              <p:cNvPr name="Freeform 137" id="137"/>
              <p:cNvSpPr/>
              <p:nvPr/>
            </p:nvSpPr>
            <p:spPr>
              <a:xfrm flipH="false" flipV="false" rot="0">
                <a:off x="0" y="0"/>
                <a:ext cx="244965" cy="108267"/>
              </a:xfrm>
              <a:custGeom>
                <a:avLst/>
                <a:gdLst/>
                <a:ahLst/>
                <a:cxnLst/>
                <a:rect r="r" b="b" t="t" l="l"/>
                <a:pathLst>
                  <a:path h="108267" w="244965">
                    <a:moveTo>
                      <a:pt x="54134" y="0"/>
                    </a:moveTo>
                    <a:lnTo>
                      <a:pt x="190831" y="0"/>
                    </a:lnTo>
                    <a:cubicBezTo>
                      <a:pt x="205188" y="0"/>
                      <a:pt x="218957" y="5703"/>
                      <a:pt x="229109" y="15855"/>
                    </a:cubicBezTo>
                    <a:cubicBezTo>
                      <a:pt x="239261" y="26007"/>
                      <a:pt x="244965" y="39777"/>
                      <a:pt x="244965" y="54134"/>
                    </a:cubicBezTo>
                    <a:lnTo>
                      <a:pt x="244965" y="54134"/>
                    </a:lnTo>
                    <a:cubicBezTo>
                      <a:pt x="244965" y="68491"/>
                      <a:pt x="239261" y="82260"/>
                      <a:pt x="229109" y="92412"/>
                    </a:cubicBezTo>
                    <a:cubicBezTo>
                      <a:pt x="218957" y="102564"/>
                      <a:pt x="205188" y="108267"/>
                      <a:pt x="190831" y="108267"/>
                    </a:cubicBezTo>
                    <a:lnTo>
                      <a:pt x="54134" y="108267"/>
                    </a:lnTo>
                    <a:cubicBezTo>
                      <a:pt x="39777" y="108267"/>
                      <a:pt x="26007" y="102564"/>
                      <a:pt x="15855" y="92412"/>
                    </a:cubicBezTo>
                    <a:cubicBezTo>
                      <a:pt x="5703" y="82260"/>
                      <a:pt x="0" y="68491"/>
                      <a:pt x="0" y="54134"/>
                    </a:cubicBezTo>
                    <a:lnTo>
                      <a:pt x="0" y="54134"/>
                    </a:lnTo>
                    <a:cubicBezTo>
                      <a:pt x="0" y="39777"/>
                      <a:pt x="5703" y="26007"/>
                      <a:pt x="15855" y="15855"/>
                    </a:cubicBezTo>
                    <a:cubicBezTo>
                      <a:pt x="26007" y="5703"/>
                      <a:pt x="39777" y="0"/>
                      <a:pt x="54134" y="0"/>
                    </a:cubicBezTo>
                    <a:close/>
                  </a:path>
                </a:pathLst>
              </a:custGeom>
              <a:solidFill>
                <a:srgbClr val="66CDB7"/>
              </a:solidFill>
            </p:spPr>
          </p:sp>
          <p:sp>
            <p:nvSpPr>
              <p:cNvPr name="TextBox 138" id="138"/>
              <p:cNvSpPr txBox="true"/>
              <p:nvPr/>
            </p:nvSpPr>
            <p:spPr>
              <a:xfrm>
                <a:off x="0" y="-38100"/>
                <a:ext cx="244965" cy="14636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139" id="139"/>
            <p:cNvSpPr txBox="true"/>
            <p:nvPr/>
          </p:nvSpPr>
          <p:spPr>
            <a:xfrm rot="0">
              <a:off x="227469" y="-51615"/>
              <a:ext cx="730621" cy="571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617"/>
                </a:lnSpc>
              </a:pPr>
              <a:r>
                <a:rPr lang="en-US" b="true" sz="2584">
                  <a:solidFill>
                    <a:srgbClr val="F8FAFC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Full</a:t>
              </a:r>
            </a:p>
          </p:txBody>
        </p:sp>
      </p:grpSp>
      <p:grpSp>
        <p:nvGrpSpPr>
          <p:cNvPr name="Group 140" id="140"/>
          <p:cNvGrpSpPr/>
          <p:nvPr/>
        </p:nvGrpSpPr>
        <p:grpSpPr>
          <a:xfrm rot="0">
            <a:off x="4914796" y="6610147"/>
            <a:ext cx="890132" cy="393413"/>
            <a:chOff x="0" y="0"/>
            <a:chExt cx="1186843" cy="524551"/>
          </a:xfrm>
        </p:grpSpPr>
        <p:grpSp>
          <p:nvGrpSpPr>
            <p:cNvPr name="Group 141" id="141"/>
            <p:cNvGrpSpPr/>
            <p:nvPr/>
          </p:nvGrpSpPr>
          <p:grpSpPr>
            <a:xfrm rot="0">
              <a:off x="0" y="0"/>
              <a:ext cx="1186843" cy="524551"/>
              <a:chOff x="0" y="0"/>
              <a:chExt cx="252226" cy="111477"/>
            </a:xfrm>
          </p:grpSpPr>
          <p:sp>
            <p:nvSpPr>
              <p:cNvPr name="Freeform 142" id="142"/>
              <p:cNvSpPr/>
              <p:nvPr/>
            </p:nvSpPr>
            <p:spPr>
              <a:xfrm flipH="false" flipV="false" rot="0">
                <a:off x="0" y="0"/>
                <a:ext cx="252226" cy="111477"/>
              </a:xfrm>
              <a:custGeom>
                <a:avLst/>
                <a:gdLst/>
                <a:ahLst/>
                <a:cxnLst/>
                <a:rect r="r" b="b" t="t" l="l"/>
                <a:pathLst>
                  <a:path h="111477" w="252226">
                    <a:moveTo>
                      <a:pt x="55738" y="0"/>
                    </a:moveTo>
                    <a:lnTo>
                      <a:pt x="196487" y="0"/>
                    </a:lnTo>
                    <a:cubicBezTo>
                      <a:pt x="227271" y="0"/>
                      <a:pt x="252226" y="24955"/>
                      <a:pt x="252226" y="55738"/>
                    </a:cubicBezTo>
                    <a:lnTo>
                      <a:pt x="252226" y="55738"/>
                    </a:lnTo>
                    <a:cubicBezTo>
                      <a:pt x="252226" y="86522"/>
                      <a:pt x="227271" y="111477"/>
                      <a:pt x="196487" y="111477"/>
                    </a:cubicBezTo>
                    <a:lnTo>
                      <a:pt x="55738" y="111477"/>
                    </a:lnTo>
                    <a:cubicBezTo>
                      <a:pt x="24955" y="111477"/>
                      <a:pt x="0" y="86522"/>
                      <a:pt x="0" y="55738"/>
                    </a:cubicBezTo>
                    <a:lnTo>
                      <a:pt x="0" y="55738"/>
                    </a:lnTo>
                    <a:cubicBezTo>
                      <a:pt x="0" y="24955"/>
                      <a:pt x="24955" y="0"/>
                      <a:pt x="55738" y="0"/>
                    </a:cubicBezTo>
                    <a:close/>
                  </a:path>
                </a:pathLst>
              </a:custGeom>
              <a:solidFill>
                <a:srgbClr val="66CDB7"/>
              </a:solidFill>
            </p:spPr>
          </p:sp>
          <p:sp>
            <p:nvSpPr>
              <p:cNvPr name="TextBox 143" id="143"/>
              <p:cNvSpPr txBox="true"/>
              <p:nvPr/>
            </p:nvSpPr>
            <p:spPr>
              <a:xfrm>
                <a:off x="0" y="-38100"/>
                <a:ext cx="252226" cy="14957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144" id="144"/>
            <p:cNvSpPr txBox="true"/>
            <p:nvPr/>
          </p:nvSpPr>
          <p:spPr>
            <a:xfrm rot="0">
              <a:off x="239629" y="-35486"/>
              <a:ext cx="709588" cy="5469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513"/>
                </a:lnSpc>
              </a:pPr>
              <a:r>
                <a:rPr lang="en-US" b="true" sz="2509">
                  <a:solidFill>
                    <a:srgbClr val="FFFFFF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Full</a:t>
              </a:r>
            </a:p>
          </p:txBody>
        </p:sp>
      </p:grpSp>
      <p:grpSp>
        <p:nvGrpSpPr>
          <p:cNvPr name="Group 145" id="145"/>
          <p:cNvGrpSpPr/>
          <p:nvPr/>
        </p:nvGrpSpPr>
        <p:grpSpPr>
          <a:xfrm rot="0">
            <a:off x="15967320" y="6610147"/>
            <a:ext cx="890132" cy="393413"/>
            <a:chOff x="0" y="0"/>
            <a:chExt cx="1186843" cy="524551"/>
          </a:xfrm>
        </p:grpSpPr>
        <p:grpSp>
          <p:nvGrpSpPr>
            <p:cNvPr name="Group 146" id="146"/>
            <p:cNvGrpSpPr/>
            <p:nvPr/>
          </p:nvGrpSpPr>
          <p:grpSpPr>
            <a:xfrm rot="0">
              <a:off x="0" y="0"/>
              <a:ext cx="1186843" cy="524551"/>
              <a:chOff x="0" y="0"/>
              <a:chExt cx="244965" cy="108267"/>
            </a:xfrm>
          </p:grpSpPr>
          <p:sp>
            <p:nvSpPr>
              <p:cNvPr name="Freeform 147" id="147"/>
              <p:cNvSpPr/>
              <p:nvPr/>
            </p:nvSpPr>
            <p:spPr>
              <a:xfrm flipH="false" flipV="false" rot="0">
                <a:off x="0" y="0"/>
                <a:ext cx="244965" cy="108267"/>
              </a:xfrm>
              <a:custGeom>
                <a:avLst/>
                <a:gdLst/>
                <a:ahLst/>
                <a:cxnLst/>
                <a:rect r="r" b="b" t="t" l="l"/>
                <a:pathLst>
                  <a:path h="108267" w="244965">
                    <a:moveTo>
                      <a:pt x="54134" y="0"/>
                    </a:moveTo>
                    <a:lnTo>
                      <a:pt x="190831" y="0"/>
                    </a:lnTo>
                    <a:cubicBezTo>
                      <a:pt x="205188" y="0"/>
                      <a:pt x="218957" y="5703"/>
                      <a:pt x="229109" y="15855"/>
                    </a:cubicBezTo>
                    <a:cubicBezTo>
                      <a:pt x="239261" y="26007"/>
                      <a:pt x="244965" y="39777"/>
                      <a:pt x="244965" y="54134"/>
                    </a:cubicBezTo>
                    <a:lnTo>
                      <a:pt x="244965" y="54134"/>
                    </a:lnTo>
                    <a:cubicBezTo>
                      <a:pt x="244965" y="68491"/>
                      <a:pt x="239261" y="82260"/>
                      <a:pt x="229109" y="92412"/>
                    </a:cubicBezTo>
                    <a:cubicBezTo>
                      <a:pt x="218957" y="102564"/>
                      <a:pt x="205188" y="108267"/>
                      <a:pt x="190831" y="108267"/>
                    </a:cubicBezTo>
                    <a:lnTo>
                      <a:pt x="54134" y="108267"/>
                    </a:lnTo>
                    <a:cubicBezTo>
                      <a:pt x="39777" y="108267"/>
                      <a:pt x="26007" y="102564"/>
                      <a:pt x="15855" y="92412"/>
                    </a:cubicBezTo>
                    <a:cubicBezTo>
                      <a:pt x="5703" y="82260"/>
                      <a:pt x="0" y="68491"/>
                      <a:pt x="0" y="54134"/>
                    </a:cubicBezTo>
                    <a:lnTo>
                      <a:pt x="0" y="54134"/>
                    </a:lnTo>
                    <a:cubicBezTo>
                      <a:pt x="0" y="39777"/>
                      <a:pt x="5703" y="26007"/>
                      <a:pt x="15855" y="15855"/>
                    </a:cubicBezTo>
                    <a:cubicBezTo>
                      <a:pt x="26007" y="5703"/>
                      <a:pt x="39777" y="0"/>
                      <a:pt x="54134" y="0"/>
                    </a:cubicBezTo>
                    <a:close/>
                  </a:path>
                </a:pathLst>
              </a:custGeom>
              <a:solidFill>
                <a:srgbClr val="66CDB7"/>
              </a:solidFill>
            </p:spPr>
          </p:sp>
          <p:sp>
            <p:nvSpPr>
              <p:cNvPr name="TextBox 148" id="148"/>
              <p:cNvSpPr txBox="true"/>
              <p:nvPr/>
            </p:nvSpPr>
            <p:spPr>
              <a:xfrm>
                <a:off x="0" y="-38100"/>
                <a:ext cx="244965" cy="14636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149" id="149"/>
            <p:cNvSpPr txBox="true"/>
            <p:nvPr/>
          </p:nvSpPr>
          <p:spPr>
            <a:xfrm rot="0">
              <a:off x="228971" y="-51709"/>
              <a:ext cx="730621" cy="571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617"/>
                </a:lnSpc>
              </a:pPr>
              <a:r>
                <a:rPr lang="en-US" b="true" sz="2584">
                  <a:solidFill>
                    <a:srgbClr val="F8FAFC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Full</a:t>
              </a:r>
            </a:p>
          </p:txBody>
        </p:sp>
      </p:grpSp>
      <p:grpSp>
        <p:nvGrpSpPr>
          <p:cNvPr name="Group 150" id="150"/>
          <p:cNvGrpSpPr/>
          <p:nvPr/>
        </p:nvGrpSpPr>
        <p:grpSpPr>
          <a:xfrm rot="0">
            <a:off x="10513382" y="3688114"/>
            <a:ext cx="890132" cy="393413"/>
            <a:chOff x="0" y="0"/>
            <a:chExt cx="1186843" cy="524551"/>
          </a:xfrm>
        </p:grpSpPr>
        <p:grpSp>
          <p:nvGrpSpPr>
            <p:cNvPr name="Group 151" id="151"/>
            <p:cNvGrpSpPr/>
            <p:nvPr/>
          </p:nvGrpSpPr>
          <p:grpSpPr>
            <a:xfrm rot="0">
              <a:off x="0" y="0"/>
              <a:ext cx="1186843" cy="524551"/>
              <a:chOff x="0" y="0"/>
              <a:chExt cx="244965" cy="108267"/>
            </a:xfrm>
          </p:grpSpPr>
          <p:sp>
            <p:nvSpPr>
              <p:cNvPr name="Freeform 152" id="152"/>
              <p:cNvSpPr/>
              <p:nvPr/>
            </p:nvSpPr>
            <p:spPr>
              <a:xfrm flipH="false" flipV="false" rot="0">
                <a:off x="0" y="0"/>
                <a:ext cx="244965" cy="108267"/>
              </a:xfrm>
              <a:custGeom>
                <a:avLst/>
                <a:gdLst/>
                <a:ahLst/>
                <a:cxnLst/>
                <a:rect r="r" b="b" t="t" l="l"/>
                <a:pathLst>
                  <a:path h="108267" w="244965">
                    <a:moveTo>
                      <a:pt x="54134" y="0"/>
                    </a:moveTo>
                    <a:lnTo>
                      <a:pt x="190831" y="0"/>
                    </a:lnTo>
                    <a:cubicBezTo>
                      <a:pt x="205188" y="0"/>
                      <a:pt x="218957" y="5703"/>
                      <a:pt x="229109" y="15855"/>
                    </a:cubicBezTo>
                    <a:cubicBezTo>
                      <a:pt x="239261" y="26007"/>
                      <a:pt x="244965" y="39777"/>
                      <a:pt x="244965" y="54134"/>
                    </a:cubicBezTo>
                    <a:lnTo>
                      <a:pt x="244965" y="54134"/>
                    </a:lnTo>
                    <a:cubicBezTo>
                      <a:pt x="244965" y="68491"/>
                      <a:pt x="239261" y="82260"/>
                      <a:pt x="229109" y="92412"/>
                    </a:cubicBezTo>
                    <a:cubicBezTo>
                      <a:pt x="218957" y="102564"/>
                      <a:pt x="205188" y="108267"/>
                      <a:pt x="190831" y="108267"/>
                    </a:cubicBezTo>
                    <a:lnTo>
                      <a:pt x="54134" y="108267"/>
                    </a:lnTo>
                    <a:cubicBezTo>
                      <a:pt x="39777" y="108267"/>
                      <a:pt x="26007" y="102564"/>
                      <a:pt x="15855" y="92412"/>
                    </a:cubicBezTo>
                    <a:cubicBezTo>
                      <a:pt x="5703" y="82260"/>
                      <a:pt x="0" y="68491"/>
                      <a:pt x="0" y="54134"/>
                    </a:cubicBezTo>
                    <a:lnTo>
                      <a:pt x="0" y="54134"/>
                    </a:lnTo>
                    <a:cubicBezTo>
                      <a:pt x="0" y="39777"/>
                      <a:pt x="5703" y="26007"/>
                      <a:pt x="15855" y="15855"/>
                    </a:cubicBezTo>
                    <a:cubicBezTo>
                      <a:pt x="26007" y="5703"/>
                      <a:pt x="39777" y="0"/>
                      <a:pt x="54134" y="0"/>
                    </a:cubicBezTo>
                    <a:close/>
                  </a:path>
                </a:pathLst>
              </a:custGeom>
              <a:solidFill>
                <a:srgbClr val="66CDB7"/>
              </a:solidFill>
            </p:spPr>
          </p:sp>
          <p:sp>
            <p:nvSpPr>
              <p:cNvPr name="TextBox 153" id="153"/>
              <p:cNvSpPr txBox="true"/>
              <p:nvPr/>
            </p:nvSpPr>
            <p:spPr>
              <a:xfrm>
                <a:off x="0" y="-38100"/>
                <a:ext cx="244965" cy="14636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154" id="154"/>
            <p:cNvSpPr txBox="true"/>
            <p:nvPr/>
          </p:nvSpPr>
          <p:spPr>
            <a:xfrm rot="0">
              <a:off x="228944" y="-51409"/>
              <a:ext cx="730621" cy="571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617"/>
                </a:lnSpc>
              </a:pPr>
              <a:r>
                <a:rPr lang="en-US" b="true" sz="2584">
                  <a:solidFill>
                    <a:srgbClr val="F8FAFC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Full</a:t>
              </a:r>
            </a:p>
          </p:txBody>
        </p:sp>
      </p:grpSp>
      <p:grpSp>
        <p:nvGrpSpPr>
          <p:cNvPr name="Group 155" id="155"/>
          <p:cNvGrpSpPr/>
          <p:nvPr/>
        </p:nvGrpSpPr>
        <p:grpSpPr>
          <a:xfrm rot="0">
            <a:off x="9100484" y="6610147"/>
            <a:ext cx="890132" cy="393413"/>
            <a:chOff x="0" y="0"/>
            <a:chExt cx="1186843" cy="524551"/>
          </a:xfrm>
        </p:grpSpPr>
        <p:grpSp>
          <p:nvGrpSpPr>
            <p:cNvPr name="Group 156" id="156"/>
            <p:cNvGrpSpPr/>
            <p:nvPr/>
          </p:nvGrpSpPr>
          <p:grpSpPr>
            <a:xfrm rot="0">
              <a:off x="0" y="0"/>
              <a:ext cx="1186843" cy="524551"/>
              <a:chOff x="0" y="0"/>
              <a:chExt cx="244965" cy="108267"/>
            </a:xfrm>
          </p:grpSpPr>
          <p:sp>
            <p:nvSpPr>
              <p:cNvPr name="Freeform 157" id="157"/>
              <p:cNvSpPr/>
              <p:nvPr/>
            </p:nvSpPr>
            <p:spPr>
              <a:xfrm flipH="false" flipV="false" rot="0">
                <a:off x="0" y="0"/>
                <a:ext cx="244965" cy="108267"/>
              </a:xfrm>
              <a:custGeom>
                <a:avLst/>
                <a:gdLst/>
                <a:ahLst/>
                <a:cxnLst/>
                <a:rect r="r" b="b" t="t" l="l"/>
                <a:pathLst>
                  <a:path h="108267" w="244965">
                    <a:moveTo>
                      <a:pt x="54134" y="0"/>
                    </a:moveTo>
                    <a:lnTo>
                      <a:pt x="190831" y="0"/>
                    </a:lnTo>
                    <a:cubicBezTo>
                      <a:pt x="205188" y="0"/>
                      <a:pt x="218957" y="5703"/>
                      <a:pt x="229109" y="15855"/>
                    </a:cubicBezTo>
                    <a:cubicBezTo>
                      <a:pt x="239261" y="26007"/>
                      <a:pt x="244965" y="39777"/>
                      <a:pt x="244965" y="54134"/>
                    </a:cubicBezTo>
                    <a:lnTo>
                      <a:pt x="244965" y="54134"/>
                    </a:lnTo>
                    <a:cubicBezTo>
                      <a:pt x="244965" y="68491"/>
                      <a:pt x="239261" y="82260"/>
                      <a:pt x="229109" y="92412"/>
                    </a:cubicBezTo>
                    <a:cubicBezTo>
                      <a:pt x="218957" y="102564"/>
                      <a:pt x="205188" y="108267"/>
                      <a:pt x="190831" y="108267"/>
                    </a:cubicBezTo>
                    <a:lnTo>
                      <a:pt x="54134" y="108267"/>
                    </a:lnTo>
                    <a:cubicBezTo>
                      <a:pt x="39777" y="108267"/>
                      <a:pt x="26007" y="102564"/>
                      <a:pt x="15855" y="92412"/>
                    </a:cubicBezTo>
                    <a:cubicBezTo>
                      <a:pt x="5703" y="82260"/>
                      <a:pt x="0" y="68491"/>
                      <a:pt x="0" y="54134"/>
                    </a:cubicBezTo>
                    <a:lnTo>
                      <a:pt x="0" y="54134"/>
                    </a:lnTo>
                    <a:cubicBezTo>
                      <a:pt x="0" y="39777"/>
                      <a:pt x="5703" y="26007"/>
                      <a:pt x="15855" y="15855"/>
                    </a:cubicBezTo>
                    <a:cubicBezTo>
                      <a:pt x="26007" y="5703"/>
                      <a:pt x="39777" y="0"/>
                      <a:pt x="54134" y="0"/>
                    </a:cubicBezTo>
                    <a:close/>
                  </a:path>
                </a:pathLst>
              </a:custGeom>
              <a:solidFill>
                <a:srgbClr val="66CDB7"/>
              </a:solidFill>
            </p:spPr>
          </p:sp>
          <p:sp>
            <p:nvSpPr>
              <p:cNvPr name="TextBox 158" id="158"/>
              <p:cNvSpPr txBox="true"/>
              <p:nvPr/>
            </p:nvSpPr>
            <p:spPr>
              <a:xfrm>
                <a:off x="0" y="-38100"/>
                <a:ext cx="244965" cy="14636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159" id="159"/>
            <p:cNvSpPr txBox="true"/>
            <p:nvPr/>
          </p:nvSpPr>
          <p:spPr>
            <a:xfrm rot="0">
              <a:off x="228701" y="-51603"/>
              <a:ext cx="730621" cy="571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617"/>
                </a:lnSpc>
              </a:pPr>
              <a:r>
                <a:rPr lang="en-US" b="true" sz="2584">
                  <a:solidFill>
                    <a:srgbClr val="F8FAFC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Full</a:t>
              </a:r>
            </a:p>
          </p:txBody>
        </p:sp>
      </p:grpSp>
      <p:grpSp>
        <p:nvGrpSpPr>
          <p:cNvPr name="Group 160" id="160"/>
          <p:cNvGrpSpPr/>
          <p:nvPr/>
        </p:nvGrpSpPr>
        <p:grpSpPr>
          <a:xfrm rot="0">
            <a:off x="6229475" y="3688114"/>
            <a:ext cx="890132" cy="393413"/>
            <a:chOff x="0" y="0"/>
            <a:chExt cx="1186843" cy="524551"/>
          </a:xfrm>
        </p:grpSpPr>
        <p:grpSp>
          <p:nvGrpSpPr>
            <p:cNvPr name="Group 161" id="161"/>
            <p:cNvGrpSpPr/>
            <p:nvPr/>
          </p:nvGrpSpPr>
          <p:grpSpPr>
            <a:xfrm rot="0">
              <a:off x="0" y="0"/>
              <a:ext cx="1186843" cy="524551"/>
              <a:chOff x="0" y="0"/>
              <a:chExt cx="297417" cy="131450"/>
            </a:xfrm>
          </p:grpSpPr>
          <p:sp>
            <p:nvSpPr>
              <p:cNvPr name="Freeform 162" id="162"/>
              <p:cNvSpPr/>
              <p:nvPr/>
            </p:nvSpPr>
            <p:spPr>
              <a:xfrm flipH="false" flipV="false" rot="0">
                <a:off x="0" y="0"/>
                <a:ext cx="297417" cy="131450"/>
              </a:xfrm>
              <a:custGeom>
                <a:avLst/>
                <a:gdLst/>
                <a:ahLst/>
                <a:cxnLst/>
                <a:rect r="r" b="b" t="t" l="l"/>
                <a:pathLst>
                  <a:path h="131450" w="297417">
                    <a:moveTo>
                      <a:pt x="65725" y="0"/>
                    </a:moveTo>
                    <a:lnTo>
                      <a:pt x="231692" y="0"/>
                    </a:lnTo>
                    <a:cubicBezTo>
                      <a:pt x="249124" y="0"/>
                      <a:pt x="265841" y="6925"/>
                      <a:pt x="278167" y="19250"/>
                    </a:cubicBezTo>
                    <a:cubicBezTo>
                      <a:pt x="290493" y="31576"/>
                      <a:pt x="297417" y="48294"/>
                      <a:pt x="297417" y="65725"/>
                    </a:cubicBezTo>
                    <a:lnTo>
                      <a:pt x="297417" y="65725"/>
                    </a:lnTo>
                    <a:cubicBezTo>
                      <a:pt x="297417" y="83156"/>
                      <a:pt x="290493" y="99874"/>
                      <a:pt x="278167" y="112200"/>
                    </a:cubicBezTo>
                    <a:cubicBezTo>
                      <a:pt x="265841" y="124525"/>
                      <a:pt x="249124" y="131450"/>
                      <a:pt x="231692" y="131450"/>
                    </a:cubicBezTo>
                    <a:lnTo>
                      <a:pt x="65725" y="131450"/>
                    </a:lnTo>
                    <a:cubicBezTo>
                      <a:pt x="48294" y="131450"/>
                      <a:pt x="31576" y="124525"/>
                      <a:pt x="19250" y="112200"/>
                    </a:cubicBezTo>
                    <a:cubicBezTo>
                      <a:pt x="6925" y="99874"/>
                      <a:pt x="0" y="83156"/>
                      <a:pt x="0" y="65725"/>
                    </a:cubicBezTo>
                    <a:lnTo>
                      <a:pt x="0" y="65725"/>
                    </a:lnTo>
                    <a:cubicBezTo>
                      <a:pt x="0" y="48294"/>
                      <a:pt x="6925" y="31576"/>
                      <a:pt x="19250" y="19250"/>
                    </a:cubicBezTo>
                    <a:cubicBezTo>
                      <a:pt x="31576" y="6925"/>
                      <a:pt x="48294" y="0"/>
                      <a:pt x="65725" y="0"/>
                    </a:cubicBezTo>
                    <a:close/>
                  </a:path>
                </a:pathLst>
              </a:custGeom>
              <a:solidFill>
                <a:srgbClr val="E98B4D"/>
              </a:solidFill>
            </p:spPr>
          </p:sp>
          <p:sp>
            <p:nvSpPr>
              <p:cNvPr name="TextBox 163" id="163"/>
              <p:cNvSpPr txBox="true"/>
              <p:nvPr/>
            </p:nvSpPr>
            <p:spPr>
              <a:xfrm>
                <a:off x="0" y="-38100"/>
                <a:ext cx="297417" cy="169550"/>
              </a:xfrm>
              <a:prstGeom prst="rect">
                <a:avLst/>
              </a:prstGeom>
            </p:spPr>
            <p:txBody>
              <a:bodyPr anchor="ctr" rtlCol="false" tIns="35326" lIns="35326" bIns="35326" rIns="35326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164" id="164"/>
            <p:cNvSpPr txBox="true"/>
            <p:nvPr/>
          </p:nvSpPr>
          <p:spPr>
            <a:xfrm rot="0">
              <a:off x="155666" y="31976"/>
              <a:ext cx="877092" cy="44250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986"/>
                </a:lnSpc>
              </a:pPr>
              <a:r>
                <a:rPr lang="en-US" b="true" sz="1418">
                  <a:solidFill>
                    <a:srgbClr val="FFFFFF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None</a:t>
              </a:r>
            </a:p>
          </p:txBody>
        </p:sp>
      </p:grpSp>
      <p:grpSp>
        <p:nvGrpSpPr>
          <p:cNvPr name="Group 165" id="165"/>
          <p:cNvGrpSpPr/>
          <p:nvPr/>
        </p:nvGrpSpPr>
        <p:grpSpPr>
          <a:xfrm rot="0">
            <a:off x="6223623" y="5140104"/>
            <a:ext cx="890132" cy="393413"/>
            <a:chOff x="0" y="0"/>
            <a:chExt cx="1186843" cy="524551"/>
          </a:xfrm>
        </p:grpSpPr>
        <p:grpSp>
          <p:nvGrpSpPr>
            <p:cNvPr name="Group 166" id="166"/>
            <p:cNvGrpSpPr/>
            <p:nvPr/>
          </p:nvGrpSpPr>
          <p:grpSpPr>
            <a:xfrm rot="0">
              <a:off x="0" y="0"/>
              <a:ext cx="1186843" cy="524551"/>
              <a:chOff x="0" y="0"/>
              <a:chExt cx="262837" cy="116167"/>
            </a:xfrm>
          </p:grpSpPr>
          <p:sp>
            <p:nvSpPr>
              <p:cNvPr name="Freeform 167" id="167"/>
              <p:cNvSpPr/>
              <p:nvPr/>
            </p:nvSpPr>
            <p:spPr>
              <a:xfrm flipH="false" flipV="false" rot="0">
                <a:off x="0" y="0"/>
                <a:ext cx="262837" cy="116167"/>
              </a:xfrm>
              <a:custGeom>
                <a:avLst/>
                <a:gdLst/>
                <a:ahLst/>
                <a:cxnLst/>
                <a:rect r="r" b="b" t="t" l="l"/>
                <a:pathLst>
                  <a:path h="116167" w="262837">
                    <a:moveTo>
                      <a:pt x="58083" y="0"/>
                    </a:moveTo>
                    <a:lnTo>
                      <a:pt x="204754" y="0"/>
                    </a:lnTo>
                    <a:cubicBezTo>
                      <a:pt x="220159" y="0"/>
                      <a:pt x="234932" y="6119"/>
                      <a:pt x="245825" y="17012"/>
                    </a:cubicBezTo>
                    <a:cubicBezTo>
                      <a:pt x="256718" y="27905"/>
                      <a:pt x="262837" y="42679"/>
                      <a:pt x="262837" y="58083"/>
                    </a:cubicBezTo>
                    <a:lnTo>
                      <a:pt x="262837" y="58083"/>
                    </a:lnTo>
                    <a:cubicBezTo>
                      <a:pt x="262837" y="90162"/>
                      <a:pt x="236833" y="116167"/>
                      <a:pt x="204754" y="116167"/>
                    </a:cubicBezTo>
                    <a:lnTo>
                      <a:pt x="58083" y="116167"/>
                    </a:lnTo>
                    <a:cubicBezTo>
                      <a:pt x="26005" y="116167"/>
                      <a:pt x="0" y="90162"/>
                      <a:pt x="0" y="58083"/>
                    </a:cubicBezTo>
                    <a:lnTo>
                      <a:pt x="0" y="58083"/>
                    </a:lnTo>
                    <a:cubicBezTo>
                      <a:pt x="0" y="26005"/>
                      <a:pt x="26005" y="0"/>
                      <a:pt x="58083" y="0"/>
                    </a:cubicBezTo>
                    <a:close/>
                  </a:path>
                </a:pathLst>
              </a:custGeom>
              <a:solidFill>
                <a:srgbClr val="FFBB4D"/>
              </a:solidFill>
            </p:spPr>
          </p:sp>
          <p:sp>
            <p:nvSpPr>
              <p:cNvPr name="TextBox 168" id="168"/>
              <p:cNvSpPr txBox="true"/>
              <p:nvPr/>
            </p:nvSpPr>
            <p:spPr>
              <a:xfrm>
                <a:off x="0" y="-38100"/>
                <a:ext cx="262837" cy="154267"/>
              </a:xfrm>
              <a:prstGeom prst="rect">
                <a:avLst/>
              </a:prstGeom>
            </p:spPr>
            <p:txBody>
              <a:bodyPr anchor="ctr" rtlCol="false" tIns="35326" lIns="35326" bIns="35326" rIns="35326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sp>
          <p:nvSpPr>
            <p:cNvPr name="TextBox 169" id="169"/>
            <p:cNvSpPr txBox="true"/>
            <p:nvPr/>
          </p:nvSpPr>
          <p:spPr>
            <a:xfrm rot="0">
              <a:off x="172685" y="-15126"/>
              <a:ext cx="841558" cy="51726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247"/>
                </a:lnSpc>
              </a:pPr>
              <a:r>
                <a:rPr lang="en-US" b="true" sz="1605">
                  <a:solidFill>
                    <a:srgbClr val="FFFFFF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Part</a:t>
              </a:r>
            </a:p>
          </p:txBody>
        </p:sp>
      </p:grpSp>
      <p:grpSp>
        <p:nvGrpSpPr>
          <p:cNvPr name="Group 170" id="170"/>
          <p:cNvGrpSpPr/>
          <p:nvPr/>
        </p:nvGrpSpPr>
        <p:grpSpPr>
          <a:xfrm rot="0">
            <a:off x="6223623" y="4412141"/>
            <a:ext cx="890132" cy="393413"/>
            <a:chOff x="0" y="0"/>
            <a:chExt cx="1186843" cy="524551"/>
          </a:xfrm>
        </p:grpSpPr>
        <p:grpSp>
          <p:nvGrpSpPr>
            <p:cNvPr name="Group 171" id="171"/>
            <p:cNvGrpSpPr/>
            <p:nvPr/>
          </p:nvGrpSpPr>
          <p:grpSpPr>
            <a:xfrm rot="0">
              <a:off x="0" y="0"/>
              <a:ext cx="1186843" cy="524551"/>
              <a:chOff x="0" y="0"/>
              <a:chExt cx="262837" cy="116167"/>
            </a:xfrm>
          </p:grpSpPr>
          <p:sp>
            <p:nvSpPr>
              <p:cNvPr name="Freeform 172" id="172"/>
              <p:cNvSpPr/>
              <p:nvPr/>
            </p:nvSpPr>
            <p:spPr>
              <a:xfrm flipH="false" flipV="false" rot="0">
                <a:off x="0" y="0"/>
                <a:ext cx="262837" cy="116167"/>
              </a:xfrm>
              <a:custGeom>
                <a:avLst/>
                <a:gdLst/>
                <a:ahLst/>
                <a:cxnLst/>
                <a:rect r="r" b="b" t="t" l="l"/>
                <a:pathLst>
                  <a:path h="116167" w="262837">
                    <a:moveTo>
                      <a:pt x="58083" y="0"/>
                    </a:moveTo>
                    <a:lnTo>
                      <a:pt x="204754" y="0"/>
                    </a:lnTo>
                    <a:cubicBezTo>
                      <a:pt x="220159" y="0"/>
                      <a:pt x="234932" y="6119"/>
                      <a:pt x="245825" y="17012"/>
                    </a:cubicBezTo>
                    <a:cubicBezTo>
                      <a:pt x="256718" y="27905"/>
                      <a:pt x="262837" y="42679"/>
                      <a:pt x="262837" y="58083"/>
                    </a:cubicBezTo>
                    <a:lnTo>
                      <a:pt x="262837" y="58083"/>
                    </a:lnTo>
                    <a:cubicBezTo>
                      <a:pt x="262837" y="90162"/>
                      <a:pt x="236833" y="116167"/>
                      <a:pt x="204754" y="116167"/>
                    </a:cubicBezTo>
                    <a:lnTo>
                      <a:pt x="58083" y="116167"/>
                    </a:lnTo>
                    <a:cubicBezTo>
                      <a:pt x="26005" y="116167"/>
                      <a:pt x="0" y="90162"/>
                      <a:pt x="0" y="58083"/>
                    </a:cubicBezTo>
                    <a:lnTo>
                      <a:pt x="0" y="58083"/>
                    </a:lnTo>
                    <a:cubicBezTo>
                      <a:pt x="0" y="26005"/>
                      <a:pt x="26005" y="0"/>
                      <a:pt x="58083" y="0"/>
                    </a:cubicBezTo>
                    <a:close/>
                  </a:path>
                </a:pathLst>
              </a:custGeom>
              <a:solidFill>
                <a:srgbClr val="FFBB4D"/>
              </a:solidFill>
            </p:spPr>
          </p:sp>
          <p:sp>
            <p:nvSpPr>
              <p:cNvPr name="TextBox 173" id="173"/>
              <p:cNvSpPr txBox="true"/>
              <p:nvPr/>
            </p:nvSpPr>
            <p:spPr>
              <a:xfrm>
                <a:off x="0" y="-38100"/>
                <a:ext cx="262837" cy="154267"/>
              </a:xfrm>
              <a:prstGeom prst="rect">
                <a:avLst/>
              </a:prstGeom>
            </p:spPr>
            <p:txBody>
              <a:bodyPr anchor="ctr" rtlCol="false" tIns="35326" lIns="35326" bIns="35326" rIns="35326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sp>
          <p:nvSpPr>
            <p:cNvPr name="TextBox 174" id="174"/>
            <p:cNvSpPr txBox="true"/>
            <p:nvPr/>
          </p:nvSpPr>
          <p:spPr>
            <a:xfrm rot="0">
              <a:off x="172685" y="-15223"/>
              <a:ext cx="841558" cy="51726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247"/>
                </a:lnSpc>
              </a:pPr>
              <a:r>
                <a:rPr lang="en-US" b="true" sz="1605">
                  <a:solidFill>
                    <a:srgbClr val="FFFFFF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Part</a:t>
              </a:r>
            </a:p>
          </p:txBody>
        </p:sp>
      </p:grpSp>
      <p:grpSp>
        <p:nvGrpSpPr>
          <p:cNvPr name="Group 175" id="175"/>
          <p:cNvGrpSpPr/>
          <p:nvPr/>
        </p:nvGrpSpPr>
        <p:grpSpPr>
          <a:xfrm rot="0">
            <a:off x="6229475" y="5872332"/>
            <a:ext cx="890132" cy="393413"/>
            <a:chOff x="0" y="0"/>
            <a:chExt cx="1186843" cy="524551"/>
          </a:xfrm>
        </p:grpSpPr>
        <p:grpSp>
          <p:nvGrpSpPr>
            <p:cNvPr name="Group 176" id="176"/>
            <p:cNvGrpSpPr/>
            <p:nvPr/>
          </p:nvGrpSpPr>
          <p:grpSpPr>
            <a:xfrm rot="0">
              <a:off x="0" y="0"/>
              <a:ext cx="1186843" cy="524551"/>
              <a:chOff x="0" y="0"/>
              <a:chExt cx="252226" cy="111477"/>
            </a:xfrm>
          </p:grpSpPr>
          <p:sp>
            <p:nvSpPr>
              <p:cNvPr name="Freeform 177" id="177"/>
              <p:cNvSpPr/>
              <p:nvPr/>
            </p:nvSpPr>
            <p:spPr>
              <a:xfrm flipH="false" flipV="false" rot="0">
                <a:off x="0" y="0"/>
                <a:ext cx="252226" cy="111477"/>
              </a:xfrm>
              <a:custGeom>
                <a:avLst/>
                <a:gdLst/>
                <a:ahLst/>
                <a:cxnLst/>
                <a:rect r="r" b="b" t="t" l="l"/>
                <a:pathLst>
                  <a:path h="111477" w="252226">
                    <a:moveTo>
                      <a:pt x="55738" y="0"/>
                    </a:moveTo>
                    <a:lnTo>
                      <a:pt x="196487" y="0"/>
                    </a:lnTo>
                    <a:cubicBezTo>
                      <a:pt x="227271" y="0"/>
                      <a:pt x="252226" y="24955"/>
                      <a:pt x="252226" y="55738"/>
                    </a:cubicBezTo>
                    <a:lnTo>
                      <a:pt x="252226" y="55738"/>
                    </a:lnTo>
                    <a:cubicBezTo>
                      <a:pt x="252226" y="86522"/>
                      <a:pt x="227271" y="111477"/>
                      <a:pt x="196487" y="111477"/>
                    </a:cubicBezTo>
                    <a:lnTo>
                      <a:pt x="55738" y="111477"/>
                    </a:lnTo>
                    <a:cubicBezTo>
                      <a:pt x="24955" y="111477"/>
                      <a:pt x="0" y="86522"/>
                      <a:pt x="0" y="55738"/>
                    </a:cubicBezTo>
                    <a:lnTo>
                      <a:pt x="0" y="55738"/>
                    </a:lnTo>
                    <a:cubicBezTo>
                      <a:pt x="0" y="24955"/>
                      <a:pt x="24955" y="0"/>
                      <a:pt x="55738" y="0"/>
                    </a:cubicBezTo>
                    <a:close/>
                  </a:path>
                </a:pathLst>
              </a:custGeom>
              <a:solidFill>
                <a:srgbClr val="66CDB7"/>
              </a:solidFill>
            </p:spPr>
          </p:sp>
          <p:sp>
            <p:nvSpPr>
              <p:cNvPr name="TextBox 178" id="178"/>
              <p:cNvSpPr txBox="true"/>
              <p:nvPr/>
            </p:nvSpPr>
            <p:spPr>
              <a:xfrm>
                <a:off x="0" y="-38100"/>
                <a:ext cx="252226" cy="14957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179" id="179"/>
            <p:cNvSpPr txBox="true"/>
            <p:nvPr/>
          </p:nvSpPr>
          <p:spPr>
            <a:xfrm rot="0">
              <a:off x="239528" y="-35486"/>
              <a:ext cx="709588" cy="5469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513"/>
                </a:lnSpc>
              </a:pPr>
              <a:r>
                <a:rPr lang="en-US" b="true" sz="2509">
                  <a:solidFill>
                    <a:srgbClr val="FFFFFF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Full</a:t>
              </a:r>
            </a:p>
          </p:txBody>
        </p:sp>
      </p:grpSp>
      <p:grpSp>
        <p:nvGrpSpPr>
          <p:cNvPr name="Group 180" id="180"/>
          <p:cNvGrpSpPr/>
          <p:nvPr/>
        </p:nvGrpSpPr>
        <p:grpSpPr>
          <a:xfrm rot="0">
            <a:off x="10513382" y="6610147"/>
            <a:ext cx="890132" cy="393413"/>
            <a:chOff x="0" y="0"/>
            <a:chExt cx="1186843" cy="524551"/>
          </a:xfrm>
        </p:grpSpPr>
        <p:grpSp>
          <p:nvGrpSpPr>
            <p:cNvPr name="Group 181" id="181"/>
            <p:cNvGrpSpPr/>
            <p:nvPr/>
          </p:nvGrpSpPr>
          <p:grpSpPr>
            <a:xfrm rot="0">
              <a:off x="0" y="0"/>
              <a:ext cx="1186843" cy="524551"/>
              <a:chOff x="0" y="0"/>
              <a:chExt cx="244965" cy="108267"/>
            </a:xfrm>
          </p:grpSpPr>
          <p:sp>
            <p:nvSpPr>
              <p:cNvPr name="Freeform 182" id="182"/>
              <p:cNvSpPr/>
              <p:nvPr/>
            </p:nvSpPr>
            <p:spPr>
              <a:xfrm flipH="false" flipV="false" rot="0">
                <a:off x="0" y="0"/>
                <a:ext cx="244965" cy="108267"/>
              </a:xfrm>
              <a:custGeom>
                <a:avLst/>
                <a:gdLst/>
                <a:ahLst/>
                <a:cxnLst/>
                <a:rect r="r" b="b" t="t" l="l"/>
                <a:pathLst>
                  <a:path h="108267" w="244965">
                    <a:moveTo>
                      <a:pt x="54134" y="0"/>
                    </a:moveTo>
                    <a:lnTo>
                      <a:pt x="190831" y="0"/>
                    </a:lnTo>
                    <a:cubicBezTo>
                      <a:pt x="205188" y="0"/>
                      <a:pt x="218957" y="5703"/>
                      <a:pt x="229109" y="15855"/>
                    </a:cubicBezTo>
                    <a:cubicBezTo>
                      <a:pt x="239261" y="26007"/>
                      <a:pt x="244965" y="39777"/>
                      <a:pt x="244965" y="54134"/>
                    </a:cubicBezTo>
                    <a:lnTo>
                      <a:pt x="244965" y="54134"/>
                    </a:lnTo>
                    <a:cubicBezTo>
                      <a:pt x="244965" y="68491"/>
                      <a:pt x="239261" y="82260"/>
                      <a:pt x="229109" y="92412"/>
                    </a:cubicBezTo>
                    <a:cubicBezTo>
                      <a:pt x="218957" y="102564"/>
                      <a:pt x="205188" y="108267"/>
                      <a:pt x="190831" y="108267"/>
                    </a:cubicBezTo>
                    <a:lnTo>
                      <a:pt x="54134" y="108267"/>
                    </a:lnTo>
                    <a:cubicBezTo>
                      <a:pt x="39777" y="108267"/>
                      <a:pt x="26007" y="102564"/>
                      <a:pt x="15855" y="92412"/>
                    </a:cubicBezTo>
                    <a:cubicBezTo>
                      <a:pt x="5703" y="82260"/>
                      <a:pt x="0" y="68491"/>
                      <a:pt x="0" y="54134"/>
                    </a:cubicBezTo>
                    <a:lnTo>
                      <a:pt x="0" y="54134"/>
                    </a:lnTo>
                    <a:cubicBezTo>
                      <a:pt x="0" y="39777"/>
                      <a:pt x="5703" y="26007"/>
                      <a:pt x="15855" y="15855"/>
                    </a:cubicBezTo>
                    <a:cubicBezTo>
                      <a:pt x="26007" y="5703"/>
                      <a:pt x="39777" y="0"/>
                      <a:pt x="54134" y="0"/>
                    </a:cubicBezTo>
                    <a:close/>
                  </a:path>
                </a:pathLst>
              </a:custGeom>
              <a:solidFill>
                <a:srgbClr val="66CDB7"/>
              </a:solidFill>
            </p:spPr>
          </p:sp>
          <p:sp>
            <p:nvSpPr>
              <p:cNvPr name="TextBox 183" id="183"/>
              <p:cNvSpPr txBox="true"/>
              <p:nvPr/>
            </p:nvSpPr>
            <p:spPr>
              <a:xfrm>
                <a:off x="0" y="-38100"/>
                <a:ext cx="244965" cy="14636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184" id="184"/>
            <p:cNvSpPr txBox="true"/>
            <p:nvPr/>
          </p:nvSpPr>
          <p:spPr>
            <a:xfrm rot="0">
              <a:off x="228899" y="-51615"/>
              <a:ext cx="730621" cy="571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617"/>
                </a:lnSpc>
              </a:pPr>
              <a:r>
                <a:rPr lang="en-US" b="true" sz="2584">
                  <a:solidFill>
                    <a:srgbClr val="F8FAFC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Full</a:t>
              </a:r>
            </a:p>
          </p:txBody>
        </p:sp>
      </p:grpSp>
      <p:grpSp>
        <p:nvGrpSpPr>
          <p:cNvPr name="Group 185" id="185"/>
          <p:cNvGrpSpPr/>
          <p:nvPr/>
        </p:nvGrpSpPr>
        <p:grpSpPr>
          <a:xfrm rot="0">
            <a:off x="6214431" y="6610147"/>
            <a:ext cx="890132" cy="393413"/>
            <a:chOff x="0" y="0"/>
            <a:chExt cx="1186843" cy="524551"/>
          </a:xfrm>
        </p:grpSpPr>
        <p:grpSp>
          <p:nvGrpSpPr>
            <p:cNvPr name="Group 186" id="186"/>
            <p:cNvGrpSpPr/>
            <p:nvPr/>
          </p:nvGrpSpPr>
          <p:grpSpPr>
            <a:xfrm rot="0">
              <a:off x="0" y="0"/>
              <a:ext cx="1186843" cy="524551"/>
              <a:chOff x="0" y="0"/>
              <a:chExt cx="252226" cy="111477"/>
            </a:xfrm>
          </p:grpSpPr>
          <p:sp>
            <p:nvSpPr>
              <p:cNvPr name="Freeform 187" id="187"/>
              <p:cNvSpPr/>
              <p:nvPr/>
            </p:nvSpPr>
            <p:spPr>
              <a:xfrm flipH="false" flipV="false" rot="0">
                <a:off x="0" y="0"/>
                <a:ext cx="252226" cy="111477"/>
              </a:xfrm>
              <a:custGeom>
                <a:avLst/>
                <a:gdLst/>
                <a:ahLst/>
                <a:cxnLst/>
                <a:rect r="r" b="b" t="t" l="l"/>
                <a:pathLst>
                  <a:path h="111477" w="252226">
                    <a:moveTo>
                      <a:pt x="55738" y="0"/>
                    </a:moveTo>
                    <a:lnTo>
                      <a:pt x="196487" y="0"/>
                    </a:lnTo>
                    <a:cubicBezTo>
                      <a:pt x="227271" y="0"/>
                      <a:pt x="252226" y="24955"/>
                      <a:pt x="252226" y="55738"/>
                    </a:cubicBezTo>
                    <a:lnTo>
                      <a:pt x="252226" y="55738"/>
                    </a:lnTo>
                    <a:cubicBezTo>
                      <a:pt x="252226" y="86522"/>
                      <a:pt x="227271" y="111477"/>
                      <a:pt x="196487" y="111477"/>
                    </a:cubicBezTo>
                    <a:lnTo>
                      <a:pt x="55738" y="111477"/>
                    </a:lnTo>
                    <a:cubicBezTo>
                      <a:pt x="24955" y="111477"/>
                      <a:pt x="0" y="86522"/>
                      <a:pt x="0" y="55738"/>
                    </a:cubicBezTo>
                    <a:lnTo>
                      <a:pt x="0" y="55738"/>
                    </a:lnTo>
                    <a:cubicBezTo>
                      <a:pt x="0" y="24955"/>
                      <a:pt x="24955" y="0"/>
                      <a:pt x="55738" y="0"/>
                    </a:cubicBezTo>
                    <a:close/>
                  </a:path>
                </a:pathLst>
              </a:custGeom>
              <a:solidFill>
                <a:srgbClr val="66CDB7"/>
              </a:solidFill>
            </p:spPr>
          </p:sp>
          <p:sp>
            <p:nvSpPr>
              <p:cNvPr name="TextBox 188" id="188"/>
              <p:cNvSpPr txBox="true"/>
              <p:nvPr/>
            </p:nvSpPr>
            <p:spPr>
              <a:xfrm>
                <a:off x="0" y="-38100"/>
                <a:ext cx="252226" cy="14957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189" id="189"/>
            <p:cNvSpPr txBox="true"/>
            <p:nvPr/>
          </p:nvSpPr>
          <p:spPr>
            <a:xfrm rot="0">
              <a:off x="239528" y="-35828"/>
              <a:ext cx="709588" cy="5469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513"/>
                </a:lnSpc>
              </a:pPr>
              <a:r>
                <a:rPr lang="en-US" b="true" sz="2509">
                  <a:solidFill>
                    <a:srgbClr val="FFFFFF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Full</a:t>
              </a:r>
            </a:p>
          </p:txBody>
        </p:sp>
      </p:grpSp>
      <p:grpSp>
        <p:nvGrpSpPr>
          <p:cNvPr name="Group 190" id="190"/>
          <p:cNvGrpSpPr/>
          <p:nvPr/>
        </p:nvGrpSpPr>
        <p:grpSpPr>
          <a:xfrm rot="0">
            <a:off x="10503467" y="4412141"/>
            <a:ext cx="890132" cy="393413"/>
            <a:chOff x="0" y="0"/>
            <a:chExt cx="1186843" cy="524551"/>
          </a:xfrm>
        </p:grpSpPr>
        <p:grpSp>
          <p:nvGrpSpPr>
            <p:cNvPr name="Group 191" id="191"/>
            <p:cNvGrpSpPr/>
            <p:nvPr/>
          </p:nvGrpSpPr>
          <p:grpSpPr>
            <a:xfrm rot="0">
              <a:off x="0" y="0"/>
              <a:ext cx="1186843" cy="524551"/>
              <a:chOff x="0" y="0"/>
              <a:chExt cx="262837" cy="116167"/>
            </a:xfrm>
          </p:grpSpPr>
          <p:sp>
            <p:nvSpPr>
              <p:cNvPr name="Freeform 192" id="192"/>
              <p:cNvSpPr/>
              <p:nvPr/>
            </p:nvSpPr>
            <p:spPr>
              <a:xfrm flipH="false" flipV="false" rot="0">
                <a:off x="0" y="0"/>
                <a:ext cx="262837" cy="116167"/>
              </a:xfrm>
              <a:custGeom>
                <a:avLst/>
                <a:gdLst/>
                <a:ahLst/>
                <a:cxnLst/>
                <a:rect r="r" b="b" t="t" l="l"/>
                <a:pathLst>
                  <a:path h="116167" w="262837">
                    <a:moveTo>
                      <a:pt x="58083" y="0"/>
                    </a:moveTo>
                    <a:lnTo>
                      <a:pt x="204754" y="0"/>
                    </a:lnTo>
                    <a:cubicBezTo>
                      <a:pt x="220159" y="0"/>
                      <a:pt x="234932" y="6119"/>
                      <a:pt x="245825" y="17012"/>
                    </a:cubicBezTo>
                    <a:cubicBezTo>
                      <a:pt x="256718" y="27905"/>
                      <a:pt x="262837" y="42679"/>
                      <a:pt x="262837" y="58083"/>
                    </a:cubicBezTo>
                    <a:lnTo>
                      <a:pt x="262837" y="58083"/>
                    </a:lnTo>
                    <a:cubicBezTo>
                      <a:pt x="262837" y="90162"/>
                      <a:pt x="236833" y="116167"/>
                      <a:pt x="204754" y="116167"/>
                    </a:cubicBezTo>
                    <a:lnTo>
                      <a:pt x="58083" y="116167"/>
                    </a:lnTo>
                    <a:cubicBezTo>
                      <a:pt x="26005" y="116167"/>
                      <a:pt x="0" y="90162"/>
                      <a:pt x="0" y="58083"/>
                    </a:cubicBezTo>
                    <a:lnTo>
                      <a:pt x="0" y="58083"/>
                    </a:lnTo>
                    <a:cubicBezTo>
                      <a:pt x="0" y="26005"/>
                      <a:pt x="26005" y="0"/>
                      <a:pt x="58083" y="0"/>
                    </a:cubicBezTo>
                    <a:close/>
                  </a:path>
                </a:pathLst>
              </a:custGeom>
              <a:solidFill>
                <a:srgbClr val="FFBB4D"/>
              </a:solidFill>
            </p:spPr>
          </p:sp>
          <p:sp>
            <p:nvSpPr>
              <p:cNvPr name="TextBox 193" id="193"/>
              <p:cNvSpPr txBox="true"/>
              <p:nvPr/>
            </p:nvSpPr>
            <p:spPr>
              <a:xfrm>
                <a:off x="0" y="-38100"/>
                <a:ext cx="262837" cy="154267"/>
              </a:xfrm>
              <a:prstGeom prst="rect">
                <a:avLst/>
              </a:prstGeom>
            </p:spPr>
            <p:txBody>
              <a:bodyPr anchor="ctr" rtlCol="false" tIns="35326" lIns="35326" bIns="35326" rIns="35326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sp>
          <p:nvSpPr>
            <p:cNvPr name="TextBox 194" id="194"/>
            <p:cNvSpPr txBox="true"/>
            <p:nvPr/>
          </p:nvSpPr>
          <p:spPr>
            <a:xfrm rot="0">
              <a:off x="173293" y="-16085"/>
              <a:ext cx="841558" cy="51726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247"/>
                </a:lnSpc>
              </a:pPr>
              <a:r>
                <a:rPr lang="en-US" b="true" sz="1605">
                  <a:solidFill>
                    <a:srgbClr val="FFFFFF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Part</a:t>
              </a:r>
            </a:p>
          </p:txBody>
        </p:sp>
      </p:grpSp>
      <p:grpSp>
        <p:nvGrpSpPr>
          <p:cNvPr name="Group 195" id="195"/>
          <p:cNvGrpSpPr/>
          <p:nvPr/>
        </p:nvGrpSpPr>
        <p:grpSpPr>
          <a:xfrm rot="0">
            <a:off x="11768145" y="6610147"/>
            <a:ext cx="890132" cy="393413"/>
            <a:chOff x="0" y="0"/>
            <a:chExt cx="1186843" cy="524551"/>
          </a:xfrm>
        </p:grpSpPr>
        <p:grpSp>
          <p:nvGrpSpPr>
            <p:cNvPr name="Group 196" id="196"/>
            <p:cNvGrpSpPr/>
            <p:nvPr/>
          </p:nvGrpSpPr>
          <p:grpSpPr>
            <a:xfrm rot="0">
              <a:off x="0" y="0"/>
              <a:ext cx="1186843" cy="524551"/>
              <a:chOff x="0" y="0"/>
              <a:chExt cx="244965" cy="108267"/>
            </a:xfrm>
          </p:grpSpPr>
          <p:sp>
            <p:nvSpPr>
              <p:cNvPr name="Freeform 197" id="197"/>
              <p:cNvSpPr/>
              <p:nvPr/>
            </p:nvSpPr>
            <p:spPr>
              <a:xfrm flipH="false" flipV="false" rot="0">
                <a:off x="0" y="0"/>
                <a:ext cx="244965" cy="108267"/>
              </a:xfrm>
              <a:custGeom>
                <a:avLst/>
                <a:gdLst/>
                <a:ahLst/>
                <a:cxnLst/>
                <a:rect r="r" b="b" t="t" l="l"/>
                <a:pathLst>
                  <a:path h="108267" w="244965">
                    <a:moveTo>
                      <a:pt x="54134" y="0"/>
                    </a:moveTo>
                    <a:lnTo>
                      <a:pt x="190831" y="0"/>
                    </a:lnTo>
                    <a:cubicBezTo>
                      <a:pt x="205188" y="0"/>
                      <a:pt x="218957" y="5703"/>
                      <a:pt x="229109" y="15855"/>
                    </a:cubicBezTo>
                    <a:cubicBezTo>
                      <a:pt x="239261" y="26007"/>
                      <a:pt x="244965" y="39777"/>
                      <a:pt x="244965" y="54134"/>
                    </a:cubicBezTo>
                    <a:lnTo>
                      <a:pt x="244965" y="54134"/>
                    </a:lnTo>
                    <a:cubicBezTo>
                      <a:pt x="244965" y="68491"/>
                      <a:pt x="239261" y="82260"/>
                      <a:pt x="229109" y="92412"/>
                    </a:cubicBezTo>
                    <a:cubicBezTo>
                      <a:pt x="218957" y="102564"/>
                      <a:pt x="205188" y="108267"/>
                      <a:pt x="190831" y="108267"/>
                    </a:cubicBezTo>
                    <a:lnTo>
                      <a:pt x="54134" y="108267"/>
                    </a:lnTo>
                    <a:cubicBezTo>
                      <a:pt x="39777" y="108267"/>
                      <a:pt x="26007" y="102564"/>
                      <a:pt x="15855" y="92412"/>
                    </a:cubicBezTo>
                    <a:cubicBezTo>
                      <a:pt x="5703" y="82260"/>
                      <a:pt x="0" y="68491"/>
                      <a:pt x="0" y="54134"/>
                    </a:cubicBezTo>
                    <a:lnTo>
                      <a:pt x="0" y="54134"/>
                    </a:lnTo>
                    <a:cubicBezTo>
                      <a:pt x="0" y="39777"/>
                      <a:pt x="5703" y="26007"/>
                      <a:pt x="15855" y="15855"/>
                    </a:cubicBezTo>
                    <a:cubicBezTo>
                      <a:pt x="26007" y="5703"/>
                      <a:pt x="39777" y="0"/>
                      <a:pt x="54134" y="0"/>
                    </a:cubicBezTo>
                    <a:close/>
                  </a:path>
                </a:pathLst>
              </a:custGeom>
              <a:solidFill>
                <a:srgbClr val="66CDB7"/>
              </a:solidFill>
            </p:spPr>
          </p:sp>
          <p:sp>
            <p:nvSpPr>
              <p:cNvPr name="TextBox 198" id="198"/>
              <p:cNvSpPr txBox="true"/>
              <p:nvPr/>
            </p:nvSpPr>
            <p:spPr>
              <a:xfrm>
                <a:off x="0" y="-38100"/>
                <a:ext cx="244965" cy="14636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199" id="199"/>
            <p:cNvSpPr txBox="true"/>
            <p:nvPr/>
          </p:nvSpPr>
          <p:spPr>
            <a:xfrm rot="0">
              <a:off x="229097" y="-51615"/>
              <a:ext cx="730621" cy="571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617"/>
                </a:lnSpc>
              </a:pPr>
              <a:r>
                <a:rPr lang="en-US" b="true" sz="2584">
                  <a:solidFill>
                    <a:srgbClr val="F8FAFC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Full</a:t>
              </a:r>
            </a:p>
          </p:txBody>
        </p:sp>
      </p:grpSp>
      <p:grpSp>
        <p:nvGrpSpPr>
          <p:cNvPr name="Group 200" id="200"/>
          <p:cNvGrpSpPr/>
          <p:nvPr/>
        </p:nvGrpSpPr>
        <p:grpSpPr>
          <a:xfrm rot="0">
            <a:off x="10503467" y="5140104"/>
            <a:ext cx="890132" cy="393413"/>
            <a:chOff x="0" y="0"/>
            <a:chExt cx="1186843" cy="524551"/>
          </a:xfrm>
        </p:grpSpPr>
        <p:grpSp>
          <p:nvGrpSpPr>
            <p:cNvPr name="Group 201" id="201"/>
            <p:cNvGrpSpPr/>
            <p:nvPr/>
          </p:nvGrpSpPr>
          <p:grpSpPr>
            <a:xfrm rot="0">
              <a:off x="0" y="0"/>
              <a:ext cx="1186843" cy="524551"/>
              <a:chOff x="0" y="0"/>
              <a:chExt cx="262837" cy="116167"/>
            </a:xfrm>
          </p:grpSpPr>
          <p:sp>
            <p:nvSpPr>
              <p:cNvPr name="Freeform 202" id="202"/>
              <p:cNvSpPr/>
              <p:nvPr/>
            </p:nvSpPr>
            <p:spPr>
              <a:xfrm flipH="false" flipV="false" rot="0">
                <a:off x="0" y="0"/>
                <a:ext cx="262837" cy="116167"/>
              </a:xfrm>
              <a:custGeom>
                <a:avLst/>
                <a:gdLst/>
                <a:ahLst/>
                <a:cxnLst/>
                <a:rect r="r" b="b" t="t" l="l"/>
                <a:pathLst>
                  <a:path h="116167" w="262837">
                    <a:moveTo>
                      <a:pt x="58083" y="0"/>
                    </a:moveTo>
                    <a:lnTo>
                      <a:pt x="204754" y="0"/>
                    </a:lnTo>
                    <a:cubicBezTo>
                      <a:pt x="220159" y="0"/>
                      <a:pt x="234932" y="6119"/>
                      <a:pt x="245825" y="17012"/>
                    </a:cubicBezTo>
                    <a:cubicBezTo>
                      <a:pt x="256718" y="27905"/>
                      <a:pt x="262837" y="42679"/>
                      <a:pt x="262837" y="58083"/>
                    </a:cubicBezTo>
                    <a:lnTo>
                      <a:pt x="262837" y="58083"/>
                    </a:lnTo>
                    <a:cubicBezTo>
                      <a:pt x="262837" y="90162"/>
                      <a:pt x="236833" y="116167"/>
                      <a:pt x="204754" y="116167"/>
                    </a:cubicBezTo>
                    <a:lnTo>
                      <a:pt x="58083" y="116167"/>
                    </a:lnTo>
                    <a:cubicBezTo>
                      <a:pt x="26005" y="116167"/>
                      <a:pt x="0" y="90162"/>
                      <a:pt x="0" y="58083"/>
                    </a:cubicBezTo>
                    <a:lnTo>
                      <a:pt x="0" y="58083"/>
                    </a:lnTo>
                    <a:cubicBezTo>
                      <a:pt x="0" y="26005"/>
                      <a:pt x="26005" y="0"/>
                      <a:pt x="58083" y="0"/>
                    </a:cubicBezTo>
                    <a:close/>
                  </a:path>
                </a:pathLst>
              </a:custGeom>
              <a:solidFill>
                <a:srgbClr val="FFBB4D"/>
              </a:solidFill>
            </p:spPr>
          </p:sp>
          <p:sp>
            <p:nvSpPr>
              <p:cNvPr name="TextBox 203" id="203"/>
              <p:cNvSpPr txBox="true"/>
              <p:nvPr/>
            </p:nvSpPr>
            <p:spPr>
              <a:xfrm>
                <a:off x="0" y="-38100"/>
                <a:ext cx="262837" cy="154267"/>
              </a:xfrm>
              <a:prstGeom prst="rect">
                <a:avLst/>
              </a:prstGeom>
            </p:spPr>
            <p:txBody>
              <a:bodyPr anchor="ctr" rtlCol="false" tIns="35326" lIns="35326" bIns="35326" rIns="35326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sp>
          <p:nvSpPr>
            <p:cNvPr name="TextBox 204" id="204"/>
            <p:cNvSpPr txBox="true"/>
            <p:nvPr/>
          </p:nvSpPr>
          <p:spPr>
            <a:xfrm rot="0">
              <a:off x="173293" y="-16224"/>
              <a:ext cx="841558" cy="51726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247"/>
                </a:lnSpc>
              </a:pPr>
              <a:r>
                <a:rPr lang="en-US" b="true" sz="1605">
                  <a:solidFill>
                    <a:srgbClr val="FFFFFF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Part</a:t>
              </a:r>
            </a:p>
          </p:txBody>
        </p:sp>
      </p:grpSp>
      <p:grpSp>
        <p:nvGrpSpPr>
          <p:cNvPr name="Group 205" id="205"/>
          <p:cNvGrpSpPr/>
          <p:nvPr/>
        </p:nvGrpSpPr>
        <p:grpSpPr>
          <a:xfrm rot="0">
            <a:off x="13086993" y="6610147"/>
            <a:ext cx="890132" cy="393413"/>
            <a:chOff x="0" y="0"/>
            <a:chExt cx="1186843" cy="524551"/>
          </a:xfrm>
        </p:grpSpPr>
        <p:grpSp>
          <p:nvGrpSpPr>
            <p:cNvPr name="Group 206" id="206"/>
            <p:cNvGrpSpPr/>
            <p:nvPr/>
          </p:nvGrpSpPr>
          <p:grpSpPr>
            <a:xfrm rot="0">
              <a:off x="0" y="0"/>
              <a:ext cx="1186843" cy="524551"/>
              <a:chOff x="0" y="0"/>
              <a:chExt cx="244965" cy="108267"/>
            </a:xfrm>
          </p:grpSpPr>
          <p:sp>
            <p:nvSpPr>
              <p:cNvPr name="Freeform 207" id="207"/>
              <p:cNvSpPr/>
              <p:nvPr/>
            </p:nvSpPr>
            <p:spPr>
              <a:xfrm flipH="false" flipV="false" rot="0">
                <a:off x="0" y="0"/>
                <a:ext cx="244965" cy="108267"/>
              </a:xfrm>
              <a:custGeom>
                <a:avLst/>
                <a:gdLst/>
                <a:ahLst/>
                <a:cxnLst/>
                <a:rect r="r" b="b" t="t" l="l"/>
                <a:pathLst>
                  <a:path h="108267" w="244965">
                    <a:moveTo>
                      <a:pt x="54134" y="0"/>
                    </a:moveTo>
                    <a:lnTo>
                      <a:pt x="190831" y="0"/>
                    </a:lnTo>
                    <a:cubicBezTo>
                      <a:pt x="205188" y="0"/>
                      <a:pt x="218957" y="5703"/>
                      <a:pt x="229109" y="15855"/>
                    </a:cubicBezTo>
                    <a:cubicBezTo>
                      <a:pt x="239261" y="26007"/>
                      <a:pt x="244965" y="39777"/>
                      <a:pt x="244965" y="54134"/>
                    </a:cubicBezTo>
                    <a:lnTo>
                      <a:pt x="244965" y="54134"/>
                    </a:lnTo>
                    <a:cubicBezTo>
                      <a:pt x="244965" y="68491"/>
                      <a:pt x="239261" y="82260"/>
                      <a:pt x="229109" y="92412"/>
                    </a:cubicBezTo>
                    <a:cubicBezTo>
                      <a:pt x="218957" y="102564"/>
                      <a:pt x="205188" y="108267"/>
                      <a:pt x="190831" y="108267"/>
                    </a:cubicBezTo>
                    <a:lnTo>
                      <a:pt x="54134" y="108267"/>
                    </a:lnTo>
                    <a:cubicBezTo>
                      <a:pt x="39777" y="108267"/>
                      <a:pt x="26007" y="102564"/>
                      <a:pt x="15855" y="92412"/>
                    </a:cubicBezTo>
                    <a:cubicBezTo>
                      <a:pt x="5703" y="82260"/>
                      <a:pt x="0" y="68491"/>
                      <a:pt x="0" y="54134"/>
                    </a:cubicBezTo>
                    <a:lnTo>
                      <a:pt x="0" y="54134"/>
                    </a:lnTo>
                    <a:cubicBezTo>
                      <a:pt x="0" y="39777"/>
                      <a:pt x="5703" y="26007"/>
                      <a:pt x="15855" y="15855"/>
                    </a:cubicBezTo>
                    <a:cubicBezTo>
                      <a:pt x="26007" y="5703"/>
                      <a:pt x="39777" y="0"/>
                      <a:pt x="54134" y="0"/>
                    </a:cubicBezTo>
                    <a:close/>
                  </a:path>
                </a:pathLst>
              </a:custGeom>
              <a:solidFill>
                <a:srgbClr val="66CDB7"/>
              </a:solidFill>
            </p:spPr>
          </p:sp>
          <p:sp>
            <p:nvSpPr>
              <p:cNvPr name="TextBox 208" id="208"/>
              <p:cNvSpPr txBox="true"/>
              <p:nvPr/>
            </p:nvSpPr>
            <p:spPr>
              <a:xfrm>
                <a:off x="0" y="-38100"/>
                <a:ext cx="244965" cy="14636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209" id="209"/>
            <p:cNvSpPr txBox="true"/>
            <p:nvPr/>
          </p:nvSpPr>
          <p:spPr>
            <a:xfrm rot="0">
              <a:off x="228340" y="-51945"/>
              <a:ext cx="730621" cy="571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617"/>
                </a:lnSpc>
              </a:pPr>
              <a:r>
                <a:rPr lang="en-US" b="true" sz="2584">
                  <a:solidFill>
                    <a:srgbClr val="F8FAFC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Full</a:t>
              </a:r>
            </a:p>
          </p:txBody>
        </p:sp>
      </p:grpSp>
      <p:grpSp>
        <p:nvGrpSpPr>
          <p:cNvPr name="Group 210" id="210"/>
          <p:cNvGrpSpPr/>
          <p:nvPr/>
        </p:nvGrpSpPr>
        <p:grpSpPr>
          <a:xfrm rot="0">
            <a:off x="10503467" y="5872332"/>
            <a:ext cx="890132" cy="393413"/>
            <a:chOff x="0" y="0"/>
            <a:chExt cx="1186843" cy="524551"/>
          </a:xfrm>
        </p:grpSpPr>
        <p:grpSp>
          <p:nvGrpSpPr>
            <p:cNvPr name="Group 211" id="211"/>
            <p:cNvGrpSpPr/>
            <p:nvPr/>
          </p:nvGrpSpPr>
          <p:grpSpPr>
            <a:xfrm rot="0">
              <a:off x="0" y="0"/>
              <a:ext cx="1186843" cy="524551"/>
              <a:chOff x="0" y="0"/>
              <a:chExt cx="262837" cy="116167"/>
            </a:xfrm>
          </p:grpSpPr>
          <p:sp>
            <p:nvSpPr>
              <p:cNvPr name="Freeform 212" id="212"/>
              <p:cNvSpPr/>
              <p:nvPr/>
            </p:nvSpPr>
            <p:spPr>
              <a:xfrm flipH="false" flipV="false" rot="0">
                <a:off x="0" y="0"/>
                <a:ext cx="262837" cy="116167"/>
              </a:xfrm>
              <a:custGeom>
                <a:avLst/>
                <a:gdLst/>
                <a:ahLst/>
                <a:cxnLst/>
                <a:rect r="r" b="b" t="t" l="l"/>
                <a:pathLst>
                  <a:path h="116167" w="262837">
                    <a:moveTo>
                      <a:pt x="58083" y="0"/>
                    </a:moveTo>
                    <a:lnTo>
                      <a:pt x="204754" y="0"/>
                    </a:lnTo>
                    <a:cubicBezTo>
                      <a:pt x="220159" y="0"/>
                      <a:pt x="234932" y="6119"/>
                      <a:pt x="245825" y="17012"/>
                    </a:cubicBezTo>
                    <a:cubicBezTo>
                      <a:pt x="256718" y="27905"/>
                      <a:pt x="262837" y="42679"/>
                      <a:pt x="262837" y="58083"/>
                    </a:cubicBezTo>
                    <a:lnTo>
                      <a:pt x="262837" y="58083"/>
                    </a:lnTo>
                    <a:cubicBezTo>
                      <a:pt x="262837" y="90162"/>
                      <a:pt x="236833" y="116167"/>
                      <a:pt x="204754" y="116167"/>
                    </a:cubicBezTo>
                    <a:lnTo>
                      <a:pt x="58083" y="116167"/>
                    </a:lnTo>
                    <a:cubicBezTo>
                      <a:pt x="26005" y="116167"/>
                      <a:pt x="0" y="90162"/>
                      <a:pt x="0" y="58083"/>
                    </a:cubicBezTo>
                    <a:lnTo>
                      <a:pt x="0" y="58083"/>
                    </a:lnTo>
                    <a:cubicBezTo>
                      <a:pt x="0" y="26005"/>
                      <a:pt x="26005" y="0"/>
                      <a:pt x="58083" y="0"/>
                    </a:cubicBezTo>
                    <a:close/>
                  </a:path>
                </a:pathLst>
              </a:custGeom>
              <a:solidFill>
                <a:srgbClr val="FFBB4D"/>
              </a:solidFill>
            </p:spPr>
          </p:sp>
          <p:sp>
            <p:nvSpPr>
              <p:cNvPr name="TextBox 213" id="213"/>
              <p:cNvSpPr txBox="true"/>
              <p:nvPr/>
            </p:nvSpPr>
            <p:spPr>
              <a:xfrm>
                <a:off x="0" y="-38100"/>
                <a:ext cx="262837" cy="154267"/>
              </a:xfrm>
              <a:prstGeom prst="rect">
                <a:avLst/>
              </a:prstGeom>
            </p:spPr>
            <p:txBody>
              <a:bodyPr anchor="ctr" rtlCol="false" tIns="35326" lIns="35326" bIns="35326" rIns="35326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sp>
          <p:nvSpPr>
            <p:cNvPr name="TextBox 214" id="214"/>
            <p:cNvSpPr txBox="true"/>
            <p:nvPr/>
          </p:nvSpPr>
          <p:spPr>
            <a:xfrm rot="0">
              <a:off x="173293" y="-15583"/>
              <a:ext cx="841558" cy="51726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247"/>
                </a:lnSpc>
              </a:pPr>
              <a:r>
                <a:rPr lang="en-US" b="true" sz="1605">
                  <a:solidFill>
                    <a:srgbClr val="FFFFFF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Part</a:t>
              </a:r>
            </a:p>
          </p:txBody>
        </p:sp>
      </p:grpSp>
      <p:grpSp>
        <p:nvGrpSpPr>
          <p:cNvPr name="Group 215" id="215"/>
          <p:cNvGrpSpPr/>
          <p:nvPr/>
        </p:nvGrpSpPr>
        <p:grpSpPr>
          <a:xfrm rot="0">
            <a:off x="14514884" y="6610147"/>
            <a:ext cx="890132" cy="393413"/>
            <a:chOff x="0" y="0"/>
            <a:chExt cx="1186843" cy="524551"/>
          </a:xfrm>
        </p:grpSpPr>
        <p:grpSp>
          <p:nvGrpSpPr>
            <p:cNvPr name="Group 216" id="216"/>
            <p:cNvGrpSpPr/>
            <p:nvPr/>
          </p:nvGrpSpPr>
          <p:grpSpPr>
            <a:xfrm rot="0">
              <a:off x="0" y="0"/>
              <a:ext cx="1186843" cy="524551"/>
              <a:chOff x="0" y="0"/>
              <a:chExt cx="244965" cy="108267"/>
            </a:xfrm>
          </p:grpSpPr>
          <p:sp>
            <p:nvSpPr>
              <p:cNvPr name="Freeform 217" id="217"/>
              <p:cNvSpPr/>
              <p:nvPr/>
            </p:nvSpPr>
            <p:spPr>
              <a:xfrm flipH="false" flipV="false" rot="0">
                <a:off x="0" y="0"/>
                <a:ext cx="244965" cy="108267"/>
              </a:xfrm>
              <a:custGeom>
                <a:avLst/>
                <a:gdLst/>
                <a:ahLst/>
                <a:cxnLst/>
                <a:rect r="r" b="b" t="t" l="l"/>
                <a:pathLst>
                  <a:path h="108267" w="244965">
                    <a:moveTo>
                      <a:pt x="54134" y="0"/>
                    </a:moveTo>
                    <a:lnTo>
                      <a:pt x="190831" y="0"/>
                    </a:lnTo>
                    <a:cubicBezTo>
                      <a:pt x="205188" y="0"/>
                      <a:pt x="218957" y="5703"/>
                      <a:pt x="229109" y="15855"/>
                    </a:cubicBezTo>
                    <a:cubicBezTo>
                      <a:pt x="239261" y="26007"/>
                      <a:pt x="244965" y="39777"/>
                      <a:pt x="244965" y="54134"/>
                    </a:cubicBezTo>
                    <a:lnTo>
                      <a:pt x="244965" y="54134"/>
                    </a:lnTo>
                    <a:cubicBezTo>
                      <a:pt x="244965" y="68491"/>
                      <a:pt x="239261" y="82260"/>
                      <a:pt x="229109" y="92412"/>
                    </a:cubicBezTo>
                    <a:cubicBezTo>
                      <a:pt x="218957" y="102564"/>
                      <a:pt x="205188" y="108267"/>
                      <a:pt x="190831" y="108267"/>
                    </a:cubicBezTo>
                    <a:lnTo>
                      <a:pt x="54134" y="108267"/>
                    </a:lnTo>
                    <a:cubicBezTo>
                      <a:pt x="39777" y="108267"/>
                      <a:pt x="26007" y="102564"/>
                      <a:pt x="15855" y="92412"/>
                    </a:cubicBezTo>
                    <a:cubicBezTo>
                      <a:pt x="5703" y="82260"/>
                      <a:pt x="0" y="68491"/>
                      <a:pt x="0" y="54134"/>
                    </a:cubicBezTo>
                    <a:lnTo>
                      <a:pt x="0" y="54134"/>
                    </a:lnTo>
                    <a:cubicBezTo>
                      <a:pt x="0" y="39777"/>
                      <a:pt x="5703" y="26007"/>
                      <a:pt x="15855" y="15855"/>
                    </a:cubicBezTo>
                    <a:cubicBezTo>
                      <a:pt x="26007" y="5703"/>
                      <a:pt x="39777" y="0"/>
                      <a:pt x="54134" y="0"/>
                    </a:cubicBezTo>
                    <a:close/>
                  </a:path>
                </a:pathLst>
              </a:custGeom>
              <a:solidFill>
                <a:srgbClr val="66CDB7"/>
              </a:solidFill>
            </p:spPr>
          </p:sp>
          <p:sp>
            <p:nvSpPr>
              <p:cNvPr name="TextBox 218" id="218"/>
              <p:cNvSpPr txBox="true"/>
              <p:nvPr/>
            </p:nvSpPr>
            <p:spPr>
              <a:xfrm>
                <a:off x="0" y="-38100"/>
                <a:ext cx="244965" cy="14636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219" id="219"/>
            <p:cNvSpPr txBox="true"/>
            <p:nvPr/>
          </p:nvSpPr>
          <p:spPr>
            <a:xfrm rot="0">
              <a:off x="227797" y="-52256"/>
              <a:ext cx="730621" cy="571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617"/>
                </a:lnSpc>
              </a:pPr>
              <a:r>
                <a:rPr lang="en-US" b="true" sz="2584">
                  <a:solidFill>
                    <a:srgbClr val="F8FAFC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Full</a:t>
              </a:r>
            </a:p>
          </p:txBody>
        </p:sp>
      </p:grpSp>
      <p:grpSp>
        <p:nvGrpSpPr>
          <p:cNvPr name="Group 220" id="220"/>
          <p:cNvGrpSpPr/>
          <p:nvPr/>
        </p:nvGrpSpPr>
        <p:grpSpPr>
          <a:xfrm rot="0">
            <a:off x="11789842" y="5872332"/>
            <a:ext cx="890132" cy="393413"/>
            <a:chOff x="0" y="0"/>
            <a:chExt cx="1186843" cy="524551"/>
          </a:xfrm>
        </p:grpSpPr>
        <p:grpSp>
          <p:nvGrpSpPr>
            <p:cNvPr name="Group 221" id="221"/>
            <p:cNvGrpSpPr/>
            <p:nvPr/>
          </p:nvGrpSpPr>
          <p:grpSpPr>
            <a:xfrm rot="0">
              <a:off x="0" y="0"/>
              <a:ext cx="1186843" cy="524551"/>
              <a:chOff x="0" y="0"/>
              <a:chExt cx="262837" cy="116167"/>
            </a:xfrm>
          </p:grpSpPr>
          <p:sp>
            <p:nvSpPr>
              <p:cNvPr name="Freeform 222" id="222"/>
              <p:cNvSpPr/>
              <p:nvPr/>
            </p:nvSpPr>
            <p:spPr>
              <a:xfrm flipH="false" flipV="false" rot="0">
                <a:off x="0" y="0"/>
                <a:ext cx="262837" cy="116167"/>
              </a:xfrm>
              <a:custGeom>
                <a:avLst/>
                <a:gdLst/>
                <a:ahLst/>
                <a:cxnLst/>
                <a:rect r="r" b="b" t="t" l="l"/>
                <a:pathLst>
                  <a:path h="116167" w="262837">
                    <a:moveTo>
                      <a:pt x="58083" y="0"/>
                    </a:moveTo>
                    <a:lnTo>
                      <a:pt x="204754" y="0"/>
                    </a:lnTo>
                    <a:cubicBezTo>
                      <a:pt x="220159" y="0"/>
                      <a:pt x="234932" y="6119"/>
                      <a:pt x="245825" y="17012"/>
                    </a:cubicBezTo>
                    <a:cubicBezTo>
                      <a:pt x="256718" y="27905"/>
                      <a:pt x="262837" y="42679"/>
                      <a:pt x="262837" y="58083"/>
                    </a:cubicBezTo>
                    <a:lnTo>
                      <a:pt x="262837" y="58083"/>
                    </a:lnTo>
                    <a:cubicBezTo>
                      <a:pt x="262837" y="90162"/>
                      <a:pt x="236833" y="116167"/>
                      <a:pt x="204754" y="116167"/>
                    </a:cubicBezTo>
                    <a:lnTo>
                      <a:pt x="58083" y="116167"/>
                    </a:lnTo>
                    <a:cubicBezTo>
                      <a:pt x="26005" y="116167"/>
                      <a:pt x="0" y="90162"/>
                      <a:pt x="0" y="58083"/>
                    </a:cubicBezTo>
                    <a:lnTo>
                      <a:pt x="0" y="58083"/>
                    </a:lnTo>
                    <a:cubicBezTo>
                      <a:pt x="0" y="26005"/>
                      <a:pt x="26005" y="0"/>
                      <a:pt x="58083" y="0"/>
                    </a:cubicBezTo>
                    <a:close/>
                  </a:path>
                </a:pathLst>
              </a:custGeom>
              <a:solidFill>
                <a:srgbClr val="FFBB4D"/>
              </a:solidFill>
            </p:spPr>
          </p:sp>
          <p:sp>
            <p:nvSpPr>
              <p:cNvPr name="TextBox 223" id="223"/>
              <p:cNvSpPr txBox="true"/>
              <p:nvPr/>
            </p:nvSpPr>
            <p:spPr>
              <a:xfrm>
                <a:off x="0" y="-38100"/>
                <a:ext cx="262837" cy="154267"/>
              </a:xfrm>
              <a:prstGeom prst="rect">
                <a:avLst/>
              </a:prstGeom>
            </p:spPr>
            <p:txBody>
              <a:bodyPr anchor="ctr" rtlCol="false" tIns="35326" lIns="35326" bIns="35326" rIns="35326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sp>
          <p:nvSpPr>
            <p:cNvPr name="TextBox 224" id="224"/>
            <p:cNvSpPr txBox="true"/>
            <p:nvPr/>
          </p:nvSpPr>
          <p:spPr>
            <a:xfrm rot="0">
              <a:off x="172801" y="-15583"/>
              <a:ext cx="841558" cy="51726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247"/>
                </a:lnSpc>
              </a:pPr>
              <a:r>
                <a:rPr lang="en-US" b="true" sz="1605">
                  <a:solidFill>
                    <a:srgbClr val="FFFFFF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Part</a:t>
              </a:r>
            </a:p>
          </p:txBody>
        </p:sp>
      </p:grpSp>
      <p:grpSp>
        <p:nvGrpSpPr>
          <p:cNvPr name="Group 225" id="225"/>
          <p:cNvGrpSpPr/>
          <p:nvPr/>
        </p:nvGrpSpPr>
        <p:grpSpPr>
          <a:xfrm rot="0">
            <a:off x="13076218" y="5872332"/>
            <a:ext cx="890132" cy="393413"/>
            <a:chOff x="0" y="0"/>
            <a:chExt cx="1186843" cy="524551"/>
          </a:xfrm>
        </p:grpSpPr>
        <p:grpSp>
          <p:nvGrpSpPr>
            <p:cNvPr name="Group 226" id="226"/>
            <p:cNvGrpSpPr/>
            <p:nvPr/>
          </p:nvGrpSpPr>
          <p:grpSpPr>
            <a:xfrm rot="0">
              <a:off x="0" y="0"/>
              <a:ext cx="1186843" cy="524551"/>
              <a:chOff x="0" y="0"/>
              <a:chExt cx="262837" cy="116167"/>
            </a:xfrm>
          </p:grpSpPr>
          <p:sp>
            <p:nvSpPr>
              <p:cNvPr name="Freeform 227" id="227"/>
              <p:cNvSpPr/>
              <p:nvPr/>
            </p:nvSpPr>
            <p:spPr>
              <a:xfrm flipH="false" flipV="false" rot="0">
                <a:off x="0" y="0"/>
                <a:ext cx="262837" cy="116167"/>
              </a:xfrm>
              <a:custGeom>
                <a:avLst/>
                <a:gdLst/>
                <a:ahLst/>
                <a:cxnLst/>
                <a:rect r="r" b="b" t="t" l="l"/>
                <a:pathLst>
                  <a:path h="116167" w="262837">
                    <a:moveTo>
                      <a:pt x="58083" y="0"/>
                    </a:moveTo>
                    <a:lnTo>
                      <a:pt x="204754" y="0"/>
                    </a:lnTo>
                    <a:cubicBezTo>
                      <a:pt x="220159" y="0"/>
                      <a:pt x="234932" y="6119"/>
                      <a:pt x="245825" y="17012"/>
                    </a:cubicBezTo>
                    <a:cubicBezTo>
                      <a:pt x="256718" y="27905"/>
                      <a:pt x="262837" y="42679"/>
                      <a:pt x="262837" y="58083"/>
                    </a:cubicBezTo>
                    <a:lnTo>
                      <a:pt x="262837" y="58083"/>
                    </a:lnTo>
                    <a:cubicBezTo>
                      <a:pt x="262837" y="90162"/>
                      <a:pt x="236833" y="116167"/>
                      <a:pt x="204754" y="116167"/>
                    </a:cubicBezTo>
                    <a:lnTo>
                      <a:pt x="58083" y="116167"/>
                    </a:lnTo>
                    <a:cubicBezTo>
                      <a:pt x="26005" y="116167"/>
                      <a:pt x="0" y="90162"/>
                      <a:pt x="0" y="58083"/>
                    </a:cubicBezTo>
                    <a:lnTo>
                      <a:pt x="0" y="58083"/>
                    </a:lnTo>
                    <a:cubicBezTo>
                      <a:pt x="0" y="26005"/>
                      <a:pt x="26005" y="0"/>
                      <a:pt x="58083" y="0"/>
                    </a:cubicBezTo>
                    <a:close/>
                  </a:path>
                </a:pathLst>
              </a:custGeom>
              <a:solidFill>
                <a:srgbClr val="FFBB4D"/>
              </a:solidFill>
            </p:spPr>
          </p:sp>
          <p:sp>
            <p:nvSpPr>
              <p:cNvPr name="TextBox 228" id="228"/>
              <p:cNvSpPr txBox="true"/>
              <p:nvPr/>
            </p:nvSpPr>
            <p:spPr>
              <a:xfrm>
                <a:off x="0" y="-38100"/>
                <a:ext cx="262837" cy="154267"/>
              </a:xfrm>
              <a:prstGeom prst="rect">
                <a:avLst/>
              </a:prstGeom>
            </p:spPr>
            <p:txBody>
              <a:bodyPr anchor="ctr" rtlCol="false" tIns="35326" lIns="35326" bIns="35326" rIns="35326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sp>
          <p:nvSpPr>
            <p:cNvPr name="TextBox 229" id="229"/>
            <p:cNvSpPr txBox="true"/>
            <p:nvPr/>
          </p:nvSpPr>
          <p:spPr>
            <a:xfrm rot="0">
              <a:off x="171825" y="-15583"/>
              <a:ext cx="841558" cy="51726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247"/>
                </a:lnSpc>
              </a:pPr>
              <a:r>
                <a:rPr lang="en-US" b="true" sz="1605">
                  <a:solidFill>
                    <a:srgbClr val="FFFFFF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Part</a:t>
              </a:r>
            </a:p>
          </p:txBody>
        </p:sp>
      </p:grpSp>
      <p:grpSp>
        <p:nvGrpSpPr>
          <p:cNvPr name="Group 230" id="230"/>
          <p:cNvGrpSpPr/>
          <p:nvPr/>
        </p:nvGrpSpPr>
        <p:grpSpPr>
          <a:xfrm rot="0">
            <a:off x="11775691" y="4412141"/>
            <a:ext cx="890132" cy="393413"/>
            <a:chOff x="0" y="0"/>
            <a:chExt cx="1186843" cy="524551"/>
          </a:xfrm>
        </p:grpSpPr>
        <p:grpSp>
          <p:nvGrpSpPr>
            <p:cNvPr name="Group 231" id="231"/>
            <p:cNvGrpSpPr/>
            <p:nvPr/>
          </p:nvGrpSpPr>
          <p:grpSpPr>
            <a:xfrm rot="0">
              <a:off x="0" y="0"/>
              <a:ext cx="1186843" cy="524551"/>
              <a:chOff x="0" y="0"/>
              <a:chExt cx="262837" cy="116167"/>
            </a:xfrm>
          </p:grpSpPr>
          <p:sp>
            <p:nvSpPr>
              <p:cNvPr name="Freeform 232" id="232"/>
              <p:cNvSpPr/>
              <p:nvPr/>
            </p:nvSpPr>
            <p:spPr>
              <a:xfrm flipH="false" flipV="false" rot="0">
                <a:off x="0" y="0"/>
                <a:ext cx="262837" cy="116167"/>
              </a:xfrm>
              <a:custGeom>
                <a:avLst/>
                <a:gdLst/>
                <a:ahLst/>
                <a:cxnLst/>
                <a:rect r="r" b="b" t="t" l="l"/>
                <a:pathLst>
                  <a:path h="116167" w="262837">
                    <a:moveTo>
                      <a:pt x="58083" y="0"/>
                    </a:moveTo>
                    <a:lnTo>
                      <a:pt x="204754" y="0"/>
                    </a:lnTo>
                    <a:cubicBezTo>
                      <a:pt x="220159" y="0"/>
                      <a:pt x="234932" y="6119"/>
                      <a:pt x="245825" y="17012"/>
                    </a:cubicBezTo>
                    <a:cubicBezTo>
                      <a:pt x="256718" y="27905"/>
                      <a:pt x="262837" y="42679"/>
                      <a:pt x="262837" y="58083"/>
                    </a:cubicBezTo>
                    <a:lnTo>
                      <a:pt x="262837" y="58083"/>
                    </a:lnTo>
                    <a:cubicBezTo>
                      <a:pt x="262837" y="90162"/>
                      <a:pt x="236833" y="116167"/>
                      <a:pt x="204754" y="116167"/>
                    </a:cubicBezTo>
                    <a:lnTo>
                      <a:pt x="58083" y="116167"/>
                    </a:lnTo>
                    <a:cubicBezTo>
                      <a:pt x="26005" y="116167"/>
                      <a:pt x="0" y="90162"/>
                      <a:pt x="0" y="58083"/>
                    </a:cubicBezTo>
                    <a:lnTo>
                      <a:pt x="0" y="58083"/>
                    </a:lnTo>
                    <a:cubicBezTo>
                      <a:pt x="0" y="26005"/>
                      <a:pt x="26005" y="0"/>
                      <a:pt x="58083" y="0"/>
                    </a:cubicBezTo>
                    <a:close/>
                  </a:path>
                </a:pathLst>
              </a:custGeom>
              <a:solidFill>
                <a:srgbClr val="FFBB4D"/>
              </a:solidFill>
            </p:spPr>
          </p:sp>
          <p:sp>
            <p:nvSpPr>
              <p:cNvPr name="TextBox 233" id="233"/>
              <p:cNvSpPr txBox="true"/>
              <p:nvPr/>
            </p:nvSpPr>
            <p:spPr>
              <a:xfrm>
                <a:off x="0" y="-38100"/>
                <a:ext cx="262837" cy="154267"/>
              </a:xfrm>
              <a:prstGeom prst="rect">
                <a:avLst/>
              </a:prstGeom>
            </p:spPr>
            <p:txBody>
              <a:bodyPr anchor="ctr" rtlCol="false" tIns="35326" lIns="35326" bIns="35326" rIns="35326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sp>
          <p:nvSpPr>
            <p:cNvPr name="TextBox 234" id="234"/>
            <p:cNvSpPr txBox="true"/>
            <p:nvPr/>
          </p:nvSpPr>
          <p:spPr>
            <a:xfrm rot="0">
              <a:off x="172801" y="-16085"/>
              <a:ext cx="841558" cy="51726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247"/>
                </a:lnSpc>
              </a:pPr>
              <a:r>
                <a:rPr lang="en-US" b="true" sz="1605">
                  <a:solidFill>
                    <a:srgbClr val="FFFFFF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Part</a:t>
              </a:r>
            </a:p>
          </p:txBody>
        </p:sp>
      </p:grpSp>
      <p:grpSp>
        <p:nvGrpSpPr>
          <p:cNvPr name="Group 235" id="235"/>
          <p:cNvGrpSpPr/>
          <p:nvPr/>
        </p:nvGrpSpPr>
        <p:grpSpPr>
          <a:xfrm rot="0">
            <a:off x="13076582" y="4412141"/>
            <a:ext cx="890132" cy="393413"/>
            <a:chOff x="0" y="0"/>
            <a:chExt cx="1186843" cy="524551"/>
          </a:xfrm>
        </p:grpSpPr>
        <p:grpSp>
          <p:nvGrpSpPr>
            <p:cNvPr name="Group 236" id="236"/>
            <p:cNvGrpSpPr/>
            <p:nvPr/>
          </p:nvGrpSpPr>
          <p:grpSpPr>
            <a:xfrm rot="0">
              <a:off x="0" y="0"/>
              <a:ext cx="1186843" cy="524551"/>
              <a:chOff x="0" y="0"/>
              <a:chExt cx="262837" cy="116167"/>
            </a:xfrm>
          </p:grpSpPr>
          <p:sp>
            <p:nvSpPr>
              <p:cNvPr name="Freeform 237" id="237"/>
              <p:cNvSpPr/>
              <p:nvPr/>
            </p:nvSpPr>
            <p:spPr>
              <a:xfrm flipH="false" flipV="false" rot="0">
                <a:off x="0" y="0"/>
                <a:ext cx="262837" cy="116167"/>
              </a:xfrm>
              <a:custGeom>
                <a:avLst/>
                <a:gdLst/>
                <a:ahLst/>
                <a:cxnLst/>
                <a:rect r="r" b="b" t="t" l="l"/>
                <a:pathLst>
                  <a:path h="116167" w="262837">
                    <a:moveTo>
                      <a:pt x="58083" y="0"/>
                    </a:moveTo>
                    <a:lnTo>
                      <a:pt x="204754" y="0"/>
                    </a:lnTo>
                    <a:cubicBezTo>
                      <a:pt x="220159" y="0"/>
                      <a:pt x="234932" y="6119"/>
                      <a:pt x="245825" y="17012"/>
                    </a:cubicBezTo>
                    <a:cubicBezTo>
                      <a:pt x="256718" y="27905"/>
                      <a:pt x="262837" y="42679"/>
                      <a:pt x="262837" y="58083"/>
                    </a:cubicBezTo>
                    <a:lnTo>
                      <a:pt x="262837" y="58083"/>
                    </a:lnTo>
                    <a:cubicBezTo>
                      <a:pt x="262837" y="90162"/>
                      <a:pt x="236833" y="116167"/>
                      <a:pt x="204754" y="116167"/>
                    </a:cubicBezTo>
                    <a:lnTo>
                      <a:pt x="58083" y="116167"/>
                    </a:lnTo>
                    <a:cubicBezTo>
                      <a:pt x="26005" y="116167"/>
                      <a:pt x="0" y="90162"/>
                      <a:pt x="0" y="58083"/>
                    </a:cubicBezTo>
                    <a:lnTo>
                      <a:pt x="0" y="58083"/>
                    </a:lnTo>
                    <a:cubicBezTo>
                      <a:pt x="0" y="26005"/>
                      <a:pt x="26005" y="0"/>
                      <a:pt x="58083" y="0"/>
                    </a:cubicBezTo>
                    <a:close/>
                  </a:path>
                </a:pathLst>
              </a:custGeom>
              <a:solidFill>
                <a:srgbClr val="FFBB4D"/>
              </a:solidFill>
            </p:spPr>
          </p:sp>
          <p:sp>
            <p:nvSpPr>
              <p:cNvPr name="TextBox 238" id="238"/>
              <p:cNvSpPr txBox="true"/>
              <p:nvPr/>
            </p:nvSpPr>
            <p:spPr>
              <a:xfrm>
                <a:off x="0" y="-38100"/>
                <a:ext cx="262837" cy="154267"/>
              </a:xfrm>
              <a:prstGeom prst="rect">
                <a:avLst/>
              </a:prstGeom>
            </p:spPr>
            <p:txBody>
              <a:bodyPr anchor="ctr" rtlCol="false" tIns="35326" lIns="35326" bIns="35326" rIns="35326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sp>
          <p:nvSpPr>
            <p:cNvPr name="TextBox 239" id="239"/>
            <p:cNvSpPr txBox="true"/>
            <p:nvPr/>
          </p:nvSpPr>
          <p:spPr>
            <a:xfrm rot="0">
              <a:off x="171965" y="-15538"/>
              <a:ext cx="841558" cy="51726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247"/>
                </a:lnSpc>
              </a:pPr>
              <a:r>
                <a:rPr lang="en-US" b="true" sz="1605">
                  <a:solidFill>
                    <a:srgbClr val="FFFFFF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Part</a:t>
              </a:r>
            </a:p>
          </p:txBody>
        </p:sp>
      </p:grpSp>
      <p:grpSp>
        <p:nvGrpSpPr>
          <p:cNvPr name="Group 240" id="240"/>
          <p:cNvGrpSpPr/>
          <p:nvPr/>
        </p:nvGrpSpPr>
        <p:grpSpPr>
          <a:xfrm rot="0">
            <a:off x="14504473" y="3688114"/>
            <a:ext cx="890132" cy="393413"/>
            <a:chOff x="0" y="0"/>
            <a:chExt cx="1186843" cy="524551"/>
          </a:xfrm>
        </p:grpSpPr>
        <p:grpSp>
          <p:nvGrpSpPr>
            <p:cNvPr name="Group 241" id="241"/>
            <p:cNvGrpSpPr/>
            <p:nvPr/>
          </p:nvGrpSpPr>
          <p:grpSpPr>
            <a:xfrm rot="0">
              <a:off x="0" y="0"/>
              <a:ext cx="1186843" cy="524551"/>
              <a:chOff x="0" y="0"/>
              <a:chExt cx="244965" cy="108267"/>
            </a:xfrm>
          </p:grpSpPr>
          <p:sp>
            <p:nvSpPr>
              <p:cNvPr name="Freeform 242" id="242"/>
              <p:cNvSpPr/>
              <p:nvPr/>
            </p:nvSpPr>
            <p:spPr>
              <a:xfrm flipH="false" flipV="false" rot="0">
                <a:off x="0" y="0"/>
                <a:ext cx="244965" cy="108267"/>
              </a:xfrm>
              <a:custGeom>
                <a:avLst/>
                <a:gdLst/>
                <a:ahLst/>
                <a:cxnLst/>
                <a:rect r="r" b="b" t="t" l="l"/>
                <a:pathLst>
                  <a:path h="108267" w="244965">
                    <a:moveTo>
                      <a:pt x="54134" y="0"/>
                    </a:moveTo>
                    <a:lnTo>
                      <a:pt x="190831" y="0"/>
                    </a:lnTo>
                    <a:cubicBezTo>
                      <a:pt x="205188" y="0"/>
                      <a:pt x="218957" y="5703"/>
                      <a:pt x="229109" y="15855"/>
                    </a:cubicBezTo>
                    <a:cubicBezTo>
                      <a:pt x="239261" y="26007"/>
                      <a:pt x="244965" y="39777"/>
                      <a:pt x="244965" y="54134"/>
                    </a:cubicBezTo>
                    <a:lnTo>
                      <a:pt x="244965" y="54134"/>
                    </a:lnTo>
                    <a:cubicBezTo>
                      <a:pt x="244965" y="68491"/>
                      <a:pt x="239261" y="82260"/>
                      <a:pt x="229109" y="92412"/>
                    </a:cubicBezTo>
                    <a:cubicBezTo>
                      <a:pt x="218957" y="102564"/>
                      <a:pt x="205188" y="108267"/>
                      <a:pt x="190831" y="108267"/>
                    </a:cubicBezTo>
                    <a:lnTo>
                      <a:pt x="54134" y="108267"/>
                    </a:lnTo>
                    <a:cubicBezTo>
                      <a:pt x="39777" y="108267"/>
                      <a:pt x="26007" y="102564"/>
                      <a:pt x="15855" y="92412"/>
                    </a:cubicBezTo>
                    <a:cubicBezTo>
                      <a:pt x="5703" y="82260"/>
                      <a:pt x="0" y="68491"/>
                      <a:pt x="0" y="54134"/>
                    </a:cubicBezTo>
                    <a:lnTo>
                      <a:pt x="0" y="54134"/>
                    </a:lnTo>
                    <a:cubicBezTo>
                      <a:pt x="0" y="39777"/>
                      <a:pt x="5703" y="26007"/>
                      <a:pt x="15855" y="15855"/>
                    </a:cubicBezTo>
                    <a:cubicBezTo>
                      <a:pt x="26007" y="5703"/>
                      <a:pt x="39777" y="0"/>
                      <a:pt x="54134" y="0"/>
                    </a:cubicBezTo>
                    <a:close/>
                  </a:path>
                </a:pathLst>
              </a:custGeom>
              <a:solidFill>
                <a:srgbClr val="66CDB7"/>
              </a:solidFill>
            </p:spPr>
          </p:sp>
          <p:sp>
            <p:nvSpPr>
              <p:cNvPr name="TextBox 243" id="243"/>
              <p:cNvSpPr txBox="true"/>
              <p:nvPr/>
            </p:nvSpPr>
            <p:spPr>
              <a:xfrm>
                <a:off x="0" y="-38100"/>
                <a:ext cx="244965" cy="14636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244" id="244"/>
            <p:cNvSpPr txBox="true"/>
            <p:nvPr/>
          </p:nvSpPr>
          <p:spPr>
            <a:xfrm rot="0">
              <a:off x="228471" y="-52271"/>
              <a:ext cx="730621" cy="571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617"/>
                </a:lnSpc>
              </a:pPr>
              <a:r>
                <a:rPr lang="en-US" b="true" sz="2584">
                  <a:solidFill>
                    <a:srgbClr val="F8FAFC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Full</a:t>
              </a:r>
            </a:p>
          </p:txBody>
        </p:sp>
      </p:grpSp>
      <p:grpSp>
        <p:nvGrpSpPr>
          <p:cNvPr name="Group 245" id="245"/>
          <p:cNvGrpSpPr/>
          <p:nvPr/>
        </p:nvGrpSpPr>
        <p:grpSpPr>
          <a:xfrm rot="0">
            <a:off x="14504473" y="5872332"/>
            <a:ext cx="890132" cy="393413"/>
            <a:chOff x="0" y="0"/>
            <a:chExt cx="1186843" cy="524551"/>
          </a:xfrm>
        </p:grpSpPr>
        <p:grpSp>
          <p:nvGrpSpPr>
            <p:cNvPr name="Group 246" id="246"/>
            <p:cNvGrpSpPr/>
            <p:nvPr/>
          </p:nvGrpSpPr>
          <p:grpSpPr>
            <a:xfrm rot="0">
              <a:off x="0" y="0"/>
              <a:ext cx="1186843" cy="524551"/>
              <a:chOff x="0" y="0"/>
              <a:chExt cx="262837" cy="116167"/>
            </a:xfrm>
          </p:grpSpPr>
          <p:sp>
            <p:nvSpPr>
              <p:cNvPr name="Freeform 247" id="247"/>
              <p:cNvSpPr/>
              <p:nvPr/>
            </p:nvSpPr>
            <p:spPr>
              <a:xfrm flipH="false" flipV="false" rot="0">
                <a:off x="0" y="0"/>
                <a:ext cx="262837" cy="116167"/>
              </a:xfrm>
              <a:custGeom>
                <a:avLst/>
                <a:gdLst/>
                <a:ahLst/>
                <a:cxnLst/>
                <a:rect r="r" b="b" t="t" l="l"/>
                <a:pathLst>
                  <a:path h="116167" w="262837">
                    <a:moveTo>
                      <a:pt x="58083" y="0"/>
                    </a:moveTo>
                    <a:lnTo>
                      <a:pt x="204754" y="0"/>
                    </a:lnTo>
                    <a:cubicBezTo>
                      <a:pt x="220159" y="0"/>
                      <a:pt x="234932" y="6119"/>
                      <a:pt x="245825" y="17012"/>
                    </a:cubicBezTo>
                    <a:cubicBezTo>
                      <a:pt x="256718" y="27905"/>
                      <a:pt x="262837" y="42679"/>
                      <a:pt x="262837" y="58083"/>
                    </a:cubicBezTo>
                    <a:lnTo>
                      <a:pt x="262837" y="58083"/>
                    </a:lnTo>
                    <a:cubicBezTo>
                      <a:pt x="262837" y="90162"/>
                      <a:pt x="236833" y="116167"/>
                      <a:pt x="204754" y="116167"/>
                    </a:cubicBezTo>
                    <a:lnTo>
                      <a:pt x="58083" y="116167"/>
                    </a:lnTo>
                    <a:cubicBezTo>
                      <a:pt x="26005" y="116167"/>
                      <a:pt x="0" y="90162"/>
                      <a:pt x="0" y="58083"/>
                    </a:cubicBezTo>
                    <a:lnTo>
                      <a:pt x="0" y="58083"/>
                    </a:lnTo>
                    <a:cubicBezTo>
                      <a:pt x="0" y="26005"/>
                      <a:pt x="26005" y="0"/>
                      <a:pt x="58083" y="0"/>
                    </a:cubicBezTo>
                    <a:close/>
                  </a:path>
                </a:pathLst>
              </a:custGeom>
              <a:solidFill>
                <a:srgbClr val="FFBB4D"/>
              </a:solidFill>
            </p:spPr>
          </p:sp>
          <p:sp>
            <p:nvSpPr>
              <p:cNvPr name="TextBox 248" id="248"/>
              <p:cNvSpPr txBox="true"/>
              <p:nvPr/>
            </p:nvSpPr>
            <p:spPr>
              <a:xfrm>
                <a:off x="0" y="-38100"/>
                <a:ext cx="262837" cy="154267"/>
              </a:xfrm>
              <a:prstGeom prst="rect">
                <a:avLst/>
              </a:prstGeom>
            </p:spPr>
            <p:txBody>
              <a:bodyPr anchor="ctr" rtlCol="false" tIns="35326" lIns="35326" bIns="35326" rIns="35326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sp>
          <p:nvSpPr>
            <p:cNvPr name="TextBox 249" id="249"/>
            <p:cNvSpPr txBox="true"/>
            <p:nvPr/>
          </p:nvSpPr>
          <p:spPr>
            <a:xfrm rot="0">
              <a:off x="172876" y="-15583"/>
              <a:ext cx="841558" cy="51726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247"/>
                </a:lnSpc>
              </a:pPr>
              <a:r>
                <a:rPr lang="en-US" b="true" sz="1605">
                  <a:solidFill>
                    <a:srgbClr val="FFFFFF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Part</a:t>
              </a:r>
            </a:p>
          </p:txBody>
        </p:sp>
      </p:grpSp>
      <p:grpSp>
        <p:nvGrpSpPr>
          <p:cNvPr name="Group 250" id="250"/>
          <p:cNvGrpSpPr/>
          <p:nvPr/>
        </p:nvGrpSpPr>
        <p:grpSpPr>
          <a:xfrm rot="0">
            <a:off x="15949291" y="4412141"/>
            <a:ext cx="890132" cy="393413"/>
            <a:chOff x="0" y="0"/>
            <a:chExt cx="1186843" cy="524551"/>
          </a:xfrm>
        </p:grpSpPr>
        <p:grpSp>
          <p:nvGrpSpPr>
            <p:cNvPr name="Group 251" id="251"/>
            <p:cNvGrpSpPr/>
            <p:nvPr/>
          </p:nvGrpSpPr>
          <p:grpSpPr>
            <a:xfrm rot="0">
              <a:off x="0" y="0"/>
              <a:ext cx="1186843" cy="524551"/>
              <a:chOff x="0" y="0"/>
              <a:chExt cx="262837" cy="116167"/>
            </a:xfrm>
          </p:grpSpPr>
          <p:sp>
            <p:nvSpPr>
              <p:cNvPr name="Freeform 252" id="252"/>
              <p:cNvSpPr/>
              <p:nvPr/>
            </p:nvSpPr>
            <p:spPr>
              <a:xfrm flipH="false" flipV="false" rot="0">
                <a:off x="0" y="0"/>
                <a:ext cx="262837" cy="116167"/>
              </a:xfrm>
              <a:custGeom>
                <a:avLst/>
                <a:gdLst/>
                <a:ahLst/>
                <a:cxnLst/>
                <a:rect r="r" b="b" t="t" l="l"/>
                <a:pathLst>
                  <a:path h="116167" w="262837">
                    <a:moveTo>
                      <a:pt x="58083" y="0"/>
                    </a:moveTo>
                    <a:lnTo>
                      <a:pt x="204754" y="0"/>
                    </a:lnTo>
                    <a:cubicBezTo>
                      <a:pt x="220159" y="0"/>
                      <a:pt x="234932" y="6119"/>
                      <a:pt x="245825" y="17012"/>
                    </a:cubicBezTo>
                    <a:cubicBezTo>
                      <a:pt x="256718" y="27905"/>
                      <a:pt x="262837" y="42679"/>
                      <a:pt x="262837" y="58083"/>
                    </a:cubicBezTo>
                    <a:lnTo>
                      <a:pt x="262837" y="58083"/>
                    </a:lnTo>
                    <a:cubicBezTo>
                      <a:pt x="262837" y="90162"/>
                      <a:pt x="236833" y="116167"/>
                      <a:pt x="204754" y="116167"/>
                    </a:cubicBezTo>
                    <a:lnTo>
                      <a:pt x="58083" y="116167"/>
                    </a:lnTo>
                    <a:cubicBezTo>
                      <a:pt x="26005" y="116167"/>
                      <a:pt x="0" y="90162"/>
                      <a:pt x="0" y="58083"/>
                    </a:cubicBezTo>
                    <a:lnTo>
                      <a:pt x="0" y="58083"/>
                    </a:lnTo>
                    <a:cubicBezTo>
                      <a:pt x="0" y="26005"/>
                      <a:pt x="26005" y="0"/>
                      <a:pt x="58083" y="0"/>
                    </a:cubicBezTo>
                    <a:close/>
                  </a:path>
                </a:pathLst>
              </a:custGeom>
              <a:solidFill>
                <a:srgbClr val="FFBB4D"/>
              </a:solidFill>
            </p:spPr>
          </p:sp>
          <p:sp>
            <p:nvSpPr>
              <p:cNvPr name="TextBox 253" id="253"/>
              <p:cNvSpPr txBox="true"/>
              <p:nvPr/>
            </p:nvSpPr>
            <p:spPr>
              <a:xfrm>
                <a:off x="0" y="-38100"/>
                <a:ext cx="262837" cy="154267"/>
              </a:xfrm>
              <a:prstGeom prst="rect">
                <a:avLst/>
              </a:prstGeom>
            </p:spPr>
            <p:txBody>
              <a:bodyPr anchor="ctr" rtlCol="false" tIns="35326" lIns="35326" bIns="35326" rIns="35326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sp>
          <p:nvSpPr>
            <p:cNvPr name="TextBox 254" id="254"/>
            <p:cNvSpPr txBox="true"/>
            <p:nvPr/>
          </p:nvSpPr>
          <p:spPr>
            <a:xfrm rot="0">
              <a:off x="172882" y="-16085"/>
              <a:ext cx="841558" cy="51726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247"/>
                </a:lnSpc>
              </a:pPr>
              <a:r>
                <a:rPr lang="en-US" b="true" sz="1605">
                  <a:solidFill>
                    <a:srgbClr val="FFFFFF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Part</a:t>
              </a:r>
            </a:p>
          </p:txBody>
        </p:sp>
      </p:grpSp>
      <p:grpSp>
        <p:nvGrpSpPr>
          <p:cNvPr name="Group 255" id="255"/>
          <p:cNvGrpSpPr/>
          <p:nvPr/>
        </p:nvGrpSpPr>
        <p:grpSpPr>
          <a:xfrm rot="0">
            <a:off x="15967320" y="5140104"/>
            <a:ext cx="890132" cy="393413"/>
            <a:chOff x="0" y="0"/>
            <a:chExt cx="1186843" cy="524551"/>
          </a:xfrm>
        </p:grpSpPr>
        <p:grpSp>
          <p:nvGrpSpPr>
            <p:cNvPr name="Group 256" id="256"/>
            <p:cNvGrpSpPr/>
            <p:nvPr/>
          </p:nvGrpSpPr>
          <p:grpSpPr>
            <a:xfrm rot="0">
              <a:off x="0" y="0"/>
              <a:ext cx="1186843" cy="524551"/>
              <a:chOff x="0" y="0"/>
              <a:chExt cx="262837" cy="116167"/>
            </a:xfrm>
          </p:grpSpPr>
          <p:sp>
            <p:nvSpPr>
              <p:cNvPr name="Freeform 257" id="257"/>
              <p:cNvSpPr/>
              <p:nvPr/>
            </p:nvSpPr>
            <p:spPr>
              <a:xfrm flipH="false" flipV="false" rot="0">
                <a:off x="0" y="0"/>
                <a:ext cx="262837" cy="116167"/>
              </a:xfrm>
              <a:custGeom>
                <a:avLst/>
                <a:gdLst/>
                <a:ahLst/>
                <a:cxnLst/>
                <a:rect r="r" b="b" t="t" l="l"/>
                <a:pathLst>
                  <a:path h="116167" w="262837">
                    <a:moveTo>
                      <a:pt x="58083" y="0"/>
                    </a:moveTo>
                    <a:lnTo>
                      <a:pt x="204754" y="0"/>
                    </a:lnTo>
                    <a:cubicBezTo>
                      <a:pt x="220159" y="0"/>
                      <a:pt x="234932" y="6119"/>
                      <a:pt x="245825" y="17012"/>
                    </a:cubicBezTo>
                    <a:cubicBezTo>
                      <a:pt x="256718" y="27905"/>
                      <a:pt x="262837" y="42679"/>
                      <a:pt x="262837" y="58083"/>
                    </a:cubicBezTo>
                    <a:lnTo>
                      <a:pt x="262837" y="58083"/>
                    </a:lnTo>
                    <a:cubicBezTo>
                      <a:pt x="262837" y="90162"/>
                      <a:pt x="236833" y="116167"/>
                      <a:pt x="204754" y="116167"/>
                    </a:cubicBezTo>
                    <a:lnTo>
                      <a:pt x="58083" y="116167"/>
                    </a:lnTo>
                    <a:cubicBezTo>
                      <a:pt x="26005" y="116167"/>
                      <a:pt x="0" y="90162"/>
                      <a:pt x="0" y="58083"/>
                    </a:cubicBezTo>
                    <a:lnTo>
                      <a:pt x="0" y="58083"/>
                    </a:lnTo>
                    <a:cubicBezTo>
                      <a:pt x="0" y="26005"/>
                      <a:pt x="26005" y="0"/>
                      <a:pt x="58083" y="0"/>
                    </a:cubicBezTo>
                    <a:close/>
                  </a:path>
                </a:pathLst>
              </a:custGeom>
              <a:solidFill>
                <a:srgbClr val="FFBB4D"/>
              </a:solidFill>
            </p:spPr>
          </p:sp>
          <p:sp>
            <p:nvSpPr>
              <p:cNvPr name="TextBox 258" id="258"/>
              <p:cNvSpPr txBox="true"/>
              <p:nvPr/>
            </p:nvSpPr>
            <p:spPr>
              <a:xfrm>
                <a:off x="0" y="-38100"/>
                <a:ext cx="262837" cy="154267"/>
              </a:xfrm>
              <a:prstGeom prst="rect">
                <a:avLst/>
              </a:prstGeom>
            </p:spPr>
            <p:txBody>
              <a:bodyPr anchor="ctr" rtlCol="false" tIns="35326" lIns="35326" bIns="35326" rIns="35326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sp>
          <p:nvSpPr>
            <p:cNvPr name="TextBox 259" id="259"/>
            <p:cNvSpPr txBox="true"/>
            <p:nvPr/>
          </p:nvSpPr>
          <p:spPr>
            <a:xfrm rot="0">
              <a:off x="173372" y="-14975"/>
              <a:ext cx="841558" cy="51726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247"/>
                </a:lnSpc>
              </a:pPr>
              <a:r>
                <a:rPr lang="en-US" b="true" sz="1605">
                  <a:solidFill>
                    <a:srgbClr val="FFFFFF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Part</a:t>
              </a:r>
            </a:p>
          </p:txBody>
        </p:sp>
      </p:grpSp>
      <p:grpSp>
        <p:nvGrpSpPr>
          <p:cNvPr name="Group 260" id="260"/>
          <p:cNvGrpSpPr/>
          <p:nvPr/>
        </p:nvGrpSpPr>
        <p:grpSpPr>
          <a:xfrm rot="0">
            <a:off x="11768145" y="3688114"/>
            <a:ext cx="890132" cy="393413"/>
            <a:chOff x="0" y="0"/>
            <a:chExt cx="1186843" cy="524551"/>
          </a:xfrm>
        </p:grpSpPr>
        <p:grpSp>
          <p:nvGrpSpPr>
            <p:cNvPr name="Group 261" id="261"/>
            <p:cNvGrpSpPr/>
            <p:nvPr/>
          </p:nvGrpSpPr>
          <p:grpSpPr>
            <a:xfrm rot="0">
              <a:off x="0" y="0"/>
              <a:ext cx="1186843" cy="524551"/>
              <a:chOff x="0" y="0"/>
              <a:chExt cx="297417" cy="131450"/>
            </a:xfrm>
          </p:grpSpPr>
          <p:sp>
            <p:nvSpPr>
              <p:cNvPr name="Freeform 262" id="262"/>
              <p:cNvSpPr/>
              <p:nvPr/>
            </p:nvSpPr>
            <p:spPr>
              <a:xfrm flipH="false" flipV="false" rot="0">
                <a:off x="0" y="0"/>
                <a:ext cx="297417" cy="131450"/>
              </a:xfrm>
              <a:custGeom>
                <a:avLst/>
                <a:gdLst/>
                <a:ahLst/>
                <a:cxnLst/>
                <a:rect r="r" b="b" t="t" l="l"/>
                <a:pathLst>
                  <a:path h="131450" w="297417">
                    <a:moveTo>
                      <a:pt x="65725" y="0"/>
                    </a:moveTo>
                    <a:lnTo>
                      <a:pt x="231692" y="0"/>
                    </a:lnTo>
                    <a:cubicBezTo>
                      <a:pt x="249124" y="0"/>
                      <a:pt x="265841" y="6925"/>
                      <a:pt x="278167" y="19250"/>
                    </a:cubicBezTo>
                    <a:cubicBezTo>
                      <a:pt x="290493" y="31576"/>
                      <a:pt x="297417" y="48294"/>
                      <a:pt x="297417" y="65725"/>
                    </a:cubicBezTo>
                    <a:lnTo>
                      <a:pt x="297417" y="65725"/>
                    </a:lnTo>
                    <a:cubicBezTo>
                      <a:pt x="297417" y="83156"/>
                      <a:pt x="290493" y="99874"/>
                      <a:pt x="278167" y="112200"/>
                    </a:cubicBezTo>
                    <a:cubicBezTo>
                      <a:pt x="265841" y="124525"/>
                      <a:pt x="249124" y="131450"/>
                      <a:pt x="231692" y="131450"/>
                    </a:cubicBezTo>
                    <a:lnTo>
                      <a:pt x="65725" y="131450"/>
                    </a:lnTo>
                    <a:cubicBezTo>
                      <a:pt x="48294" y="131450"/>
                      <a:pt x="31576" y="124525"/>
                      <a:pt x="19250" y="112200"/>
                    </a:cubicBezTo>
                    <a:cubicBezTo>
                      <a:pt x="6925" y="99874"/>
                      <a:pt x="0" y="83156"/>
                      <a:pt x="0" y="65725"/>
                    </a:cubicBezTo>
                    <a:lnTo>
                      <a:pt x="0" y="65725"/>
                    </a:lnTo>
                    <a:cubicBezTo>
                      <a:pt x="0" y="48294"/>
                      <a:pt x="6925" y="31576"/>
                      <a:pt x="19250" y="19250"/>
                    </a:cubicBezTo>
                    <a:cubicBezTo>
                      <a:pt x="31576" y="6925"/>
                      <a:pt x="48294" y="0"/>
                      <a:pt x="65725" y="0"/>
                    </a:cubicBezTo>
                    <a:close/>
                  </a:path>
                </a:pathLst>
              </a:custGeom>
              <a:solidFill>
                <a:srgbClr val="E98B4D"/>
              </a:solidFill>
            </p:spPr>
          </p:sp>
          <p:sp>
            <p:nvSpPr>
              <p:cNvPr name="TextBox 263" id="263"/>
              <p:cNvSpPr txBox="true"/>
              <p:nvPr/>
            </p:nvSpPr>
            <p:spPr>
              <a:xfrm>
                <a:off x="0" y="-38100"/>
                <a:ext cx="297417" cy="169550"/>
              </a:xfrm>
              <a:prstGeom prst="rect">
                <a:avLst/>
              </a:prstGeom>
            </p:spPr>
            <p:txBody>
              <a:bodyPr anchor="ctr" rtlCol="false" tIns="35326" lIns="35326" bIns="35326" rIns="35326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264" id="264"/>
            <p:cNvSpPr txBox="true"/>
            <p:nvPr/>
          </p:nvSpPr>
          <p:spPr>
            <a:xfrm rot="0">
              <a:off x="154108" y="31976"/>
              <a:ext cx="877092" cy="44250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986"/>
                </a:lnSpc>
              </a:pPr>
              <a:r>
                <a:rPr lang="en-US" b="true" sz="1418">
                  <a:solidFill>
                    <a:srgbClr val="FFFFFF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None</a:t>
              </a:r>
            </a:p>
          </p:txBody>
        </p:sp>
      </p:grpSp>
      <p:grpSp>
        <p:nvGrpSpPr>
          <p:cNvPr name="Group 265" id="265"/>
          <p:cNvGrpSpPr/>
          <p:nvPr/>
        </p:nvGrpSpPr>
        <p:grpSpPr>
          <a:xfrm rot="0">
            <a:off x="11768145" y="5140104"/>
            <a:ext cx="890132" cy="393413"/>
            <a:chOff x="0" y="0"/>
            <a:chExt cx="1186843" cy="524551"/>
          </a:xfrm>
        </p:grpSpPr>
        <p:grpSp>
          <p:nvGrpSpPr>
            <p:cNvPr name="Group 266" id="266"/>
            <p:cNvGrpSpPr/>
            <p:nvPr/>
          </p:nvGrpSpPr>
          <p:grpSpPr>
            <a:xfrm rot="0">
              <a:off x="0" y="0"/>
              <a:ext cx="1186843" cy="524551"/>
              <a:chOff x="0" y="0"/>
              <a:chExt cx="297417" cy="131450"/>
            </a:xfrm>
          </p:grpSpPr>
          <p:sp>
            <p:nvSpPr>
              <p:cNvPr name="Freeform 267" id="267"/>
              <p:cNvSpPr/>
              <p:nvPr/>
            </p:nvSpPr>
            <p:spPr>
              <a:xfrm flipH="false" flipV="false" rot="0">
                <a:off x="0" y="0"/>
                <a:ext cx="297417" cy="131450"/>
              </a:xfrm>
              <a:custGeom>
                <a:avLst/>
                <a:gdLst/>
                <a:ahLst/>
                <a:cxnLst/>
                <a:rect r="r" b="b" t="t" l="l"/>
                <a:pathLst>
                  <a:path h="131450" w="297417">
                    <a:moveTo>
                      <a:pt x="65725" y="0"/>
                    </a:moveTo>
                    <a:lnTo>
                      <a:pt x="231692" y="0"/>
                    </a:lnTo>
                    <a:cubicBezTo>
                      <a:pt x="249124" y="0"/>
                      <a:pt x="265841" y="6925"/>
                      <a:pt x="278167" y="19250"/>
                    </a:cubicBezTo>
                    <a:cubicBezTo>
                      <a:pt x="290493" y="31576"/>
                      <a:pt x="297417" y="48294"/>
                      <a:pt x="297417" y="65725"/>
                    </a:cubicBezTo>
                    <a:lnTo>
                      <a:pt x="297417" y="65725"/>
                    </a:lnTo>
                    <a:cubicBezTo>
                      <a:pt x="297417" y="83156"/>
                      <a:pt x="290493" y="99874"/>
                      <a:pt x="278167" y="112200"/>
                    </a:cubicBezTo>
                    <a:cubicBezTo>
                      <a:pt x="265841" y="124525"/>
                      <a:pt x="249124" y="131450"/>
                      <a:pt x="231692" y="131450"/>
                    </a:cubicBezTo>
                    <a:lnTo>
                      <a:pt x="65725" y="131450"/>
                    </a:lnTo>
                    <a:cubicBezTo>
                      <a:pt x="48294" y="131450"/>
                      <a:pt x="31576" y="124525"/>
                      <a:pt x="19250" y="112200"/>
                    </a:cubicBezTo>
                    <a:cubicBezTo>
                      <a:pt x="6925" y="99874"/>
                      <a:pt x="0" y="83156"/>
                      <a:pt x="0" y="65725"/>
                    </a:cubicBezTo>
                    <a:lnTo>
                      <a:pt x="0" y="65725"/>
                    </a:lnTo>
                    <a:cubicBezTo>
                      <a:pt x="0" y="48294"/>
                      <a:pt x="6925" y="31576"/>
                      <a:pt x="19250" y="19250"/>
                    </a:cubicBezTo>
                    <a:cubicBezTo>
                      <a:pt x="31576" y="6925"/>
                      <a:pt x="48294" y="0"/>
                      <a:pt x="65725" y="0"/>
                    </a:cubicBezTo>
                    <a:close/>
                  </a:path>
                </a:pathLst>
              </a:custGeom>
              <a:solidFill>
                <a:srgbClr val="E98B4D"/>
              </a:solidFill>
            </p:spPr>
          </p:sp>
          <p:sp>
            <p:nvSpPr>
              <p:cNvPr name="TextBox 268" id="268"/>
              <p:cNvSpPr txBox="true"/>
              <p:nvPr/>
            </p:nvSpPr>
            <p:spPr>
              <a:xfrm>
                <a:off x="0" y="-38100"/>
                <a:ext cx="297417" cy="169550"/>
              </a:xfrm>
              <a:prstGeom prst="rect">
                <a:avLst/>
              </a:prstGeom>
            </p:spPr>
            <p:txBody>
              <a:bodyPr anchor="ctr" rtlCol="false" tIns="35326" lIns="35326" bIns="35326" rIns="35326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269" id="269"/>
            <p:cNvSpPr txBox="true"/>
            <p:nvPr/>
          </p:nvSpPr>
          <p:spPr>
            <a:xfrm rot="0">
              <a:off x="154385" y="31129"/>
              <a:ext cx="877092" cy="44250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986"/>
                </a:lnSpc>
              </a:pPr>
              <a:r>
                <a:rPr lang="en-US" b="true" sz="1418">
                  <a:solidFill>
                    <a:srgbClr val="FFFFFF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None</a:t>
              </a:r>
            </a:p>
          </p:txBody>
        </p:sp>
      </p:grpSp>
      <p:grpSp>
        <p:nvGrpSpPr>
          <p:cNvPr name="Group 270" id="270"/>
          <p:cNvGrpSpPr/>
          <p:nvPr/>
        </p:nvGrpSpPr>
        <p:grpSpPr>
          <a:xfrm rot="0">
            <a:off x="13076582" y="3688114"/>
            <a:ext cx="890132" cy="393413"/>
            <a:chOff x="0" y="0"/>
            <a:chExt cx="1186843" cy="524551"/>
          </a:xfrm>
        </p:grpSpPr>
        <p:grpSp>
          <p:nvGrpSpPr>
            <p:cNvPr name="Group 271" id="271"/>
            <p:cNvGrpSpPr/>
            <p:nvPr/>
          </p:nvGrpSpPr>
          <p:grpSpPr>
            <a:xfrm rot="0">
              <a:off x="0" y="0"/>
              <a:ext cx="1186843" cy="524551"/>
              <a:chOff x="0" y="0"/>
              <a:chExt cx="297417" cy="131450"/>
            </a:xfrm>
          </p:grpSpPr>
          <p:sp>
            <p:nvSpPr>
              <p:cNvPr name="Freeform 272" id="272"/>
              <p:cNvSpPr/>
              <p:nvPr/>
            </p:nvSpPr>
            <p:spPr>
              <a:xfrm flipH="false" flipV="false" rot="0">
                <a:off x="0" y="0"/>
                <a:ext cx="297417" cy="131450"/>
              </a:xfrm>
              <a:custGeom>
                <a:avLst/>
                <a:gdLst/>
                <a:ahLst/>
                <a:cxnLst/>
                <a:rect r="r" b="b" t="t" l="l"/>
                <a:pathLst>
                  <a:path h="131450" w="297417">
                    <a:moveTo>
                      <a:pt x="65725" y="0"/>
                    </a:moveTo>
                    <a:lnTo>
                      <a:pt x="231692" y="0"/>
                    </a:lnTo>
                    <a:cubicBezTo>
                      <a:pt x="249124" y="0"/>
                      <a:pt x="265841" y="6925"/>
                      <a:pt x="278167" y="19250"/>
                    </a:cubicBezTo>
                    <a:cubicBezTo>
                      <a:pt x="290493" y="31576"/>
                      <a:pt x="297417" y="48294"/>
                      <a:pt x="297417" y="65725"/>
                    </a:cubicBezTo>
                    <a:lnTo>
                      <a:pt x="297417" y="65725"/>
                    </a:lnTo>
                    <a:cubicBezTo>
                      <a:pt x="297417" y="83156"/>
                      <a:pt x="290493" y="99874"/>
                      <a:pt x="278167" y="112200"/>
                    </a:cubicBezTo>
                    <a:cubicBezTo>
                      <a:pt x="265841" y="124525"/>
                      <a:pt x="249124" y="131450"/>
                      <a:pt x="231692" y="131450"/>
                    </a:cubicBezTo>
                    <a:lnTo>
                      <a:pt x="65725" y="131450"/>
                    </a:lnTo>
                    <a:cubicBezTo>
                      <a:pt x="48294" y="131450"/>
                      <a:pt x="31576" y="124525"/>
                      <a:pt x="19250" y="112200"/>
                    </a:cubicBezTo>
                    <a:cubicBezTo>
                      <a:pt x="6925" y="99874"/>
                      <a:pt x="0" y="83156"/>
                      <a:pt x="0" y="65725"/>
                    </a:cubicBezTo>
                    <a:lnTo>
                      <a:pt x="0" y="65725"/>
                    </a:lnTo>
                    <a:cubicBezTo>
                      <a:pt x="0" y="48294"/>
                      <a:pt x="6925" y="31576"/>
                      <a:pt x="19250" y="19250"/>
                    </a:cubicBezTo>
                    <a:cubicBezTo>
                      <a:pt x="31576" y="6925"/>
                      <a:pt x="48294" y="0"/>
                      <a:pt x="65725" y="0"/>
                    </a:cubicBezTo>
                    <a:close/>
                  </a:path>
                </a:pathLst>
              </a:custGeom>
              <a:solidFill>
                <a:srgbClr val="E98B4D"/>
              </a:solidFill>
            </p:spPr>
          </p:sp>
          <p:sp>
            <p:nvSpPr>
              <p:cNvPr name="TextBox 273" id="273"/>
              <p:cNvSpPr txBox="true"/>
              <p:nvPr/>
            </p:nvSpPr>
            <p:spPr>
              <a:xfrm>
                <a:off x="0" y="-38100"/>
                <a:ext cx="297417" cy="169550"/>
              </a:xfrm>
              <a:prstGeom prst="rect">
                <a:avLst/>
              </a:prstGeom>
            </p:spPr>
            <p:txBody>
              <a:bodyPr anchor="ctr" rtlCol="false" tIns="35326" lIns="35326" bIns="35326" rIns="35326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274" id="274"/>
            <p:cNvSpPr txBox="true"/>
            <p:nvPr/>
          </p:nvSpPr>
          <p:spPr>
            <a:xfrm rot="0">
              <a:off x="153899" y="31976"/>
              <a:ext cx="877092" cy="44250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986"/>
                </a:lnSpc>
              </a:pPr>
              <a:r>
                <a:rPr lang="en-US" b="true" sz="1418">
                  <a:solidFill>
                    <a:srgbClr val="FFFFFF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None</a:t>
              </a:r>
            </a:p>
          </p:txBody>
        </p:sp>
      </p:grpSp>
      <p:grpSp>
        <p:nvGrpSpPr>
          <p:cNvPr name="Group 275" id="275"/>
          <p:cNvGrpSpPr/>
          <p:nvPr/>
        </p:nvGrpSpPr>
        <p:grpSpPr>
          <a:xfrm rot="0">
            <a:off x="13076582" y="5140104"/>
            <a:ext cx="890132" cy="393413"/>
            <a:chOff x="0" y="0"/>
            <a:chExt cx="1186843" cy="524551"/>
          </a:xfrm>
        </p:grpSpPr>
        <p:grpSp>
          <p:nvGrpSpPr>
            <p:cNvPr name="Group 276" id="276"/>
            <p:cNvGrpSpPr/>
            <p:nvPr/>
          </p:nvGrpSpPr>
          <p:grpSpPr>
            <a:xfrm rot="0">
              <a:off x="0" y="0"/>
              <a:ext cx="1186843" cy="524551"/>
              <a:chOff x="0" y="0"/>
              <a:chExt cx="297417" cy="131450"/>
            </a:xfrm>
          </p:grpSpPr>
          <p:sp>
            <p:nvSpPr>
              <p:cNvPr name="Freeform 277" id="277"/>
              <p:cNvSpPr/>
              <p:nvPr/>
            </p:nvSpPr>
            <p:spPr>
              <a:xfrm flipH="false" flipV="false" rot="0">
                <a:off x="0" y="0"/>
                <a:ext cx="297417" cy="131450"/>
              </a:xfrm>
              <a:custGeom>
                <a:avLst/>
                <a:gdLst/>
                <a:ahLst/>
                <a:cxnLst/>
                <a:rect r="r" b="b" t="t" l="l"/>
                <a:pathLst>
                  <a:path h="131450" w="297417">
                    <a:moveTo>
                      <a:pt x="65725" y="0"/>
                    </a:moveTo>
                    <a:lnTo>
                      <a:pt x="231692" y="0"/>
                    </a:lnTo>
                    <a:cubicBezTo>
                      <a:pt x="249124" y="0"/>
                      <a:pt x="265841" y="6925"/>
                      <a:pt x="278167" y="19250"/>
                    </a:cubicBezTo>
                    <a:cubicBezTo>
                      <a:pt x="290493" y="31576"/>
                      <a:pt x="297417" y="48294"/>
                      <a:pt x="297417" y="65725"/>
                    </a:cubicBezTo>
                    <a:lnTo>
                      <a:pt x="297417" y="65725"/>
                    </a:lnTo>
                    <a:cubicBezTo>
                      <a:pt x="297417" y="83156"/>
                      <a:pt x="290493" y="99874"/>
                      <a:pt x="278167" y="112200"/>
                    </a:cubicBezTo>
                    <a:cubicBezTo>
                      <a:pt x="265841" y="124525"/>
                      <a:pt x="249124" y="131450"/>
                      <a:pt x="231692" y="131450"/>
                    </a:cubicBezTo>
                    <a:lnTo>
                      <a:pt x="65725" y="131450"/>
                    </a:lnTo>
                    <a:cubicBezTo>
                      <a:pt x="48294" y="131450"/>
                      <a:pt x="31576" y="124525"/>
                      <a:pt x="19250" y="112200"/>
                    </a:cubicBezTo>
                    <a:cubicBezTo>
                      <a:pt x="6925" y="99874"/>
                      <a:pt x="0" y="83156"/>
                      <a:pt x="0" y="65725"/>
                    </a:cubicBezTo>
                    <a:lnTo>
                      <a:pt x="0" y="65725"/>
                    </a:lnTo>
                    <a:cubicBezTo>
                      <a:pt x="0" y="48294"/>
                      <a:pt x="6925" y="31576"/>
                      <a:pt x="19250" y="19250"/>
                    </a:cubicBezTo>
                    <a:cubicBezTo>
                      <a:pt x="31576" y="6925"/>
                      <a:pt x="48294" y="0"/>
                      <a:pt x="65725" y="0"/>
                    </a:cubicBezTo>
                    <a:close/>
                  </a:path>
                </a:pathLst>
              </a:custGeom>
              <a:solidFill>
                <a:srgbClr val="E98B4D"/>
              </a:solidFill>
            </p:spPr>
          </p:sp>
          <p:sp>
            <p:nvSpPr>
              <p:cNvPr name="TextBox 278" id="278"/>
              <p:cNvSpPr txBox="true"/>
              <p:nvPr/>
            </p:nvSpPr>
            <p:spPr>
              <a:xfrm>
                <a:off x="0" y="-38100"/>
                <a:ext cx="297417" cy="169550"/>
              </a:xfrm>
              <a:prstGeom prst="rect">
                <a:avLst/>
              </a:prstGeom>
            </p:spPr>
            <p:txBody>
              <a:bodyPr anchor="ctr" rtlCol="false" tIns="35326" lIns="35326" bIns="35326" rIns="35326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279" id="279"/>
            <p:cNvSpPr txBox="true"/>
            <p:nvPr/>
          </p:nvSpPr>
          <p:spPr>
            <a:xfrm rot="0">
              <a:off x="155296" y="31129"/>
              <a:ext cx="877092" cy="44250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986"/>
                </a:lnSpc>
              </a:pPr>
              <a:r>
                <a:rPr lang="en-US" b="true" sz="1418">
                  <a:solidFill>
                    <a:srgbClr val="FFFFFF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None</a:t>
              </a:r>
            </a:p>
          </p:txBody>
        </p:sp>
      </p:grpSp>
      <p:grpSp>
        <p:nvGrpSpPr>
          <p:cNvPr name="Group 280" id="280"/>
          <p:cNvGrpSpPr/>
          <p:nvPr/>
        </p:nvGrpSpPr>
        <p:grpSpPr>
          <a:xfrm rot="0">
            <a:off x="15931262" y="3688114"/>
            <a:ext cx="890132" cy="393413"/>
            <a:chOff x="0" y="0"/>
            <a:chExt cx="1186843" cy="524551"/>
          </a:xfrm>
        </p:grpSpPr>
        <p:grpSp>
          <p:nvGrpSpPr>
            <p:cNvPr name="Group 281" id="281"/>
            <p:cNvGrpSpPr/>
            <p:nvPr/>
          </p:nvGrpSpPr>
          <p:grpSpPr>
            <a:xfrm rot="0">
              <a:off x="0" y="0"/>
              <a:ext cx="1186843" cy="524551"/>
              <a:chOff x="0" y="0"/>
              <a:chExt cx="297417" cy="131450"/>
            </a:xfrm>
          </p:grpSpPr>
          <p:sp>
            <p:nvSpPr>
              <p:cNvPr name="Freeform 282" id="282"/>
              <p:cNvSpPr/>
              <p:nvPr/>
            </p:nvSpPr>
            <p:spPr>
              <a:xfrm flipH="false" flipV="false" rot="0">
                <a:off x="0" y="0"/>
                <a:ext cx="297417" cy="131450"/>
              </a:xfrm>
              <a:custGeom>
                <a:avLst/>
                <a:gdLst/>
                <a:ahLst/>
                <a:cxnLst/>
                <a:rect r="r" b="b" t="t" l="l"/>
                <a:pathLst>
                  <a:path h="131450" w="297417">
                    <a:moveTo>
                      <a:pt x="65725" y="0"/>
                    </a:moveTo>
                    <a:lnTo>
                      <a:pt x="231692" y="0"/>
                    </a:lnTo>
                    <a:cubicBezTo>
                      <a:pt x="249124" y="0"/>
                      <a:pt x="265841" y="6925"/>
                      <a:pt x="278167" y="19250"/>
                    </a:cubicBezTo>
                    <a:cubicBezTo>
                      <a:pt x="290493" y="31576"/>
                      <a:pt x="297417" y="48294"/>
                      <a:pt x="297417" y="65725"/>
                    </a:cubicBezTo>
                    <a:lnTo>
                      <a:pt x="297417" y="65725"/>
                    </a:lnTo>
                    <a:cubicBezTo>
                      <a:pt x="297417" y="83156"/>
                      <a:pt x="290493" y="99874"/>
                      <a:pt x="278167" y="112200"/>
                    </a:cubicBezTo>
                    <a:cubicBezTo>
                      <a:pt x="265841" y="124525"/>
                      <a:pt x="249124" y="131450"/>
                      <a:pt x="231692" y="131450"/>
                    </a:cubicBezTo>
                    <a:lnTo>
                      <a:pt x="65725" y="131450"/>
                    </a:lnTo>
                    <a:cubicBezTo>
                      <a:pt x="48294" y="131450"/>
                      <a:pt x="31576" y="124525"/>
                      <a:pt x="19250" y="112200"/>
                    </a:cubicBezTo>
                    <a:cubicBezTo>
                      <a:pt x="6925" y="99874"/>
                      <a:pt x="0" y="83156"/>
                      <a:pt x="0" y="65725"/>
                    </a:cubicBezTo>
                    <a:lnTo>
                      <a:pt x="0" y="65725"/>
                    </a:lnTo>
                    <a:cubicBezTo>
                      <a:pt x="0" y="48294"/>
                      <a:pt x="6925" y="31576"/>
                      <a:pt x="19250" y="19250"/>
                    </a:cubicBezTo>
                    <a:cubicBezTo>
                      <a:pt x="31576" y="6925"/>
                      <a:pt x="48294" y="0"/>
                      <a:pt x="65725" y="0"/>
                    </a:cubicBezTo>
                    <a:close/>
                  </a:path>
                </a:pathLst>
              </a:custGeom>
              <a:solidFill>
                <a:srgbClr val="E98B4D"/>
              </a:solidFill>
            </p:spPr>
          </p:sp>
          <p:sp>
            <p:nvSpPr>
              <p:cNvPr name="TextBox 283" id="283"/>
              <p:cNvSpPr txBox="true"/>
              <p:nvPr/>
            </p:nvSpPr>
            <p:spPr>
              <a:xfrm>
                <a:off x="0" y="-38100"/>
                <a:ext cx="297417" cy="169550"/>
              </a:xfrm>
              <a:prstGeom prst="rect">
                <a:avLst/>
              </a:prstGeom>
            </p:spPr>
            <p:txBody>
              <a:bodyPr anchor="ctr" rtlCol="false" tIns="35326" lIns="35326" bIns="35326" rIns="35326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284" id="284"/>
            <p:cNvSpPr txBox="true"/>
            <p:nvPr/>
          </p:nvSpPr>
          <p:spPr>
            <a:xfrm rot="0">
              <a:off x="154466" y="31728"/>
              <a:ext cx="877092" cy="44250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986"/>
                </a:lnSpc>
              </a:pPr>
              <a:r>
                <a:rPr lang="en-US" b="true" sz="1418">
                  <a:solidFill>
                    <a:srgbClr val="FFFFFF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None</a:t>
              </a:r>
            </a:p>
          </p:txBody>
        </p:sp>
      </p:grpSp>
      <p:grpSp>
        <p:nvGrpSpPr>
          <p:cNvPr name="Group 285" id="285"/>
          <p:cNvGrpSpPr/>
          <p:nvPr/>
        </p:nvGrpSpPr>
        <p:grpSpPr>
          <a:xfrm rot="0">
            <a:off x="15967320" y="5872332"/>
            <a:ext cx="890132" cy="393413"/>
            <a:chOff x="0" y="0"/>
            <a:chExt cx="1186843" cy="524551"/>
          </a:xfrm>
        </p:grpSpPr>
        <p:grpSp>
          <p:nvGrpSpPr>
            <p:cNvPr name="Group 286" id="286"/>
            <p:cNvGrpSpPr/>
            <p:nvPr/>
          </p:nvGrpSpPr>
          <p:grpSpPr>
            <a:xfrm rot="0">
              <a:off x="0" y="0"/>
              <a:ext cx="1186843" cy="524551"/>
              <a:chOff x="0" y="0"/>
              <a:chExt cx="297417" cy="131450"/>
            </a:xfrm>
          </p:grpSpPr>
          <p:sp>
            <p:nvSpPr>
              <p:cNvPr name="Freeform 287" id="287"/>
              <p:cNvSpPr/>
              <p:nvPr/>
            </p:nvSpPr>
            <p:spPr>
              <a:xfrm flipH="false" flipV="false" rot="0">
                <a:off x="0" y="0"/>
                <a:ext cx="297417" cy="131450"/>
              </a:xfrm>
              <a:custGeom>
                <a:avLst/>
                <a:gdLst/>
                <a:ahLst/>
                <a:cxnLst/>
                <a:rect r="r" b="b" t="t" l="l"/>
                <a:pathLst>
                  <a:path h="131450" w="297417">
                    <a:moveTo>
                      <a:pt x="65725" y="0"/>
                    </a:moveTo>
                    <a:lnTo>
                      <a:pt x="231692" y="0"/>
                    </a:lnTo>
                    <a:cubicBezTo>
                      <a:pt x="249124" y="0"/>
                      <a:pt x="265841" y="6925"/>
                      <a:pt x="278167" y="19250"/>
                    </a:cubicBezTo>
                    <a:cubicBezTo>
                      <a:pt x="290493" y="31576"/>
                      <a:pt x="297417" y="48294"/>
                      <a:pt x="297417" y="65725"/>
                    </a:cubicBezTo>
                    <a:lnTo>
                      <a:pt x="297417" y="65725"/>
                    </a:lnTo>
                    <a:cubicBezTo>
                      <a:pt x="297417" y="83156"/>
                      <a:pt x="290493" y="99874"/>
                      <a:pt x="278167" y="112200"/>
                    </a:cubicBezTo>
                    <a:cubicBezTo>
                      <a:pt x="265841" y="124525"/>
                      <a:pt x="249124" y="131450"/>
                      <a:pt x="231692" y="131450"/>
                    </a:cubicBezTo>
                    <a:lnTo>
                      <a:pt x="65725" y="131450"/>
                    </a:lnTo>
                    <a:cubicBezTo>
                      <a:pt x="48294" y="131450"/>
                      <a:pt x="31576" y="124525"/>
                      <a:pt x="19250" y="112200"/>
                    </a:cubicBezTo>
                    <a:cubicBezTo>
                      <a:pt x="6925" y="99874"/>
                      <a:pt x="0" y="83156"/>
                      <a:pt x="0" y="65725"/>
                    </a:cubicBezTo>
                    <a:lnTo>
                      <a:pt x="0" y="65725"/>
                    </a:lnTo>
                    <a:cubicBezTo>
                      <a:pt x="0" y="48294"/>
                      <a:pt x="6925" y="31576"/>
                      <a:pt x="19250" y="19250"/>
                    </a:cubicBezTo>
                    <a:cubicBezTo>
                      <a:pt x="31576" y="6925"/>
                      <a:pt x="48294" y="0"/>
                      <a:pt x="65725" y="0"/>
                    </a:cubicBezTo>
                    <a:close/>
                  </a:path>
                </a:pathLst>
              </a:custGeom>
              <a:solidFill>
                <a:srgbClr val="E98B4D"/>
              </a:solidFill>
            </p:spPr>
          </p:sp>
          <p:sp>
            <p:nvSpPr>
              <p:cNvPr name="TextBox 288" id="288"/>
              <p:cNvSpPr txBox="true"/>
              <p:nvPr/>
            </p:nvSpPr>
            <p:spPr>
              <a:xfrm>
                <a:off x="0" y="-38100"/>
                <a:ext cx="297417" cy="169550"/>
              </a:xfrm>
              <a:prstGeom prst="rect">
                <a:avLst/>
              </a:prstGeom>
            </p:spPr>
            <p:txBody>
              <a:bodyPr anchor="ctr" rtlCol="false" tIns="35326" lIns="35326" bIns="35326" rIns="35326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289" id="289"/>
            <p:cNvSpPr txBox="true"/>
            <p:nvPr/>
          </p:nvSpPr>
          <p:spPr>
            <a:xfrm rot="0">
              <a:off x="154466" y="31896"/>
              <a:ext cx="877092" cy="44250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986"/>
                </a:lnSpc>
              </a:pPr>
              <a:r>
                <a:rPr lang="en-US" b="true" sz="1418">
                  <a:solidFill>
                    <a:srgbClr val="FFFFFF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None</a:t>
              </a:r>
            </a:p>
          </p:txBody>
        </p:sp>
      </p:grpSp>
      <p:grpSp>
        <p:nvGrpSpPr>
          <p:cNvPr name="Group 290" id="290"/>
          <p:cNvGrpSpPr/>
          <p:nvPr/>
        </p:nvGrpSpPr>
        <p:grpSpPr>
          <a:xfrm rot="0">
            <a:off x="14504473" y="4412141"/>
            <a:ext cx="890132" cy="393413"/>
            <a:chOff x="0" y="0"/>
            <a:chExt cx="1186843" cy="524551"/>
          </a:xfrm>
        </p:grpSpPr>
        <p:grpSp>
          <p:nvGrpSpPr>
            <p:cNvPr name="Group 291" id="291"/>
            <p:cNvGrpSpPr/>
            <p:nvPr/>
          </p:nvGrpSpPr>
          <p:grpSpPr>
            <a:xfrm rot="0">
              <a:off x="0" y="0"/>
              <a:ext cx="1186843" cy="524551"/>
              <a:chOff x="0" y="0"/>
              <a:chExt cx="244965" cy="108267"/>
            </a:xfrm>
          </p:grpSpPr>
          <p:sp>
            <p:nvSpPr>
              <p:cNvPr name="Freeform 292" id="292"/>
              <p:cNvSpPr/>
              <p:nvPr/>
            </p:nvSpPr>
            <p:spPr>
              <a:xfrm flipH="false" flipV="false" rot="0">
                <a:off x="0" y="0"/>
                <a:ext cx="244965" cy="108267"/>
              </a:xfrm>
              <a:custGeom>
                <a:avLst/>
                <a:gdLst/>
                <a:ahLst/>
                <a:cxnLst/>
                <a:rect r="r" b="b" t="t" l="l"/>
                <a:pathLst>
                  <a:path h="108267" w="244965">
                    <a:moveTo>
                      <a:pt x="54134" y="0"/>
                    </a:moveTo>
                    <a:lnTo>
                      <a:pt x="190831" y="0"/>
                    </a:lnTo>
                    <a:cubicBezTo>
                      <a:pt x="205188" y="0"/>
                      <a:pt x="218957" y="5703"/>
                      <a:pt x="229109" y="15855"/>
                    </a:cubicBezTo>
                    <a:cubicBezTo>
                      <a:pt x="239261" y="26007"/>
                      <a:pt x="244965" y="39777"/>
                      <a:pt x="244965" y="54134"/>
                    </a:cubicBezTo>
                    <a:lnTo>
                      <a:pt x="244965" y="54134"/>
                    </a:lnTo>
                    <a:cubicBezTo>
                      <a:pt x="244965" y="68491"/>
                      <a:pt x="239261" y="82260"/>
                      <a:pt x="229109" y="92412"/>
                    </a:cubicBezTo>
                    <a:cubicBezTo>
                      <a:pt x="218957" y="102564"/>
                      <a:pt x="205188" y="108267"/>
                      <a:pt x="190831" y="108267"/>
                    </a:cubicBezTo>
                    <a:lnTo>
                      <a:pt x="54134" y="108267"/>
                    </a:lnTo>
                    <a:cubicBezTo>
                      <a:pt x="39777" y="108267"/>
                      <a:pt x="26007" y="102564"/>
                      <a:pt x="15855" y="92412"/>
                    </a:cubicBezTo>
                    <a:cubicBezTo>
                      <a:pt x="5703" y="82260"/>
                      <a:pt x="0" y="68491"/>
                      <a:pt x="0" y="54134"/>
                    </a:cubicBezTo>
                    <a:lnTo>
                      <a:pt x="0" y="54134"/>
                    </a:lnTo>
                    <a:cubicBezTo>
                      <a:pt x="0" y="39777"/>
                      <a:pt x="5703" y="26007"/>
                      <a:pt x="15855" y="15855"/>
                    </a:cubicBezTo>
                    <a:cubicBezTo>
                      <a:pt x="26007" y="5703"/>
                      <a:pt x="39777" y="0"/>
                      <a:pt x="54134" y="0"/>
                    </a:cubicBezTo>
                    <a:close/>
                  </a:path>
                </a:pathLst>
              </a:custGeom>
              <a:solidFill>
                <a:srgbClr val="66CDB7"/>
              </a:solidFill>
            </p:spPr>
          </p:sp>
          <p:sp>
            <p:nvSpPr>
              <p:cNvPr name="TextBox 293" id="293"/>
              <p:cNvSpPr txBox="true"/>
              <p:nvPr/>
            </p:nvSpPr>
            <p:spPr>
              <a:xfrm>
                <a:off x="0" y="-38100"/>
                <a:ext cx="244965" cy="14636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294" id="294"/>
            <p:cNvSpPr txBox="true"/>
            <p:nvPr/>
          </p:nvSpPr>
          <p:spPr>
            <a:xfrm rot="0">
              <a:off x="228471" y="-52280"/>
              <a:ext cx="730621" cy="571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617"/>
                </a:lnSpc>
              </a:pPr>
              <a:r>
                <a:rPr lang="en-US" b="true" sz="2584">
                  <a:solidFill>
                    <a:srgbClr val="F8FAFC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Full</a:t>
              </a:r>
            </a:p>
          </p:txBody>
        </p:sp>
      </p:grpSp>
      <p:grpSp>
        <p:nvGrpSpPr>
          <p:cNvPr name="Group 295" id="295"/>
          <p:cNvGrpSpPr/>
          <p:nvPr/>
        </p:nvGrpSpPr>
        <p:grpSpPr>
          <a:xfrm rot="0">
            <a:off x="14504473" y="5140104"/>
            <a:ext cx="890132" cy="393413"/>
            <a:chOff x="0" y="0"/>
            <a:chExt cx="1186843" cy="524551"/>
          </a:xfrm>
        </p:grpSpPr>
        <p:grpSp>
          <p:nvGrpSpPr>
            <p:cNvPr name="Group 296" id="296"/>
            <p:cNvGrpSpPr/>
            <p:nvPr/>
          </p:nvGrpSpPr>
          <p:grpSpPr>
            <a:xfrm rot="0">
              <a:off x="0" y="0"/>
              <a:ext cx="1186843" cy="524551"/>
              <a:chOff x="0" y="0"/>
              <a:chExt cx="244965" cy="108267"/>
            </a:xfrm>
          </p:grpSpPr>
          <p:sp>
            <p:nvSpPr>
              <p:cNvPr name="Freeform 297" id="297"/>
              <p:cNvSpPr/>
              <p:nvPr/>
            </p:nvSpPr>
            <p:spPr>
              <a:xfrm flipH="false" flipV="false" rot="0">
                <a:off x="0" y="0"/>
                <a:ext cx="244965" cy="108267"/>
              </a:xfrm>
              <a:custGeom>
                <a:avLst/>
                <a:gdLst/>
                <a:ahLst/>
                <a:cxnLst/>
                <a:rect r="r" b="b" t="t" l="l"/>
                <a:pathLst>
                  <a:path h="108267" w="244965">
                    <a:moveTo>
                      <a:pt x="54134" y="0"/>
                    </a:moveTo>
                    <a:lnTo>
                      <a:pt x="190831" y="0"/>
                    </a:lnTo>
                    <a:cubicBezTo>
                      <a:pt x="205188" y="0"/>
                      <a:pt x="218957" y="5703"/>
                      <a:pt x="229109" y="15855"/>
                    </a:cubicBezTo>
                    <a:cubicBezTo>
                      <a:pt x="239261" y="26007"/>
                      <a:pt x="244965" y="39777"/>
                      <a:pt x="244965" y="54134"/>
                    </a:cubicBezTo>
                    <a:lnTo>
                      <a:pt x="244965" y="54134"/>
                    </a:lnTo>
                    <a:cubicBezTo>
                      <a:pt x="244965" y="68491"/>
                      <a:pt x="239261" y="82260"/>
                      <a:pt x="229109" y="92412"/>
                    </a:cubicBezTo>
                    <a:cubicBezTo>
                      <a:pt x="218957" y="102564"/>
                      <a:pt x="205188" y="108267"/>
                      <a:pt x="190831" y="108267"/>
                    </a:cubicBezTo>
                    <a:lnTo>
                      <a:pt x="54134" y="108267"/>
                    </a:lnTo>
                    <a:cubicBezTo>
                      <a:pt x="39777" y="108267"/>
                      <a:pt x="26007" y="102564"/>
                      <a:pt x="15855" y="92412"/>
                    </a:cubicBezTo>
                    <a:cubicBezTo>
                      <a:pt x="5703" y="82260"/>
                      <a:pt x="0" y="68491"/>
                      <a:pt x="0" y="54134"/>
                    </a:cubicBezTo>
                    <a:lnTo>
                      <a:pt x="0" y="54134"/>
                    </a:lnTo>
                    <a:cubicBezTo>
                      <a:pt x="0" y="39777"/>
                      <a:pt x="5703" y="26007"/>
                      <a:pt x="15855" y="15855"/>
                    </a:cubicBezTo>
                    <a:cubicBezTo>
                      <a:pt x="26007" y="5703"/>
                      <a:pt x="39777" y="0"/>
                      <a:pt x="54134" y="0"/>
                    </a:cubicBezTo>
                    <a:close/>
                  </a:path>
                </a:pathLst>
              </a:custGeom>
              <a:solidFill>
                <a:srgbClr val="66CDB7"/>
              </a:solidFill>
            </p:spPr>
          </p:sp>
          <p:sp>
            <p:nvSpPr>
              <p:cNvPr name="TextBox 298" id="298"/>
              <p:cNvSpPr txBox="true"/>
              <p:nvPr/>
            </p:nvSpPr>
            <p:spPr>
              <a:xfrm>
                <a:off x="0" y="-38100"/>
                <a:ext cx="244965" cy="14636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299" id="299"/>
            <p:cNvSpPr txBox="true"/>
            <p:nvPr/>
          </p:nvSpPr>
          <p:spPr>
            <a:xfrm rot="0">
              <a:off x="227797" y="-51231"/>
              <a:ext cx="730621" cy="571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617"/>
                </a:lnSpc>
              </a:pPr>
              <a:r>
                <a:rPr lang="en-US" b="true" sz="2584">
                  <a:solidFill>
                    <a:srgbClr val="F8FAFC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Full</a:t>
              </a:r>
            </a:p>
          </p:txBody>
        </p:sp>
      </p:grpSp>
      <p:grpSp>
        <p:nvGrpSpPr>
          <p:cNvPr name="Group 300" id="300"/>
          <p:cNvGrpSpPr/>
          <p:nvPr/>
        </p:nvGrpSpPr>
        <p:grpSpPr>
          <a:xfrm rot="0">
            <a:off x="9103409" y="5872332"/>
            <a:ext cx="890132" cy="393413"/>
            <a:chOff x="0" y="0"/>
            <a:chExt cx="1186843" cy="524551"/>
          </a:xfrm>
        </p:grpSpPr>
        <p:grpSp>
          <p:nvGrpSpPr>
            <p:cNvPr name="Group 301" id="301"/>
            <p:cNvGrpSpPr/>
            <p:nvPr/>
          </p:nvGrpSpPr>
          <p:grpSpPr>
            <a:xfrm rot="0">
              <a:off x="0" y="0"/>
              <a:ext cx="1186843" cy="524551"/>
              <a:chOff x="0" y="0"/>
              <a:chExt cx="297210" cy="131358"/>
            </a:xfrm>
          </p:grpSpPr>
          <p:sp>
            <p:nvSpPr>
              <p:cNvPr name="Freeform 302" id="302"/>
              <p:cNvSpPr/>
              <p:nvPr/>
            </p:nvSpPr>
            <p:spPr>
              <a:xfrm flipH="false" flipV="false" rot="0">
                <a:off x="0" y="0"/>
                <a:ext cx="297210" cy="131358"/>
              </a:xfrm>
              <a:custGeom>
                <a:avLst/>
                <a:gdLst/>
                <a:ahLst/>
                <a:cxnLst/>
                <a:rect r="r" b="b" t="t" l="l"/>
                <a:pathLst>
                  <a:path h="131358" w="297210">
                    <a:moveTo>
                      <a:pt x="65679" y="0"/>
                    </a:moveTo>
                    <a:lnTo>
                      <a:pt x="231531" y="0"/>
                    </a:lnTo>
                    <a:cubicBezTo>
                      <a:pt x="267804" y="0"/>
                      <a:pt x="297210" y="29406"/>
                      <a:pt x="297210" y="65679"/>
                    </a:cubicBezTo>
                    <a:lnTo>
                      <a:pt x="297210" y="65679"/>
                    </a:lnTo>
                    <a:cubicBezTo>
                      <a:pt x="297210" y="83098"/>
                      <a:pt x="290290" y="99804"/>
                      <a:pt x="277973" y="112121"/>
                    </a:cubicBezTo>
                    <a:cubicBezTo>
                      <a:pt x="265655" y="124438"/>
                      <a:pt x="248950" y="131358"/>
                      <a:pt x="231531" y="131358"/>
                    </a:cubicBezTo>
                    <a:lnTo>
                      <a:pt x="65679" y="131358"/>
                    </a:lnTo>
                    <a:cubicBezTo>
                      <a:pt x="29406" y="131358"/>
                      <a:pt x="0" y="101953"/>
                      <a:pt x="0" y="65679"/>
                    </a:cubicBezTo>
                    <a:lnTo>
                      <a:pt x="0" y="65679"/>
                    </a:lnTo>
                    <a:cubicBezTo>
                      <a:pt x="0" y="29406"/>
                      <a:pt x="29406" y="0"/>
                      <a:pt x="65679" y="0"/>
                    </a:cubicBezTo>
                    <a:close/>
                  </a:path>
                </a:pathLst>
              </a:custGeom>
              <a:solidFill>
                <a:srgbClr val="BBBCBC"/>
              </a:solidFill>
            </p:spPr>
          </p:sp>
          <p:sp>
            <p:nvSpPr>
              <p:cNvPr name="TextBox 303" id="303"/>
              <p:cNvSpPr txBox="true"/>
              <p:nvPr/>
            </p:nvSpPr>
            <p:spPr>
              <a:xfrm>
                <a:off x="0" y="-38100"/>
                <a:ext cx="297210" cy="16945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sp>
          <p:nvSpPr>
            <p:cNvPr name="TextBox 304" id="304"/>
            <p:cNvSpPr txBox="true"/>
            <p:nvPr/>
          </p:nvSpPr>
          <p:spPr>
            <a:xfrm rot="0">
              <a:off x="174045" y="11777"/>
              <a:ext cx="837381" cy="46184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981"/>
                </a:lnSpc>
              </a:pPr>
              <a:r>
                <a:rPr lang="en-US" b="true" sz="2129">
                  <a:solidFill>
                    <a:srgbClr val="FFFFFF"/>
                  </a:solidFill>
                  <a:latin typeface="Söhne 1 Semi-Bold"/>
                  <a:ea typeface="Söhne 1 Semi-Bold"/>
                  <a:cs typeface="Söhne 1 Semi-Bold"/>
                  <a:sym typeface="Söhne 1 Semi-Bold"/>
                </a:rPr>
                <a:t>N / A</a:t>
              </a:r>
            </a:p>
          </p:txBody>
        </p:sp>
      </p:grpSp>
      <p:grpSp>
        <p:nvGrpSpPr>
          <p:cNvPr name="Group 305" id="305"/>
          <p:cNvGrpSpPr/>
          <p:nvPr/>
        </p:nvGrpSpPr>
        <p:grpSpPr>
          <a:xfrm rot="0">
            <a:off x="13415446" y="8876781"/>
            <a:ext cx="4002590" cy="1210916"/>
            <a:chOff x="0" y="0"/>
            <a:chExt cx="5336787" cy="1614555"/>
          </a:xfrm>
        </p:grpSpPr>
        <p:sp>
          <p:nvSpPr>
            <p:cNvPr name="Freeform 306" id="306"/>
            <p:cNvSpPr/>
            <p:nvPr/>
          </p:nvSpPr>
          <p:spPr>
            <a:xfrm flipH="false" flipV="false" rot="0">
              <a:off x="0" y="0"/>
              <a:ext cx="2603683" cy="1614555"/>
            </a:xfrm>
            <a:custGeom>
              <a:avLst/>
              <a:gdLst/>
              <a:ahLst/>
              <a:cxnLst/>
              <a:rect r="r" b="b" t="t" l="l"/>
              <a:pathLst>
                <a:path h="1614555" w="2603683">
                  <a:moveTo>
                    <a:pt x="0" y="0"/>
                  </a:moveTo>
                  <a:lnTo>
                    <a:pt x="2603683" y="0"/>
                  </a:lnTo>
                  <a:lnTo>
                    <a:pt x="2603683" y="1614555"/>
                  </a:lnTo>
                  <a:lnTo>
                    <a:pt x="0" y="16145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 l="-3268" t="-49553" r="-3595" b="-22780"/>
              </a:stretch>
            </a:blipFill>
          </p:spPr>
        </p:sp>
        <p:sp>
          <p:nvSpPr>
            <p:cNvPr name="Freeform 307" id="307"/>
            <p:cNvSpPr/>
            <p:nvPr/>
          </p:nvSpPr>
          <p:spPr>
            <a:xfrm flipH="false" flipV="false" rot="0">
              <a:off x="3057926" y="89888"/>
              <a:ext cx="2278861" cy="878366"/>
            </a:xfrm>
            <a:custGeom>
              <a:avLst/>
              <a:gdLst/>
              <a:ahLst/>
              <a:cxnLst/>
              <a:rect r="r" b="b" t="t" l="l"/>
              <a:pathLst>
                <a:path h="878366" w="2278861">
                  <a:moveTo>
                    <a:pt x="0" y="0"/>
                  </a:moveTo>
                  <a:lnTo>
                    <a:pt x="2278861" y="0"/>
                  </a:lnTo>
                  <a:lnTo>
                    <a:pt x="2278861" y="878366"/>
                  </a:lnTo>
                  <a:lnTo>
                    <a:pt x="0" y="8783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 l="0" t="0" r="0" b="0"/>
              </a:stretch>
            </a:blipFill>
          </p:spPr>
        </p:sp>
        <p:sp>
          <p:nvSpPr>
            <p:cNvPr name="AutoShape 308" id="308"/>
            <p:cNvSpPr/>
            <p:nvPr/>
          </p:nvSpPr>
          <p:spPr>
            <a:xfrm flipV="true">
              <a:off x="2854458" y="81279"/>
              <a:ext cx="0" cy="886975"/>
            </a:xfrm>
            <a:prstGeom prst="line">
              <a:avLst/>
            </a:prstGeom>
            <a:ln cap="flat" w="14913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DAHTf1lNl0c</dc:identifier>
  <dcterms:modified xsi:type="dcterms:W3CDTF">2011-08-01T06:04:30Z</dcterms:modified>
  <cp:revision>1</cp:revision>
  <dc:title>South African Retail Media Ecoscape 2026</dc:title>
</cp:coreProperties>
</file>